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6"/>
  </p:notesMasterIdLst>
  <p:sldIdLst>
    <p:sldId id="448" r:id="rId2"/>
    <p:sldId id="485" r:id="rId3"/>
    <p:sldId id="494" r:id="rId4"/>
    <p:sldId id="495" r:id="rId5"/>
    <p:sldId id="502" r:id="rId6"/>
    <p:sldId id="451" r:id="rId7"/>
    <p:sldId id="486" r:id="rId8"/>
    <p:sldId id="346" r:id="rId9"/>
    <p:sldId id="347" r:id="rId10"/>
    <p:sldId id="510" r:id="rId11"/>
    <p:sldId id="430" r:id="rId12"/>
    <p:sldId id="488" r:id="rId13"/>
    <p:sldId id="492" r:id="rId14"/>
    <p:sldId id="491" r:id="rId15"/>
    <p:sldId id="493" r:id="rId16"/>
    <p:sldId id="489" r:id="rId17"/>
    <p:sldId id="490" r:id="rId18"/>
    <p:sldId id="421" r:id="rId19"/>
    <p:sldId id="422" r:id="rId20"/>
    <p:sldId id="423" r:id="rId21"/>
    <p:sldId id="415" r:id="rId22"/>
    <p:sldId id="416" r:id="rId23"/>
    <p:sldId id="417" r:id="rId24"/>
    <p:sldId id="418" r:id="rId25"/>
    <p:sldId id="419" r:id="rId26"/>
    <p:sldId id="424" r:id="rId27"/>
    <p:sldId id="425" r:id="rId28"/>
    <p:sldId id="427" r:id="rId29"/>
    <p:sldId id="496" r:id="rId30"/>
    <p:sldId id="498" r:id="rId31"/>
    <p:sldId id="500" r:id="rId32"/>
    <p:sldId id="501" r:id="rId33"/>
    <p:sldId id="434" r:id="rId34"/>
    <p:sldId id="506" r:id="rId35"/>
    <p:sldId id="435" r:id="rId36"/>
    <p:sldId id="436" r:id="rId37"/>
    <p:sldId id="508" r:id="rId38"/>
    <p:sldId id="440" r:id="rId39"/>
    <p:sldId id="441" r:id="rId40"/>
    <p:sldId id="442" r:id="rId41"/>
    <p:sldId id="443" r:id="rId42"/>
    <p:sldId id="444" r:id="rId43"/>
    <p:sldId id="445" r:id="rId44"/>
    <p:sldId id="478" r:id="rId45"/>
    <p:sldId id="521" r:id="rId46"/>
    <p:sldId id="522" r:id="rId47"/>
    <p:sldId id="523" r:id="rId48"/>
    <p:sldId id="480" r:id="rId49"/>
    <p:sldId id="457" r:id="rId50"/>
    <p:sldId id="458" r:id="rId51"/>
    <p:sldId id="459" r:id="rId52"/>
    <p:sldId id="460" r:id="rId53"/>
    <p:sldId id="461" r:id="rId54"/>
    <p:sldId id="465" r:id="rId55"/>
    <p:sldId id="466" r:id="rId56"/>
    <p:sldId id="467" r:id="rId57"/>
    <p:sldId id="468" r:id="rId58"/>
    <p:sldId id="470" r:id="rId59"/>
    <p:sldId id="471" r:id="rId60"/>
    <p:sldId id="472" r:id="rId61"/>
    <p:sldId id="473" r:id="rId62"/>
    <p:sldId id="474" r:id="rId63"/>
    <p:sldId id="475" r:id="rId64"/>
    <p:sldId id="476" r:id="rId65"/>
    <p:sldId id="469" r:id="rId66"/>
    <p:sldId id="453" r:id="rId67"/>
    <p:sldId id="454" r:id="rId68"/>
    <p:sldId id="455" r:id="rId69"/>
    <p:sldId id="452" r:id="rId70"/>
    <p:sldId id="477" r:id="rId71"/>
    <p:sldId id="446" r:id="rId72"/>
    <p:sldId id="257" r:id="rId73"/>
    <p:sldId id="447" r:id="rId74"/>
    <p:sldId id="258" r:id="rId75"/>
    <p:sldId id="259" r:id="rId76"/>
    <p:sldId id="260" r:id="rId77"/>
    <p:sldId id="411" r:id="rId78"/>
    <p:sldId id="412" r:id="rId79"/>
    <p:sldId id="390" r:id="rId80"/>
    <p:sldId id="393" r:id="rId81"/>
    <p:sldId id="394" r:id="rId82"/>
    <p:sldId id="395" r:id="rId83"/>
    <p:sldId id="396" r:id="rId84"/>
    <p:sldId id="413" r:id="rId85"/>
    <p:sldId id="397" r:id="rId86"/>
    <p:sldId id="398" r:id="rId87"/>
    <p:sldId id="399" r:id="rId88"/>
    <p:sldId id="400" r:id="rId89"/>
    <p:sldId id="401" r:id="rId90"/>
    <p:sldId id="402" r:id="rId91"/>
    <p:sldId id="404" r:id="rId92"/>
    <p:sldId id="403" r:id="rId93"/>
    <p:sldId id="407" r:id="rId94"/>
    <p:sldId id="406" r:id="rId95"/>
    <p:sldId id="408" r:id="rId96"/>
    <p:sldId id="405" r:id="rId97"/>
    <p:sldId id="409" r:id="rId98"/>
    <p:sldId id="410" r:id="rId99"/>
    <p:sldId id="261" r:id="rId100"/>
    <p:sldId id="262" r:id="rId101"/>
    <p:sldId id="263" r:id="rId102"/>
    <p:sldId id="264" r:id="rId103"/>
    <p:sldId id="265" r:id="rId104"/>
    <p:sldId id="266" r:id="rId105"/>
    <p:sldId id="267" r:id="rId106"/>
    <p:sldId id="268" r:id="rId107"/>
    <p:sldId id="269" r:id="rId108"/>
    <p:sldId id="270" r:id="rId109"/>
    <p:sldId id="271" r:id="rId110"/>
    <p:sldId id="272" r:id="rId111"/>
    <p:sldId id="273" r:id="rId112"/>
    <p:sldId id="274" r:id="rId113"/>
    <p:sldId id="275" r:id="rId114"/>
    <p:sldId id="276" r:id="rId115"/>
    <p:sldId id="277" r:id="rId116"/>
    <p:sldId id="278" r:id="rId117"/>
    <p:sldId id="279" r:id="rId118"/>
    <p:sldId id="280" r:id="rId119"/>
    <p:sldId id="281" r:id="rId120"/>
    <p:sldId id="282" r:id="rId121"/>
    <p:sldId id="283" r:id="rId122"/>
    <p:sldId id="284" r:id="rId123"/>
    <p:sldId id="285" r:id="rId124"/>
    <p:sldId id="286" r:id="rId125"/>
    <p:sldId id="287" r:id="rId126"/>
    <p:sldId id="288" r:id="rId127"/>
    <p:sldId id="289" r:id="rId128"/>
    <p:sldId id="290" r:id="rId129"/>
    <p:sldId id="291" r:id="rId130"/>
    <p:sldId id="292" r:id="rId131"/>
    <p:sldId id="293" r:id="rId132"/>
    <p:sldId id="294" r:id="rId133"/>
    <p:sldId id="295" r:id="rId134"/>
    <p:sldId id="296" r:id="rId135"/>
    <p:sldId id="297" r:id="rId136"/>
    <p:sldId id="298" r:id="rId137"/>
    <p:sldId id="299" r:id="rId138"/>
    <p:sldId id="300" r:id="rId139"/>
    <p:sldId id="301" r:id="rId140"/>
    <p:sldId id="302" r:id="rId141"/>
    <p:sldId id="303" r:id="rId142"/>
    <p:sldId id="304" r:id="rId143"/>
    <p:sldId id="305" r:id="rId144"/>
    <p:sldId id="306" r:id="rId145"/>
    <p:sldId id="307" r:id="rId146"/>
    <p:sldId id="308" r:id="rId147"/>
    <p:sldId id="309" r:id="rId148"/>
    <p:sldId id="310" r:id="rId149"/>
    <p:sldId id="311" r:id="rId150"/>
    <p:sldId id="312" r:id="rId151"/>
    <p:sldId id="313" r:id="rId152"/>
    <p:sldId id="314" r:id="rId153"/>
    <p:sldId id="315" r:id="rId154"/>
    <p:sldId id="316" r:id="rId155"/>
    <p:sldId id="317" r:id="rId156"/>
    <p:sldId id="318" r:id="rId157"/>
    <p:sldId id="319" r:id="rId158"/>
    <p:sldId id="320" r:id="rId159"/>
    <p:sldId id="321" r:id="rId160"/>
    <p:sldId id="322" r:id="rId161"/>
    <p:sldId id="323" r:id="rId162"/>
    <p:sldId id="324" r:id="rId163"/>
    <p:sldId id="325" r:id="rId164"/>
    <p:sldId id="326" r:id="rId165"/>
    <p:sldId id="327" r:id="rId166"/>
    <p:sldId id="328" r:id="rId167"/>
    <p:sldId id="329" r:id="rId168"/>
    <p:sldId id="330" r:id="rId169"/>
    <p:sldId id="331" r:id="rId170"/>
    <p:sldId id="332" r:id="rId171"/>
    <p:sldId id="333" r:id="rId172"/>
    <p:sldId id="334" r:id="rId173"/>
    <p:sldId id="335" r:id="rId174"/>
    <p:sldId id="336" r:id="rId175"/>
    <p:sldId id="337" r:id="rId176"/>
    <p:sldId id="338" r:id="rId177"/>
    <p:sldId id="339" r:id="rId178"/>
    <p:sldId id="341" r:id="rId179"/>
    <p:sldId id="340" r:id="rId180"/>
    <p:sldId id="342" r:id="rId181"/>
    <p:sldId id="343" r:id="rId182"/>
    <p:sldId id="344" r:id="rId183"/>
    <p:sldId id="345" r:id="rId184"/>
    <p:sldId id="348" r:id="rId185"/>
    <p:sldId id="349" r:id="rId186"/>
    <p:sldId id="350" r:id="rId187"/>
    <p:sldId id="351" r:id="rId188"/>
    <p:sldId id="352" r:id="rId189"/>
    <p:sldId id="353" r:id="rId190"/>
    <p:sldId id="354" r:id="rId191"/>
    <p:sldId id="355" r:id="rId192"/>
    <p:sldId id="356" r:id="rId193"/>
    <p:sldId id="357" r:id="rId194"/>
    <p:sldId id="358" r:id="rId195"/>
    <p:sldId id="359" r:id="rId196"/>
    <p:sldId id="360" r:id="rId197"/>
    <p:sldId id="361" r:id="rId198"/>
    <p:sldId id="362" r:id="rId199"/>
    <p:sldId id="363" r:id="rId200"/>
    <p:sldId id="364" r:id="rId201"/>
    <p:sldId id="365" r:id="rId202"/>
    <p:sldId id="366" r:id="rId203"/>
    <p:sldId id="367" r:id="rId204"/>
    <p:sldId id="368" r:id="rId205"/>
    <p:sldId id="369" r:id="rId206"/>
    <p:sldId id="370" r:id="rId207"/>
    <p:sldId id="371" r:id="rId208"/>
    <p:sldId id="372" r:id="rId209"/>
    <p:sldId id="373" r:id="rId210"/>
    <p:sldId id="374" r:id="rId211"/>
    <p:sldId id="375" r:id="rId212"/>
    <p:sldId id="376" r:id="rId213"/>
    <p:sldId id="377" r:id="rId214"/>
    <p:sldId id="378" r:id="rId215"/>
    <p:sldId id="379" r:id="rId216"/>
    <p:sldId id="380" r:id="rId217"/>
    <p:sldId id="381" r:id="rId218"/>
    <p:sldId id="382" r:id="rId219"/>
    <p:sldId id="383" r:id="rId220"/>
    <p:sldId id="384" r:id="rId221"/>
    <p:sldId id="385" r:id="rId222"/>
    <p:sldId id="386" r:id="rId223"/>
    <p:sldId id="387" r:id="rId224"/>
    <p:sldId id="388" r:id="rId225"/>
    <p:sldId id="389" r:id="rId226"/>
    <p:sldId id="512" r:id="rId227"/>
    <p:sldId id="513" r:id="rId228"/>
    <p:sldId id="514" r:id="rId229"/>
    <p:sldId id="515" r:id="rId230"/>
    <p:sldId id="516" r:id="rId231"/>
    <p:sldId id="517" r:id="rId232"/>
    <p:sldId id="518" r:id="rId233"/>
    <p:sldId id="519" r:id="rId234"/>
    <p:sldId id="520" r:id="rId2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39AEA-5121-49E5-8D17-C416E2C2FC47}">
          <p14:sldIdLst>
            <p14:sldId id="448"/>
            <p14:sldId id="485"/>
            <p14:sldId id="494"/>
            <p14:sldId id="495"/>
            <p14:sldId id="502"/>
            <p14:sldId id="451"/>
            <p14:sldId id="486"/>
            <p14:sldId id="346"/>
            <p14:sldId id="347"/>
            <p14:sldId id="510"/>
            <p14:sldId id="430"/>
            <p14:sldId id="488"/>
            <p14:sldId id="492"/>
            <p14:sldId id="491"/>
            <p14:sldId id="493"/>
            <p14:sldId id="489"/>
            <p14:sldId id="490"/>
            <p14:sldId id="421"/>
            <p14:sldId id="422"/>
            <p14:sldId id="423"/>
            <p14:sldId id="415"/>
            <p14:sldId id="416"/>
            <p14:sldId id="417"/>
            <p14:sldId id="418"/>
            <p14:sldId id="419"/>
            <p14:sldId id="424"/>
            <p14:sldId id="425"/>
            <p14:sldId id="427"/>
            <p14:sldId id="496"/>
            <p14:sldId id="498"/>
            <p14:sldId id="500"/>
            <p14:sldId id="501"/>
            <p14:sldId id="434"/>
            <p14:sldId id="506"/>
            <p14:sldId id="435"/>
            <p14:sldId id="436"/>
            <p14:sldId id="508"/>
            <p14:sldId id="440"/>
            <p14:sldId id="441"/>
            <p14:sldId id="442"/>
            <p14:sldId id="443"/>
            <p14:sldId id="444"/>
            <p14:sldId id="445"/>
            <p14:sldId id="478"/>
            <p14:sldId id="521"/>
            <p14:sldId id="522"/>
            <p14:sldId id="523"/>
            <p14:sldId id="480"/>
            <p14:sldId id="457"/>
            <p14:sldId id="458"/>
            <p14:sldId id="459"/>
            <p14:sldId id="460"/>
            <p14:sldId id="461"/>
            <p14:sldId id="465"/>
            <p14:sldId id="466"/>
            <p14:sldId id="467"/>
            <p14:sldId id="468"/>
            <p14:sldId id="470"/>
            <p14:sldId id="471"/>
            <p14:sldId id="472"/>
            <p14:sldId id="473"/>
            <p14:sldId id="474"/>
            <p14:sldId id="475"/>
            <p14:sldId id="476"/>
            <p14:sldId id="469"/>
            <p14:sldId id="453"/>
            <p14:sldId id="454"/>
            <p14:sldId id="455"/>
            <p14:sldId id="452"/>
            <p14:sldId id="477"/>
            <p14:sldId id="446"/>
            <p14:sldId id="257"/>
            <p14:sldId id="447"/>
            <p14:sldId id="258"/>
            <p14:sldId id="259"/>
            <p14:sldId id="260"/>
            <p14:sldId id="411"/>
            <p14:sldId id="412"/>
          </p14:sldIdLst>
        </p14:section>
        <p14:section name="Untitled Section" id="{8EDE28A0-E89E-44EE-9A38-E4B9C9313916}">
          <p14:sldIdLst>
            <p14:sldId id="390"/>
            <p14:sldId id="393"/>
            <p14:sldId id="394"/>
            <p14:sldId id="395"/>
            <p14:sldId id="396"/>
            <p14:sldId id="413"/>
            <p14:sldId id="397"/>
            <p14:sldId id="398"/>
            <p14:sldId id="399"/>
            <p14:sldId id="400"/>
            <p14:sldId id="401"/>
            <p14:sldId id="402"/>
            <p14:sldId id="404"/>
            <p14:sldId id="403"/>
            <p14:sldId id="407"/>
            <p14:sldId id="406"/>
            <p14:sldId id="408"/>
            <p14:sldId id="405"/>
            <p14:sldId id="409"/>
            <p14:sldId id="41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1"/>
            <p14:sldId id="340"/>
            <p14:sldId id="342"/>
            <p14:sldId id="343"/>
            <p14:sldId id="344"/>
            <p14:sldId id="345"/>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512"/>
            <p14:sldId id="513"/>
            <p14:sldId id="514"/>
            <p14:sldId id="515"/>
            <p14:sldId id="516"/>
            <p14:sldId id="517"/>
            <p14:sldId id="518"/>
            <p14:sldId id="519"/>
            <p14:sldId id="5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58" d="100"/>
          <a:sy n="58"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image" Target="../media/image1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image" Target="../media/image13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B8FAE-2460-4DF8-B943-4A184E9AFF1E}" type="datetimeFigureOut">
              <a:rPr lang="en-US" smtClean="0"/>
              <a:t>10/22/2015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88493-7183-49F9-8B8B-E60247893D76}" type="slidenum">
              <a:rPr lang="en-US" smtClean="0"/>
              <a:t>‹#›</a:t>
            </a:fld>
            <a:endParaRPr lang="en-US"/>
          </a:p>
        </p:txBody>
      </p:sp>
    </p:spTree>
    <p:extLst>
      <p:ext uri="{BB962C8B-B14F-4D97-AF65-F5344CB8AC3E}">
        <p14:creationId xmlns:p14="http://schemas.microsoft.com/office/powerpoint/2010/main" val="128401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49</a:t>
            </a:fld>
            <a:endParaRPr lang="en-US" dirty="0"/>
          </a:p>
        </p:txBody>
      </p:sp>
    </p:spTree>
    <p:extLst>
      <p:ext uri="{BB962C8B-B14F-4D97-AF65-F5344CB8AC3E}">
        <p14:creationId xmlns:p14="http://schemas.microsoft.com/office/powerpoint/2010/main" val="233001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43A9D-51F3-48BD-946A-B18221D95F08}" type="slidenum">
              <a:rPr lang="en-US" smtClean="0"/>
              <a:pPr>
                <a:defRPr/>
              </a:pPr>
              <a:t>185</a:t>
            </a:fld>
            <a:endParaRPr lang="en-US" dirty="0"/>
          </a:p>
        </p:txBody>
      </p:sp>
    </p:spTree>
    <p:extLst>
      <p:ext uri="{BB962C8B-B14F-4D97-AF65-F5344CB8AC3E}">
        <p14:creationId xmlns:p14="http://schemas.microsoft.com/office/powerpoint/2010/main" val="265950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187</a:t>
            </a:fld>
            <a:endParaRPr lang="en-US"/>
          </a:p>
        </p:txBody>
      </p:sp>
    </p:spTree>
    <p:extLst>
      <p:ext uri="{BB962C8B-B14F-4D97-AF65-F5344CB8AC3E}">
        <p14:creationId xmlns:p14="http://schemas.microsoft.com/office/powerpoint/2010/main" val="426001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193</a:t>
            </a:fld>
            <a:endParaRPr lang="en-US" smtClean="0"/>
          </a:p>
        </p:txBody>
      </p:sp>
    </p:spTree>
    <p:extLst>
      <p:ext uri="{BB962C8B-B14F-4D97-AF65-F5344CB8AC3E}">
        <p14:creationId xmlns:p14="http://schemas.microsoft.com/office/powerpoint/2010/main" val="372422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194</a:t>
            </a:fld>
            <a:endParaRPr lang="en-US" dirty="0"/>
          </a:p>
        </p:txBody>
      </p:sp>
    </p:spTree>
    <p:extLst>
      <p:ext uri="{BB962C8B-B14F-4D97-AF65-F5344CB8AC3E}">
        <p14:creationId xmlns:p14="http://schemas.microsoft.com/office/powerpoint/2010/main" val="373812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195</a:t>
            </a:fld>
            <a:endParaRPr lang="en-US" dirty="0"/>
          </a:p>
        </p:txBody>
      </p:sp>
    </p:spTree>
    <p:extLst>
      <p:ext uri="{BB962C8B-B14F-4D97-AF65-F5344CB8AC3E}">
        <p14:creationId xmlns:p14="http://schemas.microsoft.com/office/powerpoint/2010/main" val="268539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196</a:t>
            </a:fld>
            <a:endParaRPr lang="en-US" smtClean="0"/>
          </a:p>
        </p:txBody>
      </p:sp>
    </p:spTree>
    <p:extLst>
      <p:ext uri="{BB962C8B-B14F-4D97-AF65-F5344CB8AC3E}">
        <p14:creationId xmlns:p14="http://schemas.microsoft.com/office/powerpoint/2010/main" val="354128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197</a:t>
            </a:fld>
            <a:endParaRPr lang="en-US" dirty="0"/>
          </a:p>
        </p:txBody>
      </p:sp>
    </p:spTree>
    <p:extLst>
      <p:ext uri="{BB962C8B-B14F-4D97-AF65-F5344CB8AC3E}">
        <p14:creationId xmlns:p14="http://schemas.microsoft.com/office/powerpoint/2010/main" val="33761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198</a:t>
            </a:fld>
            <a:endParaRPr lang="en-US"/>
          </a:p>
        </p:txBody>
      </p:sp>
    </p:spTree>
    <p:extLst>
      <p:ext uri="{BB962C8B-B14F-4D97-AF65-F5344CB8AC3E}">
        <p14:creationId xmlns:p14="http://schemas.microsoft.com/office/powerpoint/2010/main" val="115126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203</a:t>
            </a:fld>
            <a:endParaRPr lang="en-US"/>
          </a:p>
        </p:txBody>
      </p:sp>
    </p:spTree>
    <p:extLst>
      <p:ext uri="{BB962C8B-B14F-4D97-AF65-F5344CB8AC3E}">
        <p14:creationId xmlns:p14="http://schemas.microsoft.com/office/powerpoint/2010/main" val="104095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5C467-A5E2-4768-8E8B-EA1FE53D4E9E}" type="slidenum">
              <a:rPr lang="en-US" smtClean="0"/>
              <a:t>51</a:t>
            </a:fld>
            <a:endParaRPr lang="en-US"/>
          </a:p>
        </p:txBody>
      </p:sp>
    </p:spTree>
    <p:extLst>
      <p:ext uri="{BB962C8B-B14F-4D97-AF65-F5344CB8AC3E}">
        <p14:creationId xmlns:p14="http://schemas.microsoft.com/office/powerpoint/2010/main" val="61962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392646-4DFC-4D72-AE9D-BA6C9B4CC0AC}"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val="308344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55</a:t>
            </a:fld>
            <a:endParaRPr lang="en-US" dirty="0"/>
          </a:p>
        </p:txBody>
      </p:sp>
    </p:spTree>
    <p:extLst>
      <p:ext uri="{BB962C8B-B14F-4D97-AF65-F5344CB8AC3E}">
        <p14:creationId xmlns:p14="http://schemas.microsoft.com/office/powerpoint/2010/main" val="378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56</a:t>
            </a:fld>
            <a:endParaRPr lang="en-US" dirty="0"/>
          </a:p>
        </p:txBody>
      </p:sp>
    </p:spTree>
    <p:extLst>
      <p:ext uri="{BB962C8B-B14F-4D97-AF65-F5344CB8AC3E}">
        <p14:creationId xmlns:p14="http://schemas.microsoft.com/office/powerpoint/2010/main" val="324454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D9895-51F4-44B5-B0B6-CC32D225C46F}" type="slidenum">
              <a:rPr lang="en-US" smtClean="0"/>
              <a:pPr fontAlgn="base">
                <a:spcBef>
                  <a:spcPct val="0"/>
                </a:spcBef>
                <a:spcAft>
                  <a:spcPct val="0"/>
                </a:spcAft>
                <a:defRPr/>
              </a:pPr>
              <a:t>57</a:t>
            </a:fld>
            <a:endParaRPr lang="en-US" smtClean="0"/>
          </a:p>
        </p:txBody>
      </p:sp>
    </p:spTree>
    <p:extLst>
      <p:ext uri="{BB962C8B-B14F-4D97-AF65-F5344CB8AC3E}">
        <p14:creationId xmlns:p14="http://schemas.microsoft.com/office/powerpoint/2010/main" val="360036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101C1F4-5B08-40A6-AF5B-BD51E02312B3}" type="slidenum">
              <a:rPr lang="en-US" smtClean="0"/>
              <a:pPr>
                <a:defRPr/>
              </a:pPr>
              <a:t>58</a:t>
            </a:fld>
            <a:endParaRPr lang="en-US" dirty="0"/>
          </a:p>
        </p:txBody>
      </p:sp>
    </p:spTree>
    <p:extLst>
      <p:ext uri="{BB962C8B-B14F-4D97-AF65-F5344CB8AC3E}">
        <p14:creationId xmlns:p14="http://schemas.microsoft.com/office/powerpoint/2010/main" val="3222805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59</a:t>
            </a:fld>
            <a:endParaRPr lang="en-US"/>
          </a:p>
        </p:txBody>
      </p:sp>
    </p:spTree>
    <p:extLst>
      <p:ext uri="{BB962C8B-B14F-4D97-AF65-F5344CB8AC3E}">
        <p14:creationId xmlns:p14="http://schemas.microsoft.com/office/powerpoint/2010/main" val="415989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2C3875-C5D5-42BC-8F8F-7BECE6ECFD1A}" type="slidenum">
              <a:rPr lang="en-US" smtClean="0"/>
              <a:pPr/>
              <a:t>64</a:t>
            </a:fld>
            <a:endParaRPr lang="en-US"/>
          </a:p>
        </p:txBody>
      </p:sp>
    </p:spTree>
    <p:extLst>
      <p:ext uri="{BB962C8B-B14F-4D97-AF65-F5344CB8AC3E}">
        <p14:creationId xmlns:p14="http://schemas.microsoft.com/office/powerpoint/2010/main" val="419604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404649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08232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0823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75839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BDD099-7260-48A6-AEF8-3C433A0A23A6}"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60153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DD099-7260-48A6-AEF8-3C433A0A23A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51492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BDD099-7260-48A6-AEF8-3C433A0A23A6}"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86536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BDD099-7260-48A6-AEF8-3C433A0A23A6}"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259445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DD099-7260-48A6-AEF8-3C433A0A23A6}"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33249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DD099-7260-48A6-AEF8-3C433A0A23A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14185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BDD099-7260-48A6-AEF8-3C433A0A23A6}"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85E-5756-40C8-BB2C-FC2112BBCD01}" type="slidenum">
              <a:rPr lang="en-US" smtClean="0"/>
              <a:t>‹#›</a:t>
            </a:fld>
            <a:endParaRPr lang="en-US"/>
          </a:p>
        </p:txBody>
      </p:sp>
    </p:spTree>
    <p:extLst>
      <p:ext uri="{BB962C8B-B14F-4D97-AF65-F5344CB8AC3E}">
        <p14:creationId xmlns:p14="http://schemas.microsoft.com/office/powerpoint/2010/main" val="119534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DD099-7260-48A6-AEF8-3C433A0A23A6}" type="datetimeFigureOut">
              <a:rPr lang="en-US" smtClean="0"/>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BE85E-5756-40C8-BB2C-FC2112BBCD01}" type="slidenum">
              <a:rPr lang="en-US" smtClean="0"/>
              <a:t>‹#›</a:t>
            </a:fld>
            <a:endParaRPr lang="en-US"/>
          </a:p>
        </p:txBody>
      </p:sp>
    </p:spTree>
    <p:extLst>
      <p:ext uri="{BB962C8B-B14F-4D97-AF65-F5344CB8AC3E}">
        <p14:creationId xmlns:p14="http://schemas.microsoft.com/office/powerpoint/2010/main" val="415378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 Id="rId5" Type="http://schemas.openxmlformats.org/officeDocument/2006/relationships/image" Target="../media/image103.emf"/><Relationship Id="rId4" Type="http://schemas.openxmlformats.org/officeDocument/2006/relationships/image" Target="../media/image102.emf"/></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53.png"/><Relationship Id="rId4" Type="http://schemas.openxmlformats.org/officeDocument/2006/relationships/oleObject" Target="../embeddings/oleObject8.bin"/></Relationships>
</file>

<file path=ppt/slides/_rels/slide1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56.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59.wmf"/></Relationships>
</file>

<file path=ppt/slides/_rels/slide2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1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18.wmf"/><Relationship Id="rId4" Type="http://schemas.openxmlformats.org/officeDocument/2006/relationships/oleObject" Target="../embeddings/oleObject12.bin"/></Relationships>
</file>

<file path=ppt/slides/_rels/slide2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4.bin"/><Relationship Id="rId7"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65.png"/><Relationship Id="rId4" Type="http://schemas.openxmlformats.org/officeDocument/2006/relationships/image" Target="../media/image62.wmf"/><Relationship Id="rId9" Type="http://schemas.openxmlformats.org/officeDocument/2006/relationships/image" Target="../media/image64.wmf"/></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24.emf"/><Relationship Id="rId5" Type="http://schemas.openxmlformats.org/officeDocument/2006/relationships/oleObject" Target="../embeddings/oleObject18.bin"/><Relationship Id="rId4" Type="http://schemas.openxmlformats.org/officeDocument/2006/relationships/image" Target="../media/image123.emf"/></Relationships>
</file>

<file path=ppt/slides/_rels/slide21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25.emf"/></Relationships>
</file>

<file path=ppt/slides/_rels/slide218.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18" Type="http://schemas.openxmlformats.org/officeDocument/2006/relationships/image" Target="../media/image133.png"/><Relationship Id="rId26" Type="http://schemas.openxmlformats.org/officeDocument/2006/relationships/image" Target="../media/image153.jpeg"/><Relationship Id="rId3" Type="http://schemas.openxmlformats.org/officeDocument/2006/relationships/image" Target="../media/image134.png"/><Relationship Id="rId21" Type="http://schemas.openxmlformats.org/officeDocument/2006/relationships/image" Target="../media/image148.jpeg"/><Relationship Id="rId7" Type="http://schemas.openxmlformats.org/officeDocument/2006/relationships/image" Target="../media/image136.png"/><Relationship Id="rId12" Type="http://schemas.openxmlformats.org/officeDocument/2006/relationships/image" Target="../media/image141.png"/><Relationship Id="rId17" Type="http://schemas.openxmlformats.org/officeDocument/2006/relationships/oleObject" Target="../embeddings/oleObject20.bin"/><Relationship Id="rId25" Type="http://schemas.openxmlformats.org/officeDocument/2006/relationships/image" Target="../media/image152.png"/><Relationship Id="rId2" Type="http://schemas.openxmlformats.org/officeDocument/2006/relationships/slideLayout" Target="../slideLayouts/slideLayout7.xml"/><Relationship Id="rId16" Type="http://schemas.openxmlformats.org/officeDocument/2006/relationships/image" Target="../media/image145.png"/><Relationship Id="rId20" Type="http://schemas.openxmlformats.org/officeDocument/2006/relationships/image" Target="../media/image147.png"/><Relationship Id="rId1" Type="http://schemas.openxmlformats.org/officeDocument/2006/relationships/vmlDrawing" Target="../drawings/vmlDrawing12.vml"/><Relationship Id="rId6" Type="http://schemas.openxmlformats.org/officeDocument/2006/relationships/image" Target="../media/image135.png"/><Relationship Id="rId11" Type="http://schemas.openxmlformats.org/officeDocument/2006/relationships/image" Target="../media/image140.png"/><Relationship Id="rId24" Type="http://schemas.openxmlformats.org/officeDocument/2006/relationships/image" Target="../media/image151.png"/><Relationship Id="rId5" Type="http://schemas.openxmlformats.org/officeDocument/2006/relationships/image" Target="../media/image132.png"/><Relationship Id="rId15" Type="http://schemas.openxmlformats.org/officeDocument/2006/relationships/image" Target="../media/image144.png"/><Relationship Id="rId23" Type="http://schemas.openxmlformats.org/officeDocument/2006/relationships/image" Target="../media/image150.png"/><Relationship Id="rId10" Type="http://schemas.openxmlformats.org/officeDocument/2006/relationships/image" Target="../media/image139.png"/><Relationship Id="rId19" Type="http://schemas.openxmlformats.org/officeDocument/2006/relationships/image" Target="../media/image146.png"/><Relationship Id="rId4" Type="http://schemas.openxmlformats.org/officeDocument/2006/relationships/oleObject" Target="../embeddings/oleObject19.bin"/><Relationship Id="rId9" Type="http://schemas.openxmlformats.org/officeDocument/2006/relationships/image" Target="../media/image138.png"/><Relationship Id="rId14" Type="http://schemas.openxmlformats.org/officeDocument/2006/relationships/image" Target="../media/image143.png"/><Relationship Id="rId22" Type="http://schemas.openxmlformats.org/officeDocument/2006/relationships/image" Target="../media/image149.png"/><Relationship Id="rId27" Type="http://schemas.openxmlformats.org/officeDocument/2006/relationships/image" Target="../media/image154.jpeg"/></Relationships>
</file>

<file path=ppt/slides/_rels/slide22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nternational_System_of_Units" TargetMode="External"/><Relationship Id="rId2" Type="http://schemas.openxmlformats.org/officeDocument/2006/relationships/hyperlink" Target="https://en.wikipedia.org/wiki/Frequency" TargetMode="External"/><Relationship Id="rId1" Type="http://schemas.openxmlformats.org/officeDocument/2006/relationships/slideLayout" Target="../slideLayouts/slideLayout7.xml"/><Relationship Id="rId6" Type="http://schemas.openxmlformats.org/officeDocument/2006/relationships/hyperlink" Target="https://en.wikipedia.org/wiki/Electromagnetic_wave" TargetMode="External"/><Relationship Id="rId5" Type="http://schemas.openxmlformats.org/officeDocument/2006/relationships/hyperlink" Target="https://en.wikipedia.org/wiki/Heinrich_Hertz" TargetMode="External"/><Relationship Id="rId4" Type="http://schemas.openxmlformats.org/officeDocument/2006/relationships/hyperlink" Target="https://en.wikipedia.org/wiki/Cycle_per_secon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6.w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9.wmf"/></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63.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5.png"/><Relationship Id="rId4" Type="http://schemas.openxmlformats.org/officeDocument/2006/relationships/image" Target="../media/image62.wmf"/><Relationship Id="rId9" Type="http://schemas.openxmlformats.org/officeDocument/2006/relationships/image" Target="../media/image64.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8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15537" cy="1325563"/>
          </a:xfrm>
        </p:spPr>
        <p:txBody>
          <a:bodyPr>
            <a:normAutofit/>
          </a:bodyPr>
          <a:lstStyle/>
          <a:p>
            <a:r>
              <a:rPr lang="en-US" dirty="0"/>
              <a:t>http://www.spectralcalc.com/calc/spectralcalc.php</a:t>
            </a:r>
            <a:br>
              <a:rPr lang="en-US" dirty="0"/>
            </a:br>
            <a:endParaRPr lang="en-US" dirty="0"/>
          </a:p>
        </p:txBody>
      </p:sp>
      <p:sp>
        <p:nvSpPr>
          <p:cNvPr id="3" name="Rectangle 2"/>
          <p:cNvSpPr/>
          <p:nvPr/>
        </p:nvSpPr>
        <p:spPr>
          <a:xfrm>
            <a:off x="0" y="2011680"/>
            <a:ext cx="11006050" cy="646331"/>
          </a:xfrm>
          <a:prstGeom prst="rect">
            <a:avLst/>
          </a:prstGeom>
        </p:spPr>
        <p:txBody>
          <a:bodyPr wrap="square">
            <a:spAutoFit/>
          </a:bodyPr>
          <a:lstStyle/>
          <a:p>
            <a:r>
              <a:rPr lang="en-US" sz="3600" dirty="0">
                <a:solidFill>
                  <a:srgbClr val="C00000"/>
                </a:solidFill>
              </a:rPr>
              <a:t>Review of basic concepts and some highlights</a:t>
            </a:r>
            <a:endParaRPr lang="en-US" sz="3600" dirty="0"/>
          </a:p>
        </p:txBody>
      </p:sp>
      <p:sp>
        <p:nvSpPr>
          <p:cNvPr id="5" name="Rectangle 4"/>
          <p:cNvSpPr/>
          <p:nvPr/>
        </p:nvSpPr>
        <p:spPr>
          <a:xfrm>
            <a:off x="197347" y="3551810"/>
            <a:ext cx="11818189" cy="1384995"/>
          </a:xfrm>
          <a:prstGeom prst="rect">
            <a:avLst/>
          </a:prstGeom>
        </p:spPr>
        <p:txBody>
          <a:bodyPr wrap="square">
            <a:spAutoFit/>
          </a:bodyPr>
          <a:lstStyle/>
          <a:p>
            <a:r>
              <a:rPr lang="en-US" sz="2800" dirty="0"/>
              <a:t>http://apps.webofknowledge.com/UA_GeneralSearch_input.do?product=UA&amp;search_mode=GeneralSearch&amp;SID=1A9dMX2bGQ29DoDGxJc&amp;preferencesSaved=</a:t>
            </a:r>
          </a:p>
        </p:txBody>
      </p:sp>
    </p:spTree>
    <p:extLst>
      <p:ext uri="{BB962C8B-B14F-4D97-AF65-F5344CB8AC3E}">
        <p14:creationId xmlns:p14="http://schemas.microsoft.com/office/powerpoint/2010/main" val="29522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0"/>
            <a:ext cx="11598442" cy="2438400"/>
          </a:xfrm>
        </p:spPr>
        <p:txBody>
          <a:bodyPr>
            <a:noAutofit/>
          </a:bodyPr>
          <a:lstStyle/>
          <a:p>
            <a:pPr algn="ctr"/>
            <a:r>
              <a:rPr lang="en-US" sz="3600" dirty="0" smtClean="0">
                <a:solidFill>
                  <a:srgbClr val="C00000"/>
                </a:solidFill>
                <a:latin typeface="Times New Roman" pitchFamily="18" charset="0"/>
                <a:cs typeface="Times New Roman" pitchFamily="18" charset="0"/>
              </a:rPr>
              <a:t>Contribution </a:t>
            </a:r>
            <a:r>
              <a:rPr lang="en-US" sz="3600" dirty="0">
                <a:solidFill>
                  <a:srgbClr val="C00000"/>
                </a:solidFill>
                <a:latin typeface="Times New Roman" pitchFamily="18" charset="0"/>
                <a:cs typeface="Times New Roman" pitchFamily="18" charset="0"/>
              </a:rPr>
              <a:t>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072061" y="2021305"/>
            <a:ext cx="10272551" cy="462757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10</a:t>
            </a:fld>
            <a:endParaRPr lang="en-US"/>
          </a:p>
        </p:txBody>
      </p:sp>
    </p:spTree>
    <p:extLst>
      <p:ext uri="{BB962C8B-B14F-4D97-AF65-F5344CB8AC3E}">
        <p14:creationId xmlns:p14="http://schemas.microsoft.com/office/powerpoint/2010/main" val="9107257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365" y="728208"/>
            <a:ext cx="6884894" cy="5096334"/>
          </a:xfrm>
          <a:prstGeom prst="rect">
            <a:avLst/>
          </a:prstGeom>
        </p:spPr>
      </p:pic>
    </p:spTree>
    <p:extLst>
      <p:ext uri="{BB962C8B-B14F-4D97-AF65-F5344CB8AC3E}">
        <p14:creationId xmlns:p14="http://schemas.microsoft.com/office/powerpoint/2010/main" val="18567305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2212" y="-858330"/>
            <a:ext cx="7086600" cy="7863421"/>
          </a:xfrm>
          <a:prstGeom prst="rect">
            <a:avLst/>
          </a:prstGeom>
        </p:spPr>
      </p:pic>
    </p:spTree>
    <p:extLst>
      <p:ext uri="{BB962C8B-B14F-4D97-AF65-F5344CB8AC3E}">
        <p14:creationId xmlns:p14="http://schemas.microsoft.com/office/powerpoint/2010/main" val="8139320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4224" y="-821958"/>
            <a:ext cx="5701552" cy="7499610"/>
          </a:xfrm>
          <a:prstGeom prst="rect">
            <a:avLst/>
          </a:prstGeom>
        </p:spPr>
      </p:pic>
    </p:spTree>
    <p:extLst>
      <p:ext uri="{BB962C8B-B14F-4D97-AF65-F5344CB8AC3E}">
        <p14:creationId xmlns:p14="http://schemas.microsoft.com/office/powerpoint/2010/main" val="21366965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0" y="-574589"/>
            <a:ext cx="5150224" cy="7120935"/>
          </a:xfrm>
          <a:prstGeom prst="rect">
            <a:avLst/>
          </a:prstGeom>
        </p:spPr>
      </p:pic>
    </p:spTree>
    <p:extLst>
      <p:ext uri="{BB962C8B-B14F-4D97-AF65-F5344CB8AC3E}">
        <p14:creationId xmlns:p14="http://schemas.microsoft.com/office/powerpoint/2010/main" val="13334675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859" y="-758766"/>
            <a:ext cx="7046259" cy="6505106"/>
          </a:xfrm>
          <a:prstGeom prst="rect">
            <a:avLst/>
          </a:prstGeom>
        </p:spPr>
      </p:pic>
    </p:spTree>
    <p:extLst>
      <p:ext uri="{BB962C8B-B14F-4D97-AF65-F5344CB8AC3E}">
        <p14:creationId xmlns:p14="http://schemas.microsoft.com/office/powerpoint/2010/main" val="5887731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387" r="3260"/>
          <a:stretch/>
        </p:blipFill>
        <p:spPr>
          <a:xfrm>
            <a:off x="1667435" y="-1060833"/>
            <a:ext cx="9009530" cy="8788549"/>
          </a:xfrm>
          <a:prstGeom prst="rect">
            <a:avLst/>
          </a:prstGeom>
        </p:spPr>
      </p:pic>
    </p:spTree>
    <p:extLst>
      <p:ext uri="{BB962C8B-B14F-4D97-AF65-F5344CB8AC3E}">
        <p14:creationId xmlns:p14="http://schemas.microsoft.com/office/powerpoint/2010/main" val="2283986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719" y="1036167"/>
            <a:ext cx="9090210" cy="5821833"/>
          </a:xfrm>
          <a:prstGeom prst="rect">
            <a:avLst/>
          </a:prstGeom>
        </p:spPr>
      </p:pic>
    </p:spTree>
    <p:extLst>
      <p:ext uri="{BB962C8B-B14F-4D97-AF65-F5344CB8AC3E}">
        <p14:creationId xmlns:p14="http://schemas.microsoft.com/office/powerpoint/2010/main" val="32356646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4977" y="381377"/>
            <a:ext cx="5970494" cy="6814929"/>
          </a:xfrm>
          <a:prstGeom prst="rect">
            <a:avLst/>
          </a:prstGeom>
        </p:spPr>
      </p:pic>
    </p:spTree>
    <p:extLst>
      <p:ext uri="{BB962C8B-B14F-4D97-AF65-F5344CB8AC3E}">
        <p14:creationId xmlns:p14="http://schemas.microsoft.com/office/powerpoint/2010/main" val="41600263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5212" y="0"/>
            <a:ext cx="5635888" cy="8177896"/>
          </a:xfrm>
          <a:prstGeom prst="rect">
            <a:avLst/>
          </a:prstGeom>
        </p:spPr>
      </p:pic>
    </p:spTree>
    <p:extLst>
      <p:ext uri="{BB962C8B-B14F-4D97-AF65-F5344CB8AC3E}">
        <p14:creationId xmlns:p14="http://schemas.microsoft.com/office/powerpoint/2010/main" val="23680817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65034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248" y="996154"/>
            <a:ext cx="10769902" cy="3021350"/>
          </a:xfrm>
          <a:prstGeom prst="rect">
            <a:avLst/>
          </a:prstGeom>
        </p:spPr>
      </p:pic>
      <p:pic>
        <p:nvPicPr>
          <p:cNvPr id="3" name="Picture 2"/>
          <p:cNvPicPr>
            <a:picLocks noChangeAspect="1"/>
          </p:cNvPicPr>
          <p:nvPr/>
        </p:nvPicPr>
        <p:blipFill>
          <a:blip r:embed="rId3"/>
          <a:stretch>
            <a:fillRect/>
          </a:stretch>
        </p:blipFill>
        <p:spPr>
          <a:xfrm>
            <a:off x="268210" y="4017504"/>
            <a:ext cx="9980392" cy="2286596"/>
          </a:xfrm>
          <a:prstGeom prst="rect">
            <a:avLst/>
          </a:prstGeom>
        </p:spPr>
      </p:pic>
      <p:pic>
        <p:nvPicPr>
          <p:cNvPr id="4" name="Picture 3"/>
          <p:cNvPicPr>
            <a:picLocks noChangeAspect="1"/>
          </p:cNvPicPr>
          <p:nvPr/>
        </p:nvPicPr>
        <p:blipFill rotWithShape="1">
          <a:blip r:embed="rId4"/>
          <a:srcRect l="22741" t="66327" r="25880" b="14697"/>
          <a:stretch/>
        </p:blipFill>
        <p:spPr>
          <a:xfrm>
            <a:off x="2362806" y="0"/>
            <a:ext cx="5791200" cy="1026695"/>
          </a:xfrm>
          <a:prstGeom prst="rect">
            <a:avLst/>
          </a:prstGeom>
        </p:spPr>
      </p:pic>
    </p:spTree>
    <p:extLst>
      <p:ext uri="{BB962C8B-B14F-4D97-AF65-F5344CB8AC3E}">
        <p14:creationId xmlns:p14="http://schemas.microsoft.com/office/powerpoint/2010/main" val="21183591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2991464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931985"/>
            <a:ext cx="10769902" cy="3021350"/>
          </a:xfrm>
          <a:prstGeom prst="rect">
            <a:avLst/>
          </a:prstGeom>
        </p:spPr>
      </p:pic>
    </p:spTree>
    <p:extLst>
      <p:ext uri="{BB962C8B-B14F-4D97-AF65-F5344CB8AC3E}">
        <p14:creationId xmlns:p14="http://schemas.microsoft.com/office/powerpoint/2010/main" val="26390846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34900007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16450408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2794078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897351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10503570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28175753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41245817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3110" y="262227"/>
            <a:ext cx="8937229" cy="6799425"/>
          </a:xfrm>
          <a:prstGeom prst="rect">
            <a:avLst/>
          </a:prstGeom>
        </p:spPr>
      </p:pic>
    </p:spTree>
    <p:extLst>
      <p:ext uri="{BB962C8B-B14F-4D97-AF65-F5344CB8AC3E}">
        <p14:creationId xmlns:p14="http://schemas.microsoft.com/office/powerpoint/2010/main" val="57457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358" y="169128"/>
            <a:ext cx="11664717" cy="5823294"/>
          </a:xfrm>
          <a:prstGeom prst="rect">
            <a:avLst/>
          </a:prstGeom>
        </p:spPr>
      </p:pic>
    </p:spTree>
    <p:extLst>
      <p:ext uri="{BB962C8B-B14F-4D97-AF65-F5344CB8AC3E}">
        <p14:creationId xmlns:p14="http://schemas.microsoft.com/office/powerpoint/2010/main" val="22655904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4034" y="1195754"/>
            <a:ext cx="8902244" cy="2776118"/>
          </a:xfrm>
          <a:prstGeom prst="rect">
            <a:avLst/>
          </a:prstGeom>
        </p:spPr>
      </p:pic>
    </p:spTree>
    <p:extLst>
      <p:ext uri="{BB962C8B-B14F-4D97-AF65-F5344CB8AC3E}">
        <p14:creationId xmlns:p14="http://schemas.microsoft.com/office/powerpoint/2010/main" val="699270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834" y="1221562"/>
            <a:ext cx="8498541" cy="4843062"/>
          </a:xfrm>
          <a:prstGeom prst="rect">
            <a:avLst/>
          </a:prstGeom>
        </p:spPr>
      </p:pic>
    </p:spTree>
    <p:extLst>
      <p:ext uri="{BB962C8B-B14F-4D97-AF65-F5344CB8AC3E}">
        <p14:creationId xmlns:p14="http://schemas.microsoft.com/office/powerpoint/2010/main" val="29853744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9241" y="668215"/>
            <a:ext cx="7488482" cy="5638245"/>
          </a:xfrm>
          <a:prstGeom prst="rect">
            <a:avLst/>
          </a:prstGeom>
        </p:spPr>
      </p:pic>
    </p:spTree>
    <p:extLst>
      <p:ext uri="{BB962C8B-B14F-4D97-AF65-F5344CB8AC3E}">
        <p14:creationId xmlns:p14="http://schemas.microsoft.com/office/powerpoint/2010/main" val="18768398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195" y="1037492"/>
            <a:ext cx="6227139" cy="3725922"/>
          </a:xfrm>
          <a:prstGeom prst="rect">
            <a:avLst/>
          </a:prstGeom>
        </p:spPr>
      </p:pic>
    </p:spTree>
    <p:extLst>
      <p:ext uri="{BB962C8B-B14F-4D97-AF65-F5344CB8AC3E}">
        <p14:creationId xmlns:p14="http://schemas.microsoft.com/office/powerpoint/2010/main" val="29714370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025" y="1688123"/>
            <a:ext cx="6637919" cy="2600330"/>
          </a:xfrm>
          <a:prstGeom prst="rect">
            <a:avLst/>
          </a:prstGeom>
        </p:spPr>
      </p:pic>
    </p:spTree>
    <p:extLst>
      <p:ext uri="{BB962C8B-B14F-4D97-AF65-F5344CB8AC3E}">
        <p14:creationId xmlns:p14="http://schemas.microsoft.com/office/powerpoint/2010/main" val="7262090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5966" y="508942"/>
            <a:ext cx="7046258" cy="6016162"/>
          </a:xfrm>
          <a:prstGeom prst="rect">
            <a:avLst/>
          </a:prstGeom>
        </p:spPr>
      </p:pic>
    </p:spTree>
    <p:extLst>
      <p:ext uri="{BB962C8B-B14F-4D97-AF65-F5344CB8AC3E}">
        <p14:creationId xmlns:p14="http://schemas.microsoft.com/office/powerpoint/2010/main" val="4316668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9718" y="139865"/>
            <a:ext cx="6710081" cy="7415416"/>
          </a:xfrm>
          <a:prstGeom prst="rect">
            <a:avLst/>
          </a:prstGeom>
        </p:spPr>
      </p:pic>
    </p:spTree>
    <p:extLst>
      <p:ext uri="{BB962C8B-B14F-4D97-AF65-F5344CB8AC3E}">
        <p14:creationId xmlns:p14="http://schemas.microsoft.com/office/powerpoint/2010/main" val="7046519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671" y="551328"/>
            <a:ext cx="7031787" cy="6061469"/>
          </a:xfrm>
          <a:prstGeom prst="rect">
            <a:avLst/>
          </a:prstGeom>
        </p:spPr>
      </p:pic>
    </p:spTree>
    <p:extLst>
      <p:ext uri="{BB962C8B-B14F-4D97-AF65-F5344CB8AC3E}">
        <p14:creationId xmlns:p14="http://schemas.microsoft.com/office/powerpoint/2010/main" val="5210886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2623" y="151245"/>
            <a:ext cx="9399494" cy="6822281"/>
          </a:xfrm>
          <a:prstGeom prst="rect">
            <a:avLst/>
          </a:prstGeom>
        </p:spPr>
      </p:pic>
    </p:spTree>
    <p:extLst>
      <p:ext uri="{BB962C8B-B14F-4D97-AF65-F5344CB8AC3E}">
        <p14:creationId xmlns:p14="http://schemas.microsoft.com/office/powerpoint/2010/main" val="30844456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2176" y="280687"/>
            <a:ext cx="7328647" cy="6296625"/>
          </a:xfrm>
          <a:prstGeom prst="rect">
            <a:avLst/>
          </a:prstGeom>
        </p:spPr>
      </p:pic>
    </p:spTree>
    <p:extLst>
      <p:ext uri="{BB962C8B-B14F-4D97-AF65-F5344CB8AC3E}">
        <p14:creationId xmlns:p14="http://schemas.microsoft.com/office/powerpoint/2010/main" val="52048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 y="1922408"/>
            <a:ext cx="12009120" cy="2626092"/>
          </a:xfrm>
          <a:prstGeom prst="rect">
            <a:avLst/>
          </a:prstGeom>
        </p:spPr>
      </p:pic>
    </p:spTree>
    <p:extLst>
      <p:ext uri="{BB962C8B-B14F-4D97-AF65-F5344CB8AC3E}">
        <p14:creationId xmlns:p14="http://schemas.microsoft.com/office/powerpoint/2010/main" val="11505868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5569" y="420995"/>
            <a:ext cx="8225255" cy="7396976"/>
          </a:xfrm>
          <a:prstGeom prst="rect">
            <a:avLst/>
          </a:prstGeom>
        </p:spPr>
      </p:pic>
    </p:spTree>
    <p:extLst>
      <p:ext uri="{BB962C8B-B14F-4D97-AF65-F5344CB8AC3E}">
        <p14:creationId xmlns:p14="http://schemas.microsoft.com/office/powerpoint/2010/main" val="10404604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187036"/>
            <a:ext cx="11700164" cy="2862322"/>
          </a:xfrm>
          <a:prstGeom prst="rect">
            <a:avLst/>
          </a:prstGeom>
        </p:spPr>
        <p:txBody>
          <a:bodyPr wrap="square">
            <a:spAutoFit/>
          </a:bodyPr>
          <a:lstStyle/>
          <a:p>
            <a:pPr marL="1115060" marR="71755" indent="216535" algn="just">
              <a:lnSpc>
                <a:spcPct val="100000"/>
              </a:lnSpc>
              <a:spcBef>
                <a:spcPts val="350"/>
              </a:spcBef>
              <a:spcAft>
                <a:spcPts val="0"/>
              </a:spcAft>
            </a:pPr>
            <a:r>
              <a:rPr lang="en-US" sz="3600" dirty="0">
                <a:ea typeface="Arial" panose="020B0604020202020204" pitchFamily="34" charset="0"/>
                <a:cs typeface="Times New Roman" panose="02020603050405020304" pitchFamily="18" charset="0"/>
              </a:rPr>
              <a:t>Quite often, we need</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to</a:t>
            </a:r>
            <a:r>
              <a:rPr lang="en-US" sz="3600" spc="-17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obtain</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fluxes</a:t>
            </a:r>
            <a:r>
              <a:rPr lang="en-US" sz="3600" spc="-18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3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modest</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accuracy</a:t>
            </a:r>
            <a:r>
              <a:rPr lang="en-US" sz="3600" spc="-13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with</a:t>
            </a:r>
            <a:r>
              <a:rPr lang="en-US" sz="3600" i="1" spc="-15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the</a:t>
            </a:r>
            <a:r>
              <a:rPr lang="en-US" sz="3600" i="1" spc="-18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least</a:t>
            </a:r>
            <a:r>
              <a:rPr lang="en-US" sz="3600" i="1" spc="-16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possible</a:t>
            </a:r>
            <a:r>
              <a:rPr lang="en-US" sz="3600" i="1" spc="-100" dirty="0">
                <a:ea typeface="Arial" panose="020B0604020202020204" pitchFamily="34" charset="0"/>
                <a:cs typeface="Times New Roman" panose="02020603050405020304" pitchFamily="18" charset="0"/>
              </a:rPr>
              <a:t> </a:t>
            </a:r>
            <a:r>
              <a:rPr lang="en-US" sz="3600" i="1" dirty="0" smtClean="0">
                <a:ea typeface="Arial" panose="020B0604020202020204" pitchFamily="34" charset="0"/>
                <a:cs typeface="Times New Roman" panose="02020603050405020304" pitchFamily="18" charset="0"/>
              </a:rPr>
              <a:t>expen­diture </a:t>
            </a:r>
            <a:r>
              <a:rPr lang="en-US" sz="3600" i="1" dirty="0">
                <a:ea typeface="Arial" panose="020B0604020202020204" pitchFamily="34" charset="0"/>
                <a:cs typeface="Times New Roman" panose="02020603050405020304" pitchFamily="18" charset="0"/>
              </a:rPr>
              <a:t>of computational effort. </a:t>
            </a:r>
            <a:r>
              <a:rPr lang="en-US" sz="3600" dirty="0">
                <a:ea typeface="Arial" panose="020B0604020202020204" pitchFamily="34" charset="0"/>
                <a:cs typeface="Times New Roman" panose="02020603050405020304" pitchFamily="18" charset="0"/>
              </a:rPr>
              <a:t>That requires us to take advantage</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 highly</a:t>
            </a:r>
            <a:r>
              <a:rPr lang="en-US" sz="3600" spc="-12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simplified</a:t>
            </a:r>
            <a:r>
              <a:rPr lang="en-US" sz="3600" spc="-13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parameterizations</a:t>
            </a:r>
            <a:r>
              <a:rPr lang="en-US" sz="3600" i="1" spc="4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radiative</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absorption</a:t>
            </a:r>
            <a:r>
              <a:rPr lang="en-US" sz="3600" spc="-10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and</a:t>
            </a:r>
            <a:r>
              <a:rPr lang="en-US" sz="3600" spc="-125" dirty="0">
                <a:ea typeface="Arial" panose="020B0604020202020204" pitchFamily="34" charset="0"/>
                <a:cs typeface="Times New Roman" panose="02020603050405020304" pitchFamily="18" charset="0"/>
              </a:rPr>
              <a:t> </a:t>
            </a:r>
            <a:r>
              <a:rPr lang="en-US" sz="3600" dirty="0" smtClean="0">
                <a:ea typeface="Arial" panose="020B0604020202020204" pitchFamily="34" charset="0"/>
                <a:cs typeface="Times New Roman" panose="02020603050405020304" pitchFamily="18" charset="0"/>
              </a:rPr>
              <a:t>emis­sion</a:t>
            </a:r>
            <a:r>
              <a:rPr lang="en-US" sz="3600" dirty="0">
                <a:ea typeface="Arial" panose="020B0604020202020204" pitchFamily="34" charset="0"/>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018918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13" y="155977"/>
            <a:ext cx="11740243" cy="6247864"/>
          </a:xfrm>
          <a:prstGeom prst="rect">
            <a:avLst/>
          </a:prstGeom>
        </p:spPr>
        <p:txBody>
          <a:bodyPr wrap="square">
            <a:spAutoFit/>
          </a:bodyPr>
          <a:lstStyle/>
          <a:p>
            <a:r>
              <a:rPr lang="en-US" sz="4000" dirty="0" smtClean="0">
                <a:solidFill>
                  <a:srgbClr val="C00000"/>
                </a:solidFill>
              </a:rPr>
              <a:t>Absorption </a:t>
            </a:r>
            <a:r>
              <a:rPr lang="en-US" sz="4000" dirty="0">
                <a:solidFill>
                  <a:srgbClr val="C00000"/>
                </a:solidFill>
              </a:rPr>
              <a:t>continua</a:t>
            </a:r>
          </a:p>
          <a:p>
            <a:r>
              <a:rPr lang="en-US" sz="4000" dirty="0">
                <a:solidFill>
                  <a:srgbClr val="002060"/>
                </a:solidFill>
              </a:rPr>
              <a:t>Extreme  ultraviolet  radiation  with  wavelengths</a:t>
            </a:r>
          </a:p>
          <a:p>
            <a:r>
              <a:rPr lang="en-US" sz="4000" dirty="0" smtClean="0">
                <a:solidFill>
                  <a:srgbClr val="002060"/>
                </a:solidFill>
              </a:rPr>
              <a:t>≤</a:t>
            </a:r>
            <a:r>
              <a:rPr lang="en-US" sz="4000" dirty="0">
                <a:solidFill>
                  <a:srgbClr val="002060"/>
                </a:solidFill>
              </a:rPr>
              <a:t> </a:t>
            </a:r>
            <a:r>
              <a:rPr lang="en-US" sz="4000" dirty="0" smtClean="0">
                <a:solidFill>
                  <a:srgbClr val="002060"/>
                </a:solidFill>
              </a:rPr>
              <a:t>0.1 µm</a:t>
            </a:r>
            <a:r>
              <a:rPr lang="en-US" sz="4000" dirty="0">
                <a:solidFill>
                  <a:srgbClr val="002060"/>
                </a:solidFill>
              </a:rPr>
              <a:t>, emitted by </a:t>
            </a:r>
            <a:r>
              <a:rPr lang="en-US" sz="4000" dirty="0" smtClean="0">
                <a:solidFill>
                  <a:srgbClr val="002060"/>
                </a:solidFill>
              </a:rPr>
              <a:t> gases </a:t>
            </a:r>
            <a:r>
              <a:rPr lang="en-US" sz="4000" dirty="0">
                <a:solidFill>
                  <a:srgbClr val="002060"/>
                </a:solidFill>
              </a:rPr>
              <a:t>in the sun's outer atmosphere, </a:t>
            </a:r>
            <a:r>
              <a:rPr lang="en-US" sz="4000" dirty="0" smtClean="0">
                <a:solidFill>
                  <a:srgbClr val="002060"/>
                </a:solidFill>
              </a:rPr>
              <a:t>is </a:t>
            </a:r>
            <a:r>
              <a:rPr lang="en-US" sz="4000" dirty="0">
                <a:solidFill>
                  <a:srgbClr val="002060"/>
                </a:solidFill>
              </a:rPr>
              <a:t>energetic to strip electrons from </a:t>
            </a:r>
            <a:r>
              <a:rPr lang="en-US" sz="4000" dirty="0" smtClean="0">
                <a:solidFill>
                  <a:srgbClr val="002060"/>
                </a:solidFill>
              </a:rPr>
              <a:t>atoms</a:t>
            </a:r>
            <a:r>
              <a:rPr lang="en-US" sz="4000" dirty="0">
                <a:solidFill>
                  <a:srgbClr val="002060"/>
                </a:solidFill>
              </a:rPr>
              <a:t>-</a:t>
            </a:r>
            <a:r>
              <a:rPr lang="en-US" sz="4000" dirty="0" smtClean="0">
                <a:solidFill>
                  <a:srgbClr val="002060"/>
                </a:solidFill>
              </a:rPr>
              <a:t>  </a:t>
            </a:r>
          </a:p>
          <a:p>
            <a:r>
              <a:rPr lang="en-US" sz="4000" dirty="0" smtClean="0">
                <a:solidFill>
                  <a:srgbClr val="C00000"/>
                </a:solidFill>
              </a:rPr>
              <a:t>pho­toionization</a:t>
            </a:r>
            <a:r>
              <a:rPr lang="en-US" sz="4000" dirty="0">
                <a:solidFill>
                  <a:srgbClr val="002060"/>
                </a:solidFill>
              </a:rPr>
              <a:t>. </a:t>
            </a:r>
            <a:endParaRPr lang="en-US" sz="4000" dirty="0" smtClean="0">
              <a:solidFill>
                <a:srgbClr val="002060"/>
              </a:solidFill>
            </a:endParaRPr>
          </a:p>
          <a:p>
            <a:r>
              <a:rPr lang="en-US" sz="4000" dirty="0" smtClean="0">
                <a:solidFill>
                  <a:srgbClr val="002060"/>
                </a:solidFill>
              </a:rPr>
              <a:t>Solar </a:t>
            </a:r>
            <a:r>
              <a:rPr lang="en-US" sz="4000" dirty="0">
                <a:solidFill>
                  <a:srgbClr val="002060"/>
                </a:solidFill>
              </a:rPr>
              <a:t>radiation in this wavelength </a:t>
            </a:r>
            <a:r>
              <a:rPr lang="en-US" sz="4000" dirty="0" smtClean="0">
                <a:solidFill>
                  <a:srgbClr val="002060"/>
                </a:solidFill>
              </a:rPr>
              <a:t>range (only </a:t>
            </a:r>
            <a:r>
              <a:rPr lang="en-US" sz="4000" dirty="0">
                <a:solidFill>
                  <a:srgbClr val="002060"/>
                </a:solidFill>
              </a:rPr>
              <a:t>around 3 millionths of the sun's total </a:t>
            </a:r>
            <a:r>
              <a:rPr lang="en-US" sz="4000" dirty="0" smtClean="0">
                <a:solidFill>
                  <a:srgbClr val="002060"/>
                </a:solidFill>
              </a:rPr>
              <a:t>output) </a:t>
            </a:r>
            <a:r>
              <a:rPr lang="en-US" sz="4000" dirty="0">
                <a:solidFill>
                  <a:srgbClr val="002060"/>
                </a:solidFill>
              </a:rPr>
              <a:t>is absorbed in the ionosphere, at altitudes of 90 km and above, giving rise to sufficient numbers of free electrons to affect the propagation of radio waves</a:t>
            </a:r>
            <a:r>
              <a:rPr lang="en-US" sz="4000" dirty="0"/>
              <a:t>.</a:t>
            </a:r>
          </a:p>
        </p:txBody>
      </p:sp>
    </p:spTree>
    <p:extLst>
      <p:ext uri="{BB962C8B-B14F-4D97-AF65-F5344CB8AC3E}">
        <p14:creationId xmlns:p14="http://schemas.microsoft.com/office/powerpoint/2010/main" val="20425231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961"/>
            <a:ext cx="12192000" cy="6463308"/>
          </a:xfrm>
          <a:prstGeom prst="rect">
            <a:avLst/>
          </a:prstGeom>
        </p:spPr>
        <p:txBody>
          <a:bodyPr wrap="square">
            <a:spAutoFit/>
          </a:bodyPr>
          <a:lstStyle/>
          <a:p>
            <a:pPr marL="76200" marR="5715" indent="-12700" algn="just">
              <a:spcBef>
                <a:spcPts val="0"/>
              </a:spcBef>
              <a:spcAft>
                <a:spcPts val="0"/>
              </a:spcAft>
            </a:pPr>
            <a:r>
              <a:rPr lang="en-US" sz="4600" dirty="0">
                <a:solidFill>
                  <a:srgbClr val="002060"/>
                </a:solidFill>
                <a:ea typeface="Calibri" panose="020F0502020204030204" pitchFamily="34" charset="0"/>
                <a:cs typeface="Times New Roman" panose="02020603050405020304" pitchFamily="18" charset="0"/>
              </a:rPr>
              <a:t>Radiation</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140"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0.24</a:t>
            </a:r>
            <a:r>
              <a:rPr lang="en-US" sz="4600" spc="-20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spc="-20" dirty="0">
                <a:solidFill>
                  <a:srgbClr val="002060"/>
                </a:solidFill>
                <a:ea typeface="Calibri" panose="020F0502020204030204" pitchFamily="34" charset="0"/>
                <a:cs typeface="Times New Roman" panose="02020603050405020304" pitchFamily="18" charset="0"/>
              </a:rPr>
              <a:t>is</a:t>
            </a:r>
            <a:r>
              <a:rPr lang="en-US" sz="4600" spc="-145" dirty="0">
                <a:solidFill>
                  <a:srgbClr val="002060"/>
                </a:solidFill>
                <a:ea typeface="Calibri" panose="020F0502020204030204" pitchFamily="34" charset="0"/>
                <a:cs typeface="Times New Roman" panose="02020603050405020304" pitchFamily="18" charset="0"/>
              </a:rPr>
              <a:t> </a:t>
            </a:r>
            <a:endParaRPr lang="en-US" sz="4600" spc="-145" dirty="0" smtClean="0">
              <a:solidFill>
                <a:srgbClr val="002060"/>
              </a:solidFill>
              <a:ea typeface="Calibri" panose="020F0502020204030204" pitchFamily="34" charset="0"/>
              <a:cs typeface="Times New Roman" panose="02020603050405020304" pitchFamily="18" charset="0"/>
            </a:endParaRPr>
          </a:p>
          <a:p>
            <a:pPr marL="76200" marR="5715" indent="-12700" algn="just">
              <a:spcBef>
                <a:spcPts val="0"/>
              </a:spcBef>
              <a:spcAft>
                <a:spcPts val="0"/>
              </a:spcAft>
            </a:pPr>
            <a:r>
              <a:rPr lang="en-US" sz="4600" spc="-10" dirty="0" smtClean="0">
                <a:solidFill>
                  <a:srgbClr val="002060"/>
                </a:solidFill>
                <a:ea typeface="Calibri" panose="020F0502020204030204" pitchFamily="34" charset="0"/>
                <a:cs typeface="Times New Roman" panose="02020603050405020304" pitchFamily="18" charset="0"/>
              </a:rPr>
              <a:t>suffi­</a:t>
            </a:r>
            <a:r>
              <a:rPr lang="en-US" sz="4600" dirty="0" smtClean="0">
                <a:solidFill>
                  <a:srgbClr val="002060"/>
                </a:solidFill>
                <a:ea typeface="Calibri" panose="020F0502020204030204" pitchFamily="34" charset="0"/>
                <a:cs typeface="Times New Roman" panose="02020603050405020304" pitchFamily="18" charset="0"/>
              </a:rPr>
              <a:t>ciently</a:t>
            </a:r>
            <a:r>
              <a:rPr lang="en-US" sz="4600" spc="-10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energetic</a:t>
            </a:r>
            <a:r>
              <a:rPr lang="en-US" sz="4600" spc="-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break</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2</a:t>
            </a:r>
            <a:r>
              <a:rPr lang="en-US" sz="4600" b="1" spc="-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molecules</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apart</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into</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3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a:t>
            </a:r>
            <a:r>
              <a:rPr lang="en-US" sz="4600" spc="-14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process</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referred</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40" dirty="0">
                <a:solidFill>
                  <a:srgbClr val="002060"/>
                </a:solidFill>
                <a:ea typeface="Calibri" panose="020F0502020204030204" pitchFamily="34" charset="0"/>
                <a:cs typeface="Times New Roman" panose="02020603050405020304" pitchFamily="18" charset="0"/>
              </a:rPr>
              <a:t> </a:t>
            </a:r>
            <a:r>
              <a:rPr lang="en-US" sz="4600" spc="-25" dirty="0">
                <a:solidFill>
                  <a:srgbClr val="002060"/>
                </a:solidFill>
                <a:ea typeface="Calibri" panose="020F0502020204030204" pitchFamily="34" charset="0"/>
                <a:cs typeface="Times New Roman" panose="02020603050405020304" pitchFamily="18" charset="0"/>
              </a:rPr>
              <a:t>as</a:t>
            </a:r>
            <a:r>
              <a:rPr lang="en-US" sz="4600" spc="-18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photo- dissociation.</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The</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liberated</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this</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reaction</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are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instrumental</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production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of</a:t>
            </a:r>
            <a:r>
              <a:rPr lang="en-US" sz="4600" spc="-2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ozone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3</a:t>
            </a:r>
            <a:r>
              <a:rPr lang="en-US" sz="4600" b="1" dirty="0" smtClean="0">
                <a:solidFill>
                  <a:srgbClr val="002060"/>
                </a:solidFill>
                <a:ea typeface="Calibri" panose="020F0502020204030204" pitchFamily="34" charset="0"/>
                <a:cs typeface="Times New Roman" panose="02020603050405020304" pitchFamily="18" charset="0"/>
              </a:rPr>
              <a:t>)</a:t>
            </a:r>
            <a:r>
              <a:rPr lang="en-US" sz="4600" b="1" spc="-150"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which </a:t>
            </a:r>
            <a:r>
              <a:rPr lang="en-US" sz="4600" spc="15" dirty="0" smtClean="0">
                <a:solidFill>
                  <a:srgbClr val="002060"/>
                </a:solidFill>
                <a:ea typeface="Calibri" panose="020F0502020204030204" pitchFamily="34" charset="0"/>
                <a:cs typeface="Times New Roman" panose="02020603050405020304" pitchFamily="18" charset="0"/>
              </a:rPr>
              <a:t>in</a:t>
            </a:r>
            <a:r>
              <a:rPr lang="en-US" sz="4600" spc="-165"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turn,</a:t>
            </a:r>
            <a:r>
              <a:rPr lang="en-US" sz="4600" spc="-18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is</a:t>
            </a:r>
            <a:r>
              <a:rPr lang="en-US" sz="4600" spc="-155" dirty="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dissoci­ated</a:t>
            </a:r>
            <a:r>
              <a:rPr lang="en-US" sz="4600" spc="-35" dirty="0" smtClean="0">
                <a:solidFill>
                  <a:srgbClr val="002060"/>
                </a:solidFill>
                <a:ea typeface="Calibri" panose="020F0502020204030204" pitchFamily="34" charset="0"/>
                <a:cs typeface="Times New Roman" panose="02020603050405020304" pitchFamily="18" charset="0"/>
              </a:rPr>
              <a:t> </a:t>
            </a:r>
            <a:r>
              <a:rPr lang="en-US" sz="4600" spc="-30" dirty="0">
                <a:solidFill>
                  <a:srgbClr val="002060"/>
                </a:solidFill>
                <a:ea typeface="Calibri" panose="020F0502020204030204" pitchFamily="34" charset="0"/>
                <a:cs typeface="Times New Roman" panose="02020603050405020304" pitchFamily="18" charset="0"/>
              </a:rPr>
              <a:t>by</a:t>
            </a:r>
            <a:r>
              <a:rPr lang="en-US" sz="4600" spc="-3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solar</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radiation</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with</a:t>
            </a:r>
            <a:r>
              <a:rPr lang="en-US" sz="4600" spc="-5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5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extending</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 </a:t>
            </a:r>
            <a:r>
              <a:rPr lang="en-US" sz="4600" spc="-20" dirty="0">
                <a:solidFill>
                  <a:srgbClr val="002060"/>
                </a:solidFill>
                <a:ea typeface="Calibri" panose="020F0502020204030204" pitchFamily="34" charset="0"/>
                <a:cs typeface="Times New Roman" panose="02020603050405020304" pitchFamily="18" charset="0"/>
              </a:rPr>
              <a:t>to </a:t>
            </a:r>
            <a:r>
              <a:rPr lang="en-US" sz="4600" dirty="0">
                <a:solidFill>
                  <a:srgbClr val="002060"/>
                </a:solidFill>
                <a:ea typeface="Calibri" panose="020F0502020204030204" pitchFamily="34" charset="0"/>
                <a:cs typeface="Times New Roman" panose="02020603050405020304" pitchFamily="18" charset="0"/>
              </a:rPr>
              <a:t>0.31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dirty="0">
                <a:solidFill>
                  <a:srgbClr val="002060"/>
                </a:solidFill>
                <a:ea typeface="Calibri" panose="020F0502020204030204" pitchFamily="34" charset="0"/>
                <a:cs typeface="Times New Roman" panose="02020603050405020304" pitchFamily="18" charset="0"/>
              </a:rPr>
              <a:t>.</a:t>
            </a:r>
            <a:r>
              <a:rPr lang="en-US" sz="4600" i="1"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This </a:t>
            </a:r>
            <a:r>
              <a:rPr lang="en-US" sz="4600" dirty="0">
                <a:solidFill>
                  <a:srgbClr val="002060"/>
                </a:solidFill>
                <a:ea typeface="Calibri" panose="020F0502020204030204" pitchFamily="34" charset="0"/>
                <a:cs typeface="Times New Roman" panose="02020603050405020304" pitchFamily="18" charset="0"/>
              </a:rPr>
              <a:t>reaction absorbs virtually </a:t>
            </a:r>
            <a:r>
              <a:rPr lang="en-US" sz="4600" spc="15" dirty="0">
                <a:solidFill>
                  <a:srgbClr val="002060"/>
                </a:solidFill>
                <a:ea typeface="Calibri" panose="020F0502020204030204" pitchFamily="34" charset="0"/>
                <a:cs typeface="Times New Roman" panose="02020603050405020304" pitchFamily="18" charset="0"/>
              </a:rPr>
              <a:t>all</a:t>
            </a:r>
            <a:r>
              <a:rPr lang="en-US" sz="4600" spc="2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of</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a:t>
            </a:r>
            <a:r>
              <a:rPr lang="en-US" sz="4600" dirty="0" smtClean="0">
                <a:solidFill>
                  <a:srgbClr val="002060"/>
                </a:solidFill>
                <a:ea typeface="Calibri" panose="020F0502020204030204" pitchFamily="34" charset="0"/>
                <a:cs typeface="Times New Roman" panose="02020603050405020304" pitchFamily="18" charset="0"/>
              </a:rPr>
              <a:t>2 % </a:t>
            </a:r>
            <a:r>
              <a:rPr lang="en-US" sz="4600" spc="20" dirty="0">
                <a:solidFill>
                  <a:srgbClr val="002060"/>
                </a:solidFill>
                <a:ea typeface="Calibri" panose="020F0502020204030204" pitchFamily="34" charset="0"/>
                <a:cs typeface="Times New Roman" panose="02020603050405020304" pitchFamily="18" charset="0"/>
              </a:rPr>
              <a:t>of </a:t>
            </a:r>
            <a:r>
              <a:rPr lang="en-US" sz="4600" spc="10"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sun's potentially lethal</a:t>
            </a:r>
            <a:r>
              <a:rPr lang="en-US" sz="4600" spc="-7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ultraviolet radiation.</a:t>
            </a:r>
            <a:r>
              <a:rPr lang="en-US" sz="4600" spc="-150" dirty="0">
                <a:solidFill>
                  <a:srgbClr val="002060"/>
                </a:solidFill>
                <a:ea typeface="Calibri" panose="020F0502020204030204" pitchFamily="34" charset="0"/>
                <a:cs typeface="Times New Roman" panose="02020603050405020304" pitchFamily="18" charset="0"/>
              </a:rPr>
              <a:t> </a:t>
            </a:r>
            <a:endParaRPr lang="en-US" sz="46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9902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338" y="1565031"/>
            <a:ext cx="7930662" cy="2308324"/>
          </a:xfrm>
          <a:prstGeom prst="rect">
            <a:avLst/>
          </a:prstGeom>
        </p:spPr>
        <p:txBody>
          <a:bodyPr wrap="square">
            <a:spAutoFit/>
          </a:bodyPr>
          <a:lstStyle/>
          <a:p>
            <a:pPr marL="76200" marR="5715" indent="-12700" algn="just">
              <a:spcBef>
                <a:spcPts val="0"/>
              </a:spcBef>
              <a:spcAft>
                <a:spcPts val="0"/>
              </a:spcAft>
            </a:pPr>
            <a:r>
              <a:rPr lang="en-US" sz="3600" dirty="0">
                <a:solidFill>
                  <a:srgbClr val="002060"/>
                </a:solidFill>
                <a:ea typeface="Calibri" panose="020F0502020204030204" pitchFamily="34" charset="0"/>
                <a:cs typeface="Times New Roman" panose="02020603050405020304" pitchFamily="18" charset="0"/>
              </a:rPr>
              <a:t>The</a:t>
            </a:r>
            <a:r>
              <a:rPr lang="en-US" sz="3600" spc="-12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ranges</a:t>
            </a:r>
            <a:r>
              <a:rPr lang="en-US" sz="3600" spc="-110" dirty="0">
                <a:solidFill>
                  <a:srgbClr val="002060"/>
                </a:solidFill>
                <a:ea typeface="Calibri" panose="020F0502020204030204" pitchFamily="34" charset="0"/>
                <a:cs typeface="Times New Roman" panose="02020603050405020304" pitchFamily="18" charset="0"/>
              </a:rPr>
              <a:t> </a:t>
            </a:r>
            <a:r>
              <a:rPr lang="en-US" sz="3600" spc="-25" dirty="0">
                <a:solidFill>
                  <a:srgbClr val="002060"/>
                </a:solidFill>
                <a:ea typeface="Calibri" panose="020F0502020204030204" pitchFamily="34" charset="0"/>
                <a:cs typeface="Times New Roman" panose="02020603050405020304" pitchFamily="18" charset="0"/>
              </a:rPr>
              <a:t>of</a:t>
            </a:r>
            <a:r>
              <a:rPr lang="en-US" sz="3600" spc="-10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heights</a:t>
            </a:r>
            <a:r>
              <a:rPr lang="en-US" sz="3600" spc="-120" dirty="0">
                <a:solidFill>
                  <a:srgbClr val="002060"/>
                </a:solidFill>
                <a:ea typeface="Calibri" panose="020F0502020204030204" pitchFamily="34" charset="0"/>
                <a:cs typeface="Times New Roman" panose="02020603050405020304" pitchFamily="18" charset="0"/>
              </a:rPr>
              <a:t> </a:t>
            </a:r>
            <a:r>
              <a:rPr lang="en-US" sz="3600" spc="-20" dirty="0">
                <a:solidFill>
                  <a:srgbClr val="002060"/>
                </a:solidFill>
                <a:ea typeface="Calibri" panose="020F0502020204030204" pitchFamily="34" charset="0"/>
                <a:cs typeface="Times New Roman" panose="02020603050405020304" pitchFamily="18" charset="0"/>
              </a:rPr>
              <a:t>and</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wavelengths</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of</a:t>
            </a:r>
            <a:r>
              <a:rPr lang="en-US" sz="3600" spc="-1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 </a:t>
            </a:r>
            <a:r>
              <a:rPr lang="en-US" sz="3600" spc="-15" dirty="0">
                <a:solidFill>
                  <a:srgbClr val="002060"/>
                </a:solidFill>
                <a:ea typeface="Calibri" panose="020F0502020204030204" pitchFamily="34" charset="0"/>
                <a:cs typeface="Times New Roman" panose="02020603050405020304" pitchFamily="18" charset="0"/>
              </a:rPr>
              <a:t>primary </a:t>
            </a:r>
            <a:r>
              <a:rPr lang="en-US" sz="3600" dirty="0">
                <a:solidFill>
                  <a:srgbClr val="002060"/>
                </a:solidFill>
                <a:ea typeface="Calibri" panose="020F0502020204030204" pitchFamily="34" charset="0"/>
                <a:cs typeface="Times New Roman" panose="02020603050405020304" pitchFamily="18" charset="0"/>
              </a:rPr>
              <a:t>photoionization </a:t>
            </a:r>
            <a:r>
              <a:rPr lang="en-US" sz="3600" spc="-20" dirty="0">
                <a:solidFill>
                  <a:srgbClr val="002060"/>
                </a:solidFill>
                <a:ea typeface="Calibri" panose="020F0502020204030204" pitchFamily="34" charset="0"/>
                <a:cs typeface="Times New Roman" panose="02020603050405020304" pitchFamily="18" charset="0"/>
              </a:rPr>
              <a:t>and</a:t>
            </a:r>
            <a:r>
              <a:rPr lang="en-US" sz="3600" spc="205" dirty="0">
                <a:solidFill>
                  <a:srgbClr val="002060"/>
                </a:solidFill>
                <a:ea typeface="Calibri" panose="020F0502020204030204" pitchFamily="34" charset="0"/>
                <a:cs typeface="Times New Roman" panose="02020603050405020304" pitchFamily="18" charset="0"/>
              </a:rPr>
              <a:t> </a:t>
            </a:r>
            <a:r>
              <a:rPr lang="en-US" sz="3600" dirty="0" err="1">
                <a:solidFill>
                  <a:srgbClr val="002060"/>
                </a:solidFill>
                <a:ea typeface="Calibri" panose="020F0502020204030204" pitchFamily="34" charset="0"/>
                <a:cs typeface="Times New Roman" panose="02020603050405020304" pitchFamily="18" charset="0"/>
              </a:rPr>
              <a:t>photodissosiation</a:t>
            </a:r>
            <a:r>
              <a:rPr lang="en-US" sz="3600" spc="-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reactions</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in</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Earth's</a:t>
            </a:r>
            <a:r>
              <a:rPr lang="en-US" sz="3600" spc="-13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atmosphere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are</a:t>
            </a:r>
            <a:r>
              <a:rPr lang="en-US" sz="3600" spc="-12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shown</a:t>
            </a:r>
            <a:r>
              <a:rPr lang="en-US" sz="3600" spc="-140" dirty="0">
                <a:solidFill>
                  <a:srgbClr val="002060"/>
                </a:solidFill>
                <a:ea typeface="Calibri" panose="020F0502020204030204" pitchFamily="34" charset="0"/>
                <a:cs typeface="Times New Roman" panose="02020603050405020304" pitchFamily="18" charset="0"/>
              </a:rPr>
              <a:t> </a:t>
            </a:r>
            <a:r>
              <a:rPr lang="en-US" sz="3600" spc="50" dirty="0">
                <a:solidFill>
                  <a:srgbClr val="002060"/>
                </a:solidFill>
                <a:ea typeface="Calibri" panose="020F0502020204030204" pitchFamily="34" charset="0"/>
                <a:cs typeface="Times New Roman" panose="02020603050405020304" pitchFamily="18" charset="0"/>
              </a:rPr>
              <a:t>in </a:t>
            </a:r>
            <a:r>
              <a:rPr lang="en-US" sz="3600" dirty="0">
                <a:solidFill>
                  <a:srgbClr val="002060"/>
                </a:solidFill>
                <a:ea typeface="Calibri" panose="020F0502020204030204" pitchFamily="34" charset="0"/>
                <a:cs typeface="Times New Roman" panose="02020603050405020304" pitchFamily="18" charset="0"/>
              </a:rPr>
              <a:t>Fig.4.20.</a:t>
            </a:r>
          </a:p>
        </p:txBody>
      </p:sp>
    </p:spTree>
    <p:extLst>
      <p:ext uri="{BB962C8B-B14F-4D97-AF65-F5344CB8AC3E}">
        <p14:creationId xmlns:p14="http://schemas.microsoft.com/office/powerpoint/2010/main" val="263538623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199784"/>
            <a:ext cx="10515600" cy="2852737"/>
          </a:xfrm>
        </p:spPr>
        <p:txBody>
          <a:bodyPr/>
          <a:lstStyle/>
          <a:p>
            <a:r>
              <a:rPr lang="en-US" dirty="0" smtClean="0"/>
              <a:t>Heating Rates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25198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886600"/>
            <a:ext cx="7518760" cy="1518464"/>
          </a:xfrm>
          <a:prstGeom prst="rect">
            <a:avLst/>
          </a:prstGeom>
        </p:spPr>
      </p:pic>
      <p:pic>
        <p:nvPicPr>
          <p:cNvPr id="4" name="Picture 3"/>
          <p:cNvPicPr>
            <a:picLocks noChangeAspect="1"/>
          </p:cNvPicPr>
          <p:nvPr/>
        </p:nvPicPr>
        <p:blipFill>
          <a:blip r:embed="rId3"/>
          <a:stretch>
            <a:fillRect/>
          </a:stretch>
        </p:blipFill>
        <p:spPr>
          <a:xfrm>
            <a:off x="-176463" y="2807608"/>
            <a:ext cx="13314947" cy="2053150"/>
          </a:xfrm>
          <a:prstGeom prst="rect">
            <a:avLst/>
          </a:prstGeom>
        </p:spPr>
      </p:pic>
      <p:sp>
        <p:nvSpPr>
          <p:cNvPr id="2" name="TextBox 1"/>
          <p:cNvSpPr txBox="1"/>
          <p:nvPr/>
        </p:nvSpPr>
        <p:spPr>
          <a:xfrm>
            <a:off x="112295" y="240269"/>
            <a:ext cx="3158435" cy="707886"/>
          </a:xfrm>
          <a:prstGeom prst="rect">
            <a:avLst/>
          </a:prstGeom>
          <a:noFill/>
        </p:spPr>
        <p:txBody>
          <a:bodyPr wrap="square" rtlCol="0">
            <a:spAutoFit/>
          </a:bodyPr>
          <a:lstStyle/>
          <a:p>
            <a:r>
              <a:rPr lang="en-US" sz="4000" dirty="0">
                <a:solidFill>
                  <a:srgbClr val="C00000"/>
                </a:solidFill>
              </a:rPr>
              <a:t>Heating Rates</a:t>
            </a:r>
          </a:p>
        </p:txBody>
      </p:sp>
    </p:spTree>
    <p:extLst>
      <p:ext uri="{BB962C8B-B14F-4D97-AF65-F5344CB8AC3E}">
        <p14:creationId xmlns:p14="http://schemas.microsoft.com/office/powerpoint/2010/main" val="17972124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29545446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42047"/>
            <a:ext cx="10811435" cy="6051177"/>
          </a:xfrm>
          <a:prstGeom prst="rect">
            <a:avLst/>
          </a:prstGeom>
        </p:spPr>
      </p:pic>
    </p:spTree>
    <p:extLst>
      <p:ext uri="{BB962C8B-B14F-4D97-AF65-F5344CB8AC3E}">
        <p14:creationId xmlns:p14="http://schemas.microsoft.com/office/powerpoint/2010/main" val="3873651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446" y="199953"/>
            <a:ext cx="10112189" cy="6416000"/>
          </a:xfrm>
          <a:prstGeom prst="rect">
            <a:avLst/>
          </a:prstGeom>
        </p:spPr>
      </p:pic>
    </p:spTree>
    <p:extLst>
      <p:ext uri="{BB962C8B-B14F-4D97-AF65-F5344CB8AC3E}">
        <p14:creationId xmlns:p14="http://schemas.microsoft.com/office/powerpoint/2010/main" val="346634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56" t="9698" r="11563"/>
          <a:stretch/>
        </p:blipFill>
        <p:spPr>
          <a:xfrm>
            <a:off x="-71542" y="359183"/>
            <a:ext cx="12625334" cy="6266205"/>
          </a:xfrm>
          <a:prstGeom prst="rect">
            <a:avLst/>
          </a:prstGeom>
        </p:spPr>
      </p:pic>
    </p:spTree>
    <p:extLst>
      <p:ext uri="{BB962C8B-B14F-4D97-AF65-F5344CB8AC3E}">
        <p14:creationId xmlns:p14="http://schemas.microsoft.com/office/powerpoint/2010/main" val="23422684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63" y="-1"/>
            <a:ext cx="12042975" cy="6696635"/>
          </a:xfrm>
          <a:prstGeom prst="rect">
            <a:avLst/>
          </a:prstGeom>
        </p:spPr>
      </p:pic>
    </p:spTree>
    <p:extLst>
      <p:ext uri="{BB962C8B-B14F-4D97-AF65-F5344CB8AC3E}">
        <p14:creationId xmlns:p14="http://schemas.microsoft.com/office/powerpoint/2010/main" val="5643629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1" y="147917"/>
            <a:ext cx="12075459" cy="6230126"/>
          </a:xfrm>
          <a:prstGeom prst="rect">
            <a:avLst/>
          </a:prstGeom>
        </p:spPr>
      </p:pic>
    </p:spTree>
    <p:extLst>
      <p:ext uri="{BB962C8B-B14F-4D97-AF65-F5344CB8AC3E}">
        <p14:creationId xmlns:p14="http://schemas.microsoft.com/office/powerpoint/2010/main" val="3638529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2268415" y="3434372"/>
            <a:ext cx="6629400" cy="2871728"/>
          </a:xfrm>
          <a:prstGeom prst="rect">
            <a:avLst/>
          </a:prstGeom>
        </p:spPr>
      </p:pic>
    </p:spTree>
    <p:extLst>
      <p:ext uri="{BB962C8B-B14F-4D97-AF65-F5344CB8AC3E}">
        <p14:creationId xmlns:p14="http://schemas.microsoft.com/office/powerpoint/2010/main" val="37695417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046" y="1248508"/>
            <a:ext cx="9829308" cy="4000916"/>
          </a:xfrm>
          <a:prstGeom prst="rect">
            <a:avLst/>
          </a:prstGeom>
        </p:spPr>
      </p:pic>
    </p:spTree>
    <p:extLst>
      <p:ext uri="{BB962C8B-B14F-4D97-AF65-F5344CB8AC3E}">
        <p14:creationId xmlns:p14="http://schemas.microsoft.com/office/powerpoint/2010/main" val="28862682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6677" y="1169346"/>
            <a:ext cx="7367954" cy="4537356"/>
          </a:xfrm>
          <a:prstGeom prst="rect">
            <a:avLst/>
          </a:prstGeom>
        </p:spPr>
      </p:pic>
    </p:spTree>
    <p:extLst>
      <p:ext uri="{BB962C8B-B14F-4D97-AF65-F5344CB8AC3E}">
        <p14:creationId xmlns:p14="http://schemas.microsoft.com/office/powerpoint/2010/main" val="27660575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624" y="-26621"/>
            <a:ext cx="10554341" cy="5417182"/>
          </a:xfrm>
          <a:prstGeom prst="rect">
            <a:avLst/>
          </a:prstGeom>
        </p:spPr>
      </p:pic>
    </p:spTree>
    <p:extLst>
      <p:ext uri="{BB962C8B-B14F-4D97-AF65-F5344CB8AC3E}">
        <p14:creationId xmlns:p14="http://schemas.microsoft.com/office/powerpoint/2010/main" val="23494987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5792" y="800882"/>
            <a:ext cx="4460416" cy="5256235"/>
          </a:xfrm>
          <a:prstGeom prst="rect">
            <a:avLst/>
          </a:prstGeom>
        </p:spPr>
      </p:pic>
    </p:spTree>
    <p:extLst>
      <p:ext uri="{BB962C8B-B14F-4D97-AF65-F5344CB8AC3E}">
        <p14:creationId xmlns:p14="http://schemas.microsoft.com/office/powerpoint/2010/main" val="29353858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831" y="226603"/>
            <a:ext cx="7403123" cy="6165590"/>
          </a:xfrm>
          <a:prstGeom prst="rect">
            <a:avLst/>
          </a:prstGeom>
        </p:spPr>
      </p:pic>
    </p:spTree>
    <p:extLst>
      <p:ext uri="{BB962C8B-B14F-4D97-AF65-F5344CB8AC3E}">
        <p14:creationId xmlns:p14="http://schemas.microsoft.com/office/powerpoint/2010/main" val="36981133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2829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7779" y="208547"/>
            <a:ext cx="7425681" cy="5724309"/>
          </a:xfrm>
          <a:prstGeom prst="rect">
            <a:avLst/>
          </a:prstGeom>
        </p:spPr>
      </p:pic>
    </p:spTree>
    <p:extLst>
      <p:ext uri="{BB962C8B-B14F-4D97-AF65-F5344CB8AC3E}">
        <p14:creationId xmlns:p14="http://schemas.microsoft.com/office/powerpoint/2010/main" val="256878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12295"/>
            <a:ext cx="10266947" cy="6130658"/>
          </a:xfrm>
          <a:prstGeom prst="rect">
            <a:avLst/>
          </a:prstGeom>
        </p:spPr>
      </p:pic>
    </p:spTree>
    <p:extLst>
      <p:ext uri="{BB962C8B-B14F-4D97-AF65-F5344CB8AC3E}">
        <p14:creationId xmlns:p14="http://schemas.microsoft.com/office/powerpoint/2010/main" val="274146737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613152"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40899150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366138286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8049" y="242174"/>
            <a:ext cx="10769902" cy="3021350"/>
          </a:xfrm>
          <a:prstGeom prst="rect">
            <a:avLst/>
          </a:prstGeom>
        </p:spPr>
      </p:pic>
      <p:pic>
        <p:nvPicPr>
          <p:cNvPr id="3" name="Picture 2"/>
          <p:cNvPicPr>
            <a:picLocks noChangeAspect="1"/>
          </p:cNvPicPr>
          <p:nvPr/>
        </p:nvPicPr>
        <p:blipFill>
          <a:blip r:embed="rId2"/>
          <a:stretch>
            <a:fillRect/>
          </a:stretch>
        </p:blipFill>
        <p:spPr>
          <a:xfrm>
            <a:off x="737629" y="3402468"/>
            <a:ext cx="10769902" cy="3021350"/>
          </a:xfrm>
          <a:prstGeom prst="rect">
            <a:avLst/>
          </a:prstGeom>
        </p:spPr>
      </p:pic>
    </p:spTree>
    <p:extLst>
      <p:ext uri="{BB962C8B-B14F-4D97-AF65-F5344CB8AC3E}">
        <p14:creationId xmlns:p14="http://schemas.microsoft.com/office/powerpoint/2010/main" val="6442408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15928370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5979394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2884102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281382617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13454263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40274307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128567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9411" y="546117"/>
            <a:ext cx="10154652" cy="5765766"/>
          </a:xfrm>
          <a:prstGeom prst="rect">
            <a:avLst/>
          </a:prstGeom>
        </p:spPr>
      </p:pic>
    </p:spTree>
    <p:extLst>
      <p:ext uri="{BB962C8B-B14F-4D97-AF65-F5344CB8AC3E}">
        <p14:creationId xmlns:p14="http://schemas.microsoft.com/office/powerpoint/2010/main" val="3168117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074" y="850232"/>
            <a:ext cx="7972926" cy="3785652"/>
          </a:xfrm>
          <a:prstGeom prst="rect">
            <a:avLst/>
          </a:prstGeom>
        </p:spPr>
        <p:txBody>
          <a:bodyPr wrap="square">
            <a:spAutoFit/>
          </a:bodyPr>
          <a:lstStyle/>
          <a:p>
            <a:pPr>
              <a:lnSpc>
                <a:spcPct val="150000"/>
              </a:lnSpc>
              <a:spcBef>
                <a:spcPts val="600"/>
              </a:spcBef>
              <a:spcAft>
                <a:spcPts val="600"/>
              </a:spcAft>
            </a:pP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discussing</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first</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law</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of</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thermodynam­ics</a:t>
            </a:r>
            <a:r>
              <a:rPr lang="en-US" sz="3200" b="1" spc="-150" dirty="0" smtClean="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in</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Chapter</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3,</a:t>
            </a:r>
            <a:r>
              <a:rPr lang="en-US" sz="3200" b="1" spc="-16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we</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considered</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only</a:t>
            </a:r>
            <a:r>
              <a:rPr lang="en-US" sz="3200" b="1" spc="-17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changes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i="1" dirty="0">
                <a:solidFill>
                  <a:srgbClr val="0B0B0B"/>
                </a:solidFill>
                <a:ea typeface="Calibri" panose="020F0502020204030204" pitchFamily="34" charset="0"/>
                <a:cs typeface="Times New Roman" panose="02020603050405020304" pitchFamily="18" charset="0"/>
              </a:rPr>
              <a:t>E</a:t>
            </a:r>
            <a:r>
              <a:rPr lang="en-US" sz="3200" i="1" baseline="-25000" dirty="0">
                <a:solidFill>
                  <a:srgbClr val="0B0B0B"/>
                </a:solidFill>
                <a:ea typeface="Calibri" panose="020F0502020204030204" pitchFamily="34" charset="0"/>
                <a:cs typeface="Times New Roman" panose="02020603050405020304" pitchFamily="18" charset="0"/>
              </a:rPr>
              <a:t>t</a:t>
            </a:r>
            <a:r>
              <a:rPr lang="en-US" sz="2000" i="1" dirty="0">
                <a:solidFill>
                  <a:srgbClr val="0B0B0B"/>
                </a:solidFill>
                <a:ea typeface="Calibri" panose="020F0502020204030204" pitchFamily="34" charset="0"/>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but </a:t>
            </a:r>
            <a:r>
              <a:rPr lang="en-US" sz="3200" b="1" spc="20" dirty="0">
                <a:solidFill>
                  <a:srgbClr val="050505"/>
                </a:solidFill>
                <a:ea typeface="Arial Unicode MS" panose="020B0604020202020204" pitchFamily="34" charset="-128"/>
                <a:cs typeface="Times New Roman" panose="02020603050405020304" pitchFamily="18" charset="0"/>
              </a:rPr>
              <a:t>in</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dealing</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with</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radiative</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transfer</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it</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necessary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to </a:t>
            </a:r>
            <a:r>
              <a:rPr lang="en-US" sz="3200" b="1" dirty="0">
                <a:solidFill>
                  <a:srgbClr val="050505"/>
                </a:solidFill>
                <a:ea typeface="Arial Unicode MS" panose="020B0604020202020204" pitchFamily="34" charset="-128"/>
                <a:cs typeface="Times New Roman" panose="02020603050405020304" pitchFamily="18" charset="0"/>
              </a:rPr>
              <a:t>consider</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changes</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2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other</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components</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of</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the </a:t>
            </a:r>
            <a:r>
              <a:rPr lang="en-US" sz="3200" b="1" spc="10" dirty="0">
                <a:solidFill>
                  <a:srgbClr val="050505"/>
                </a:solidFill>
                <a:ea typeface="Arial Unicode MS" panose="020B0604020202020204" pitchFamily="34" charset="-128"/>
                <a:cs typeface="Times New Roman" panose="02020603050405020304" pitchFamily="18" charset="0"/>
              </a:rPr>
              <a:t>internal</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energy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as</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well.</a:t>
            </a:r>
            <a:endParaRPr lang="en-US" sz="3200" b="1" dirty="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79385081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3291" y="197346"/>
            <a:ext cx="11450782" cy="4524315"/>
          </a:xfrm>
          <a:prstGeom prst="rect">
            <a:avLst/>
          </a:prstGeom>
        </p:spPr>
        <p:txBody>
          <a:bodyPr wrap="square">
            <a:spAutoFit/>
          </a:bodyPr>
          <a:lstStyle/>
          <a:p>
            <a:r>
              <a:rPr lang="en-US" dirty="0"/>
              <a:t>Doppler Broadening For moving molecules, the Doppler effect implies that the emission and absorption wavelengths are broadened.  This is  usually  described  by the so-called Doppler profile, centered at </a:t>
            </a:r>
            <a:r>
              <a:rPr lang="en-US" dirty="0" err="1"/>
              <a:t>Ao</a:t>
            </a:r>
            <a:r>
              <a:rPr lang="en-US" dirty="0"/>
              <a:t>, given by a Gaussian distribution with respect to the </a:t>
            </a:r>
            <a:r>
              <a:rPr lang="en-US" dirty="0" smtClean="0"/>
              <a:t>frequency</a:t>
            </a:r>
            <a:endParaRPr lang="en-US" dirty="0"/>
          </a:p>
          <a:p>
            <a:endParaRPr lang="en-US" dirty="0"/>
          </a:p>
          <a:p>
            <a:endParaRPr lang="en-US" dirty="0"/>
          </a:p>
          <a:p>
            <a:endParaRPr lang="en-US" dirty="0"/>
          </a:p>
          <a:p>
            <a:endParaRPr lang="en-US" dirty="0"/>
          </a:p>
          <a:p>
            <a:r>
              <a:rPr lang="en-US" dirty="0"/>
              <a:t> </a:t>
            </a:r>
          </a:p>
          <a:p>
            <a:endParaRPr lang="en-US" dirty="0"/>
          </a:p>
          <a:p>
            <a:r>
              <a:rPr lang="en-US" dirty="0"/>
              <a:t>where </a:t>
            </a:r>
            <a:r>
              <a:rPr lang="en-US" dirty="0" err="1"/>
              <a:t>aD</a:t>
            </a:r>
            <a:r>
              <a:rPr lang="en-US" dirty="0"/>
              <a:t> and SD stand for the half width of the line and the line strength, </a:t>
            </a:r>
            <a:r>
              <a:rPr lang="en-US" dirty="0" err="1"/>
              <a:t>respec</a:t>
            </a:r>
            <a:r>
              <a:rPr lang="en-US" dirty="0"/>
              <a:t>­ </a:t>
            </a:r>
            <a:r>
              <a:rPr lang="en-US" dirty="0" err="1"/>
              <a:t>tively</a:t>
            </a:r>
            <a:r>
              <a:rPr lang="en-US" dirty="0"/>
              <a:t>. The half width of the line is related to the velocity of the molecule in the direction  of the incident radiation,  and  is proportional  </a:t>
            </a:r>
            <a:r>
              <a:rPr lang="en-US" dirty="0" smtClean="0"/>
              <a:t>to.  </a:t>
            </a:r>
            <a:endParaRPr lang="en-US" dirty="0"/>
          </a:p>
          <a:p>
            <a:r>
              <a:rPr lang="en-US" dirty="0"/>
              <a:t>This shape is derived from the probability density function of the velocity, given  by the Maxwell  distribution</a:t>
            </a:r>
          </a:p>
          <a:p>
            <a:endParaRPr lang="en-US" dirty="0"/>
          </a:p>
          <a:p>
            <a:r>
              <a:rPr lang="en-US" dirty="0"/>
              <a:t>with m the molecule mass. The Doppler effect states that the frequency v appears shifted as seen by a stationary observer to the frequency v = v( l ± v/ c).</a:t>
            </a:r>
          </a:p>
          <a:p>
            <a:r>
              <a:rPr lang="en-US" dirty="0"/>
              <a:t> </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5622925" y="1738139"/>
            <a:ext cx="946150" cy="22288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281362" y="2335096"/>
            <a:ext cx="5629275" cy="691515"/>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038235" y="6383655"/>
            <a:ext cx="1590040" cy="334010"/>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7016432" y="4251743"/>
            <a:ext cx="445135" cy="302260"/>
          </a:xfrm>
          <a:prstGeom prst="rect">
            <a:avLst/>
          </a:prstGeom>
          <a:noFill/>
          <a:ln>
            <a:noFill/>
          </a:ln>
        </p:spPr>
      </p:pic>
    </p:spTree>
    <p:extLst>
      <p:ext uri="{BB962C8B-B14F-4D97-AF65-F5344CB8AC3E}">
        <p14:creationId xmlns:p14="http://schemas.microsoft.com/office/powerpoint/2010/main" val="27023661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0"/>
            <a:ext cx="6096000" cy="1031436"/>
          </a:xfrm>
          <a:prstGeom prst="rect">
            <a:avLst/>
          </a:prstGeom>
        </p:spPr>
        <p:txBody>
          <a:bodyPr>
            <a:spAutoFit/>
          </a:bodyPr>
          <a:lstStyle/>
          <a:p>
            <a:pPr marL="361315" marR="410845" algn="just">
              <a:lnSpc>
                <a:spcPct val="113000"/>
              </a:lnSpc>
              <a:spcBef>
                <a:spcPts val="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Pressure Broadening (Lorentz Effect) </a:t>
            </a:r>
            <a:r>
              <a:rPr lang="en-US" dirty="0">
                <a:latin typeface="Times New Roman" panose="02020603050405020304" pitchFamily="18" charset="0"/>
                <a:ea typeface="Calibri" panose="020F0502020204030204" pitchFamily="34" charset="0"/>
                <a:cs typeface="Times New Roman" panose="02020603050405020304" pitchFamily="18" charset="0"/>
              </a:rPr>
              <a:t>The collisions between the molecules contribute  to broaden  the lines. The distribution  function is</a:t>
            </a:r>
            <a:r>
              <a:rPr lang="en-US" spc="1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88527" y="1246909"/>
            <a:ext cx="6096000" cy="6059223"/>
          </a:xfrm>
          <a:prstGeom prst="rect">
            <a:avLst/>
          </a:prstGeom>
        </p:spPr>
        <p:txBody>
          <a:bodyPr>
            <a:spAutoFit/>
          </a:bodyPr>
          <a:lstStyle/>
          <a:p>
            <a:pPr marL="352425" marR="401955" indent="4445" algn="just">
              <a:lnSpc>
                <a:spcPct val="101000"/>
              </a:lnSpc>
              <a:spcBef>
                <a:spcPts val="113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where </a:t>
            </a:r>
            <a:r>
              <a:rPr lang="en-US" i="1" dirty="0" err="1">
                <a:latin typeface="Arial" panose="020B0604020202020204" pitchFamily="34" charset="0"/>
                <a:ea typeface="Arial" panose="020B0604020202020204" pitchFamily="34" charset="0"/>
                <a:cs typeface="Times New Roman" panose="02020603050405020304" pitchFamily="18" charset="0"/>
              </a:rPr>
              <a:t>aL</a:t>
            </a:r>
            <a:r>
              <a:rPr lang="en-US" i="1"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and </a:t>
            </a:r>
            <a:r>
              <a:rPr lang="en-US" i="1" dirty="0">
                <a:latin typeface="Arial" panose="020B0604020202020204" pitchFamily="34" charset="0"/>
                <a:ea typeface="Arial" panose="020B0604020202020204" pitchFamily="34" charset="0"/>
                <a:cs typeface="Times New Roman" panose="02020603050405020304" pitchFamily="18" charset="0"/>
              </a:rPr>
              <a:t>SL </a:t>
            </a:r>
            <a:r>
              <a:rPr lang="en-US" dirty="0">
                <a:latin typeface="Arial" panose="020B0604020202020204" pitchFamily="34" charset="0"/>
                <a:ea typeface="Arial" panose="020B0604020202020204" pitchFamily="34" charset="0"/>
                <a:cs typeface="Times New Roman" panose="02020603050405020304" pitchFamily="18" charset="0"/>
              </a:rPr>
              <a:t>stand for the width and the strength of the line, respectively. The width is related to the collision frequency and is proportional to the product of the molecule  density,  </a:t>
            </a:r>
            <a:r>
              <a:rPr lang="en-US" sz="1200" dirty="0">
                <a:latin typeface="Arial" panose="020B0604020202020204" pitchFamily="34" charset="0"/>
                <a:ea typeface="Arial" panose="020B0604020202020204" pitchFamily="34" charset="0"/>
                <a:cs typeface="Times New Roman" panose="02020603050405020304" pitchFamily="18" charset="0"/>
              </a:rPr>
              <a:t>11, </a:t>
            </a:r>
            <a:r>
              <a:rPr lang="en-US" dirty="0">
                <a:latin typeface="Arial" panose="020B0604020202020204" pitchFamily="34" charset="0"/>
                <a:ea typeface="Arial" panose="020B0604020202020204" pitchFamily="34" charset="0"/>
                <a:cs typeface="Times New Roman" panose="02020603050405020304" pitchFamily="18" charset="0"/>
              </a:rPr>
              <a:t>by  the velocity  (proportional  to </a:t>
            </a:r>
            <a:r>
              <a:rPr lang="en-US" sz="2800" spc="20" dirty="0">
                <a:latin typeface="Arial" panose="020B0604020202020204" pitchFamily="34" charset="0"/>
                <a:ea typeface="Arial" panose="020B0604020202020204" pitchFamily="34" charset="0"/>
                <a:cs typeface="Times New Roman" panose="02020603050405020304" pitchFamily="18" charset="0"/>
              </a:rPr>
              <a:t>,/f). </a:t>
            </a:r>
            <a:r>
              <a:rPr lang="en-US" dirty="0">
                <a:latin typeface="Arial" panose="020B0604020202020204" pitchFamily="34" charset="0"/>
                <a:ea typeface="Arial" panose="020B0604020202020204" pitchFamily="34" charset="0"/>
                <a:cs typeface="Times New Roman" panose="02020603050405020304" pitchFamily="18" charset="0"/>
              </a:rPr>
              <a:t>With  the ideal gas </a:t>
            </a:r>
            <a:r>
              <a:rPr lang="en-US" spc="26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law,</a:t>
            </a:r>
          </a:p>
          <a:p>
            <a:pPr marL="352425" marR="0" algn="just">
              <a:lnSpc>
                <a:spcPts val="1395"/>
              </a:lnSpc>
              <a:spcBef>
                <a:spcPts val="0"/>
              </a:spcBef>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11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a:latin typeface="Arial" panose="020B0604020202020204" pitchFamily="34" charset="0"/>
                <a:ea typeface="Calibri" panose="020F0502020204030204" pitchFamily="34" charset="0"/>
                <a:cs typeface="Times New Roman" panose="02020603050405020304" pitchFamily="18" charset="0"/>
              </a:rPr>
              <a:t>P/ </a:t>
            </a:r>
            <a:r>
              <a:rPr lang="en-US" i="1" dirty="0">
                <a:latin typeface="Arial" panose="020B0604020202020204" pitchFamily="34" charset="0"/>
                <a:ea typeface="Calibri" panose="020F0502020204030204" pitchFamily="34" charset="0"/>
                <a:cs typeface="Times New Roman" panose="02020603050405020304" pitchFamily="18" charset="0"/>
              </a:rPr>
              <a:t>T ( P is </a:t>
            </a:r>
            <a:r>
              <a:rPr lang="en-US" sz="2000" dirty="0">
                <a:latin typeface="Times New Roman" panose="02020603050405020304" pitchFamily="18" charset="0"/>
                <a:ea typeface="Calibri" panose="020F0502020204030204" pitchFamily="34" charset="0"/>
                <a:cs typeface="Times New Roman" panose="02020603050405020304" pitchFamily="18" charset="0"/>
              </a:rPr>
              <a:t>the pressure), and thus </a:t>
            </a:r>
            <a:r>
              <a:rPr lang="en-US" i="1" dirty="0" err="1">
                <a:latin typeface="Arial" panose="020B0604020202020204" pitchFamily="34" charset="0"/>
                <a:ea typeface="Calibri" panose="020F0502020204030204" pitchFamily="34" charset="0"/>
                <a:cs typeface="Times New Roman" panose="02020603050405020304" pitchFamily="18" charset="0"/>
              </a:rPr>
              <a:t>aL</a:t>
            </a:r>
            <a:r>
              <a:rPr lang="en-US" i="1"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err="1">
                <a:latin typeface="Arial" panose="020B0604020202020204" pitchFamily="34" charset="0"/>
                <a:ea typeface="Calibri" panose="020F0502020204030204" pitchFamily="34" charset="0"/>
                <a:cs typeface="Times New Roman" panose="02020603050405020304" pitchFamily="18" charset="0"/>
              </a:rPr>
              <a:t>P</a:t>
            </a:r>
            <a:r>
              <a:rPr lang="en-US" sz="2800" i="1" spc="55" dirty="0" err="1">
                <a:latin typeface="Arial" panose="020B0604020202020204" pitchFamily="34" charset="0"/>
                <a:ea typeface="Calibri" panose="020F0502020204030204" pitchFamily="34" charset="0"/>
                <a:cs typeface="Times New Roman" panose="02020603050405020304" pitchFamily="18" charset="0"/>
              </a:rPr>
              <a:t>j</a:t>
            </a:r>
            <a:r>
              <a:rPr lang="en-US" sz="2800" i="1" spc="55"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,/T</a:t>
            </a:r>
            <a:r>
              <a:rPr lang="en-US" sz="2800" i="1" spc="20"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06400" indent="173355" algn="just">
              <a:lnSpc>
                <a:spcPct val="110000"/>
              </a:lnSpc>
              <a:spcBef>
                <a:spcPts val="65"/>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Lorentz effect is a decreasing function of altitude. For a hydrostatic </a:t>
            </a:r>
            <a:r>
              <a:rPr lang="en-US" dirty="0" err="1">
                <a:latin typeface="Arial" panose="020B0604020202020204" pitchFamily="34" charset="0"/>
                <a:ea typeface="Arial" panose="020B0604020202020204" pitchFamily="34" charset="0"/>
                <a:cs typeface="Times New Roman" panose="02020603050405020304" pitchFamily="18" charset="0"/>
              </a:rPr>
              <a:t>atmo</a:t>
            </a:r>
            <a:r>
              <a:rPr lang="en-US" dirty="0">
                <a:latin typeface="Arial" panose="020B0604020202020204" pitchFamily="34" charset="0"/>
                <a:ea typeface="Arial" panose="020B0604020202020204" pitchFamily="34" charset="0"/>
                <a:cs typeface="Times New Roman" panose="02020603050405020304" pitchFamily="18" charset="0"/>
              </a:rPr>
              <a:t>­ sphere (Chap.  I ), supposed to be adiabatic (Chap. 3), the vertical profiles of</a:t>
            </a:r>
            <a:r>
              <a:rPr lang="en-US" spc="24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pressure</a:t>
            </a:r>
          </a:p>
          <a:p>
            <a:pPr marL="356870" marR="0" algn="just">
              <a:lnSpc>
                <a:spcPts val="1365"/>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and</a:t>
            </a:r>
            <a:r>
              <a:rPr lang="en-US" sz="2000"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of</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temperature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are</a:t>
            </a:r>
            <a:r>
              <a:rPr lang="en-US" sz="2000" spc="-6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indeed</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a:t>
            </a:r>
            <a:r>
              <a:rPr lang="en-US" i="1" spc="-145"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40"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10"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Po</a:t>
            </a:r>
            <a:r>
              <a:rPr lang="en-US" i="1" spc="-130" dirty="0">
                <a:latin typeface="Arial" panose="020B0604020202020204" pitchFamily="34" charset="0"/>
                <a:ea typeface="Calibri" panose="020F0502020204030204" pitchFamily="34" charset="0"/>
                <a:cs typeface="Times New Roman" panose="02020603050405020304" pitchFamily="18" charset="0"/>
              </a:rPr>
              <a:t> </a:t>
            </a:r>
            <a:r>
              <a:rPr lang="en-US" i="1" spc="20" dirty="0" err="1">
                <a:latin typeface="Arial" panose="020B0604020202020204" pitchFamily="34" charset="0"/>
                <a:ea typeface="Calibri" panose="020F0502020204030204" pitchFamily="34" charset="0"/>
                <a:cs typeface="Times New Roman" panose="02020603050405020304" pitchFamily="18" charset="0"/>
              </a:rPr>
              <a:t>exp</a:t>
            </a:r>
            <a:r>
              <a:rPr lang="en-US" i="1" spc="20" dirty="0">
                <a:latin typeface="Arial" panose="020B0604020202020204" pitchFamily="34" charset="0"/>
                <a:ea typeface="Calibri" panose="020F0502020204030204" pitchFamily="34" charset="0"/>
                <a:cs typeface="Times New Roman" panose="02020603050405020304" pitchFamily="18" charset="0"/>
              </a:rPr>
              <a:t>(</a:t>
            </a:r>
            <a:r>
              <a:rPr lang="en-US" i="1" spc="-15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70" dirty="0">
                <a:latin typeface="Arial" panose="020B0604020202020204" pitchFamily="34" charset="0"/>
                <a:ea typeface="Calibri" panose="020F0502020204030204" pitchFamily="34" charset="0"/>
                <a:cs typeface="Times New Roman" panose="02020603050405020304" pitchFamily="18" charset="0"/>
              </a:rPr>
              <a:t> </a:t>
            </a:r>
            <a:r>
              <a:rPr lang="en-US" i="1" spc="50" dirty="0">
                <a:latin typeface="Arial" panose="020B0604020202020204" pitchFamily="34" charset="0"/>
                <a:ea typeface="Calibri" panose="020F0502020204030204" pitchFamily="34" charset="0"/>
                <a:cs typeface="Times New Roman" panose="02020603050405020304" pitchFamily="18" charset="0"/>
              </a:rPr>
              <a:t>H)</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i="1" dirty="0">
                <a:latin typeface="Arial" panose="020B0604020202020204" pitchFamily="34" charset="0"/>
                <a:ea typeface="Calibri" panose="020F0502020204030204" pitchFamily="34" charset="0"/>
                <a:cs typeface="Times New Roman" panose="02020603050405020304" pitchFamily="18" charset="0"/>
              </a:rPr>
              <a:t>T</a:t>
            </a:r>
            <a:r>
              <a:rPr lang="en-US" i="1" spc="-19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3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To</a:t>
            </a:r>
            <a:r>
              <a:rPr lang="en-US" i="1" spc="-95"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t>
            </a:r>
            <a:r>
              <a:rPr lang="en-US" spc="-495" dirty="0">
                <a:latin typeface="Arial" panose="020B0604020202020204" pitchFamily="34"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rz</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12115" indent="173355" algn="just">
              <a:lnSpc>
                <a:spcPct val="110000"/>
              </a:lnSpc>
              <a:spcBef>
                <a:spcPts val="4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typical shape of the Doppler  and Lorentz  profiles  is shown in Fig.  2.6.  Up to 40 kilometers, the Lorentz effect is the dominant effect (due to high  densities),  then the Doppler effect and, finally, the joint  impact  of both  effects (described  by the so-called </a:t>
            </a:r>
            <a:r>
              <a:rPr lang="en-US" i="1" dirty="0">
                <a:latin typeface="Times New Roman" panose="02020603050405020304" pitchFamily="18" charset="0"/>
                <a:ea typeface="Arial" panose="020B0604020202020204" pitchFamily="34" charset="0"/>
                <a:cs typeface="Times New Roman" panose="02020603050405020304" pitchFamily="18" charset="0"/>
              </a:rPr>
              <a:t>Voigt profile</a:t>
            </a:r>
            <a:r>
              <a:rPr lang="en-US" i="1" spc="-145" dirty="0">
                <a:latin typeface="Times New Roman" panose="02020603050405020304" pitchFamily="18" charset="0"/>
                <a:ea typeface="Arial" panose="020B0604020202020204" pitchFamily="34" charset="0"/>
                <a:cs typeface="Times New Roman" panose="02020603050405020304" pitchFamily="18" charset="0"/>
              </a:rPr>
              <a:t> </a:t>
            </a:r>
            <a:r>
              <a:rPr lang="en-US" i="1"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18498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1843722"/>
            <a:ext cx="7531100" cy="3170555"/>
          </a:xfrm>
          <a:prstGeom prst="rect">
            <a:avLst/>
          </a:prstGeom>
          <a:noFill/>
          <a:ln>
            <a:noFill/>
          </a:ln>
        </p:spPr>
      </p:pic>
    </p:spTree>
    <p:extLst>
      <p:ext uri="{BB962C8B-B14F-4D97-AF65-F5344CB8AC3E}">
        <p14:creationId xmlns:p14="http://schemas.microsoft.com/office/powerpoint/2010/main" val="9748631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159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R="0" lvl="0" algn="just">
              <a:buSzPts val="1150"/>
              <a:tabLst>
                <a:tab pos="272415" algn="l"/>
              </a:tabLst>
            </a:pP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Absorption</a:t>
            </a:r>
            <a:r>
              <a:rPr lang="en-US" sz="4000" spc="1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 </a:t>
            </a: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lines</a:t>
            </a:r>
          </a:p>
          <a:p>
            <a:pPr marR="0" lvl="0" algn="just">
              <a:buSzPts val="1150"/>
              <a:tabLst>
                <a:tab pos="272415" algn="l"/>
              </a:tabLst>
            </a:pPr>
            <a:endPar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endParaRPr>
          </a:p>
          <a:p>
            <a:pPr marR="0" lvl="0" algn="just">
              <a:buSzPts val="1150"/>
              <a:tabLst>
                <a:tab pos="272415" algn="l"/>
              </a:tabLst>
            </a:pPr>
            <a:r>
              <a:rPr lang="en-US" sz="4000" dirty="0" smtClean="0">
                <a:solidFill>
                  <a:srgbClr val="002060"/>
                </a:solidFill>
                <a:ea typeface="Arial Unicode MS" panose="020B0604020202020204" pitchFamily="34" charset="-128"/>
                <a:cs typeface="Times New Roman" panose="02020603050405020304" pitchFamily="18" charset="0"/>
              </a:rPr>
              <a:t>Radiation</a:t>
            </a:r>
            <a:r>
              <a:rPr lang="en-US" sz="4000" spc="-75" dirty="0" smtClean="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visible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9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infrared</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30" dirty="0">
                <a:solidFill>
                  <a:srgbClr val="002060"/>
                </a:solidFill>
                <a:ea typeface="Arial Unicode MS" panose="020B0604020202020204" pitchFamily="34" charset="-128"/>
                <a:cs typeface="Times New Roman" panose="02020603050405020304" pitchFamily="18" charset="0"/>
              </a:rPr>
              <a:t>does</a:t>
            </a:r>
            <a:r>
              <a:rPr lang="en-US" sz="4000" spc="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not</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possess</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sufficient</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to</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produce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photoioniza­tion</a:t>
            </a:r>
            <a:r>
              <a:rPr lang="en-US" sz="4000" spc="-140" dirty="0" smtClean="0">
                <a:solidFill>
                  <a:srgbClr val="002060"/>
                </a:solidFill>
                <a:ea typeface="Arial Unicode MS" panose="020B0604020202020204" pitchFamily="34" charset="-128"/>
                <a:cs typeface="Times New Roman" panose="02020603050405020304" pitchFamily="18" charset="0"/>
              </a:rPr>
              <a:t> </a:t>
            </a:r>
            <a:r>
              <a:rPr lang="en-US" sz="4000" spc="-25" dirty="0">
                <a:solidFill>
                  <a:srgbClr val="002060"/>
                </a:solidFill>
                <a:ea typeface="Arial Unicode MS" panose="020B0604020202020204" pitchFamily="34" charset="-128"/>
                <a:cs typeface="Times New Roman" panose="02020603050405020304" pitchFamily="18" charset="0"/>
              </a:rPr>
              <a:t>or</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dirty="0" err="1">
                <a:solidFill>
                  <a:srgbClr val="002060"/>
                </a:solidFill>
                <a:ea typeface="Arial Unicode MS" panose="020B0604020202020204" pitchFamily="34" charset="-128"/>
                <a:cs typeface="Times New Roman" panose="02020603050405020304" pitchFamily="18" charset="0"/>
              </a:rPr>
              <a:t>photodissociation</a:t>
            </a:r>
            <a:r>
              <a:rPr lang="en-US" sz="4000" dirty="0">
                <a:solidFill>
                  <a:srgbClr val="002060"/>
                </a:solidFill>
                <a:ea typeface="Arial Unicode MS" panose="020B0604020202020204" pitchFamily="34" charset="-128"/>
                <a:cs typeface="Times New Roman" panose="02020603050405020304" pitchFamily="18" charset="0"/>
              </a:rPr>
              <a: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but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under</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certain</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0" dirty="0" smtClean="0">
                <a:solidFill>
                  <a:srgbClr val="002060"/>
                </a:solidFill>
                <a:ea typeface="Arial Unicode MS" panose="020B0604020202020204" pitchFamily="34" charset="-128"/>
                <a:cs typeface="Times New Roman" panose="02020603050405020304" pitchFamily="18" charset="0"/>
              </a:rPr>
              <a:t>condi­</a:t>
            </a:r>
            <a:r>
              <a:rPr lang="en-US" sz="4000" dirty="0" smtClean="0">
                <a:solidFill>
                  <a:srgbClr val="002060"/>
                </a:solidFill>
                <a:ea typeface="Arial Unicode MS" panose="020B0604020202020204" pitchFamily="34" charset="-128"/>
                <a:cs typeface="Times New Roman" panose="02020603050405020304" pitchFamily="18" charset="0"/>
              </a:rPr>
              <a:t>tions, </a:t>
            </a:r>
            <a:r>
              <a:rPr lang="en-US" sz="4000" dirty="0">
                <a:solidFill>
                  <a:srgbClr val="002060"/>
                </a:solidFill>
                <a:ea typeface="Arial Unicode MS" panose="020B0604020202020204" pitchFamily="34" charset="-128"/>
                <a:cs typeface="Times New Roman" panose="02020603050405020304" pitchFamily="18" charset="0"/>
              </a:rPr>
              <a:t>appreciable absorption </a:t>
            </a:r>
            <a:r>
              <a:rPr lang="en-US" sz="4000" spc="-20" dirty="0">
                <a:solidFill>
                  <a:srgbClr val="002060"/>
                </a:solidFill>
                <a:ea typeface="Arial Unicode MS" panose="020B0604020202020204" pitchFamily="34" charset="-128"/>
                <a:cs typeface="Times New Roman" panose="02020603050405020304" pitchFamily="18" charset="0"/>
              </a:rPr>
              <a:t>can </a:t>
            </a:r>
            <a:r>
              <a:rPr lang="en-US" sz="4000" dirty="0">
                <a:solidFill>
                  <a:srgbClr val="002060"/>
                </a:solidFill>
                <a:ea typeface="Arial Unicode MS" panose="020B0604020202020204" pitchFamily="34" charset="-128"/>
                <a:cs typeface="Times New Roman" panose="02020603050405020304" pitchFamily="18" charset="0"/>
              </a:rPr>
              <a:t>nonetheless</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occur.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 understand </a:t>
            </a:r>
            <a:r>
              <a:rPr lang="en-US" sz="4000" spc="-20" dirty="0">
                <a:solidFill>
                  <a:srgbClr val="002060"/>
                </a:solidFill>
                <a:ea typeface="Arial Unicode MS" panose="020B0604020202020204" pitchFamily="34" charset="-128"/>
                <a:cs typeface="Times New Roman" panose="02020603050405020304" pitchFamily="18" charset="0"/>
              </a:rPr>
              <a:t>the </a:t>
            </a:r>
            <a:r>
              <a:rPr lang="en-US" sz="4000" dirty="0">
                <a:solidFill>
                  <a:srgbClr val="002060"/>
                </a:solidFill>
                <a:ea typeface="Arial Unicode MS" panose="020B0604020202020204" pitchFamily="34" charset="-128"/>
                <a:cs typeface="Times New Roman" panose="02020603050405020304" pitchFamily="18" charset="0"/>
              </a:rPr>
              <a:t>processes </a:t>
            </a:r>
            <a:r>
              <a:rPr lang="en-US" sz="4000" spc="-15" dirty="0">
                <a:solidFill>
                  <a:srgbClr val="002060"/>
                </a:solidFill>
                <a:ea typeface="Arial Unicode MS" panose="020B0604020202020204" pitchFamily="34" charset="-128"/>
                <a:cs typeface="Times New Roman" panose="02020603050405020304" pitchFamily="18" charset="0"/>
              </a:rPr>
              <a:t>that </a:t>
            </a:r>
            <a:r>
              <a:rPr lang="en-US" sz="4000" dirty="0">
                <a:solidFill>
                  <a:srgbClr val="002060"/>
                </a:solidFill>
                <a:ea typeface="Arial Unicode MS" panose="020B0604020202020204" pitchFamily="34" charset="-128"/>
                <a:cs typeface="Times New Roman" panose="02020603050405020304" pitchFamily="18" charset="0"/>
              </a:rPr>
              <a:t>are responsible</a:t>
            </a:r>
            <a:r>
              <a:rPr lang="en-US" sz="4000" spc="-14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for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absorption</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these</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longer</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it</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is</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neces­sary</a:t>
            </a:r>
            <a:r>
              <a:rPr lang="en-US" sz="4000" spc="-155" dirty="0" smtClean="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to</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consider</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other</a:t>
            </a:r>
            <a:r>
              <a:rPr lang="en-US" sz="4000" spc="-1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kinds</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a:t>
            </a:r>
            <a:r>
              <a:rPr lang="en-US" sz="4000" spc="-19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changes</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state</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 a</a:t>
            </a:r>
            <a:r>
              <a:rPr lang="en-US" sz="4000" spc="-5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gas</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molecule.</a:t>
            </a:r>
            <a:r>
              <a:rPr lang="en-US" sz="4000" spc="-135" dirty="0">
                <a:solidFill>
                  <a:srgbClr val="002060"/>
                </a:solidFill>
                <a:ea typeface="Arial Unicode MS" panose="020B0604020202020204" pitchFamily="34" charset="-128"/>
                <a:cs typeface="Times New Roman" panose="02020603050405020304" pitchFamily="18" charset="0"/>
              </a:rPr>
              <a:t> </a:t>
            </a:r>
            <a:endParaRPr lang="en-US" sz="4000" dirty="0">
              <a:effectLst/>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1573199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92" y="70003"/>
            <a:ext cx="11055926" cy="5661314"/>
          </a:xfrm>
          <a:prstGeom prst="rect">
            <a:avLst/>
          </a:prstGeom>
        </p:spPr>
      </p:pic>
      <p:sp>
        <p:nvSpPr>
          <p:cNvPr id="3" name="Rectangle 2"/>
          <p:cNvSpPr/>
          <p:nvPr/>
        </p:nvSpPr>
        <p:spPr>
          <a:xfrm>
            <a:off x="346364" y="5592442"/>
            <a:ext cx="11845636" cy="1323439"/>
          </a:xfrm>
          <a:prstGeom prst="rect">
            <a:avLst/>
          </a:prstGeom>
        </p:spPr>
        <p:txBody>
          <a:bodyPr wrap="square">
            <a:spAutoFit/>
          </a:bodyPr>
          <a:lstStyle/>
          <a:p>
            <a:pPr algn="ctr"/>
            <a:r>
              <a:rPr lang="en-US" sz="4000" dirty="0">
                <a:solidFill>
                  <a:srgbClr val="002060"/>
                </a:solidFill>
              </a:rPr>
              <a:t>Comparison of the Doppler and Lorentz profiles for equivalent </a:t>
            </a:r>
            <a:r>
              <a:rPr lang="en-US" sz="4000" dirty="0" smtClean="0">
                <a:solidFill>
                  <a:srgbClr val="002060"/>
                </a:solidFill>
              </a:rPr>
              <a:t>line strengths </a:t>
            </a:r>
            <a:r>
              <a:rPr lang="en-US" sz="4000" dirty="0">
                <a:solidFill>
                  <a:srgbClr val="002060"/>
                </a:solidFill>
              </a:rPr>
              <a:t>and widths.</a:t>
            </a:r>
          </a:p>
        </p:txBody>
      </p:sp>
    </p:spTree>
    <p:extLst>
      <p:ext uri="{BB962C8B-B14F-4D97-AF65-F5344CB8AC3E}">
        <p14:creationId xmlns:p14="http://schemas.microsoft.com/office/powerpoint/2010/main" val="18102760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77" y="115766"/>
            <a:ext cx="11410950" cy="5509200"/>
          </a:xfrm>
          <a:prstGeom prst="rect">
            <a:avLst/>
          </a:prstGeom>
        </p:spPr>
        <p:txBody>
          <a:bodyPr wrap="square">
            <a:spAutoFit/>
          </a:bodyPr>
          <a:lstStyle/>
          <a:p>
            <a:r>
              <a:rPr lang="en-US" sz="4400" dirty="0" smtClean="0">
                <a:solidFill>
                  <a:srgbClr val="C00000"/>
                </a:solidFill>
              </a:rPr>
              <a:t>Doppler broadening</a:t>
            </a:r>
          </a:p>
          <a:p>
            <a:r>
              <a:rPr lang="en-US" sz="4400" dirty="0" smtClean="0">
                <a:solidFill>
                  <a:srgbClr val="002060"/>
                </a:solidFill>
              </a:rPr>
              <a:t>the </a:t>
            </a:r>
            <a:r>
              <a:rPr lang="en-US" sz="4400" dirty="0">
                <a:solidFill>
                  <a:srgbClr val="002060"/>
                </a:solidFill>
              </a:rPr>
              <a:t>Doppler shifting of frequencies at which the gas molecules experience the incident radiation by virtue of their random motions toward or away from the source of the radiation, and</a:t>
            </a:r>
          </a:p>
          <a:p>
            <a:r>
              <a:rPr lang="en-US" sz="4400" dirty="0" smtClean="0">
                <a:solidFill>
                  <a:srgbClr val="002060"/>
                </a:solidFill>
              </a:rPr>
              <a:t>pressure </a:t>
            </a:r>
            <a:r>
              <a:rPr lang="en-US" sz="4400" dirty="0">
                <a:solidFill>
                  <a:srgbClr val="002060"/>
                </a:solidFill>
              </a:rPr>
              <a:t>broadening: ( also referred to as collision broadening) associated with molecular collisions.</a:t>
            </a:r>
          </a:p>
        </p:txBody>
      </p:sp>
    </p:spTree>
    <p:extLst>
      <p:ext uri="{BB962C8B-B14F-4D97-AF65-F5344CB8AC3E}">
        <p14:creationId xmlns:p14="http://schemas.microsoft.com/office/powerpoint/2010/main" val="22837563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764"/>
            <a:ext cx="11941628" cy="1938992"/>
          </a:xfrm>
          <a:prstGeom prst="rect">
            <a:avLst/>
          </a:prstGeom>
        </p:spPr>
        <p:txBody>
          <a:bodyPr wrap="square">
            <a:spAutoFit/>
          </a:bodyPr>
          <a:lstStyle/>
          <a:p>
            <a:r>
              <a:rPr lang="en-US" sz="4000" dirty="0">
                <a:solidFill>
                  <a:srgbClr val="002060"/>
                </a:solidFill>
              </a:rPr>
              <a:t>The absorption spectra in the vicinity of </a:t>
            </a:r>
            <a:r>
              <a:rPr lang="en-US" sz="4000" dirty="0" smtClean="0">
                <a:solidFill>
                  <a:srgbClr val="002060"/>
                </a:solidFill>
              </a:rPr>
              <a:t>pressure ­</a:t>
            </a:r>
            <a:r>
              <a:rPr lang="en-US" sz="4000" dirty="0">
                <a:solidFill>
                  <a:srgbClr val="002060"/>
                </a:solidFill>
              </a:rPr>
              <a:t>and Doppler-broadened absorption lines can </a:t>
            </a:r>
            <a:r>
              <a:rPr lang="en-US" sz="4000" dirty="0" smtClean="0">
                <a:solidFill>
                  <a:srgbClr val="002060"/>
                </a:solidFill>
              </a:rPr>
              <a:t>be represented </a:t>
            </a:r>
            <a:r>
              <a:rPr lang="en-US" sz="4000" dirty="0">
                <a:solidFill>
                  <a:srgbClr val="002060"/>
                </a:solidFill>
              </a:rPr>
              <a:t>by </a:t>
            </a:r>
          </a:p>
        </p:txBody>
      </p:sp>
      <p:sp>
        <p:nvSpPr>
          <p:cNvPr id="3" name="Rectangle 2"/>
          <p:cNvSpPr/>
          <p:nvPr/>
        </p:nvSpPr>
        <p:spPr>
          <a:xfrm>
            <a:off x="250371" y="4919008"/>
            <a:ext cx="11691257" cy="1938992"/>
          </a:xfrm>
          <a:prstGeom prst="rect">
            <a:avLst/>
          </a:prstGeom>
        </p:spPr>
        <p:txBody>
          <a:bodyPr wrap="square">
            <a:spAutoFit/>
          </a:bodyPr>
          <a:lstStyle/>
          <a:p>
            <a:r>
              <a:rPr lang="en-US" sz="4000" dirty="0"/>
              <a:t>is the line intensity, v</a:t>
            </a:r>
            <a:r>
              <a:rPr lang="en-US" sz="4000" baseline="-25000" dirty="0"/>
              <a:t>0</a:t>
            </a:r>
            <a:r>
              <a:rPr lang="en-US" sz="4000" dirty="0"/>
              <a:t> is the wave number on which the line is centered, and f is the so-called shape factor or line profile. </a:t>
            </a:r>
          </a:p>
        </p:txBody>
      </p:sp>
      <p:pic>
        <p:nvPicPr>
          <p:cNvPr id="4" name="Picture 3"/>
          <p:cNvPicPr>
            <a:picLocks noChangeAspect="1"/>
          </p:cNvPicPr>
          <p:nvPr/>
        </p:nvPicPr>
        <p:blipFill>
          <a:blip r:embed="rId2"/>
          <a:stretch>
            <a:fillRect/>
          </a:stretch>
        </p:blipFill>
        <p:spPr>
          <a:xfrm>
            <a:off x="935212" y="1689870"/>
            <a:ext cx="8652381" cy="3229138"/>
          </a:xfrm>
          <a:prstGeom prst="rect">
            <a:avLst/>
          </a:prstGeom>
        </p:spPr>
      </p:pic>
    </p:spTree>
    <p:extLst>
      <p:ext uri="{BB962C8B-B14F-4D97-AF65-F5344CB8AC3E}">
        <p14:creationId xmlns:p14="http://schemas.microsoft.com/office/powerpoint/2010/main" val="3989589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781050"/>
            <a:ext cx="11049000" cy="5355312"/>
          </a:xfrm>
          <a:prstGeom prst="rect">
            <a:avLst/>
          </a:prstGeom>
        </p:spPr>
        <p:txBody>
          <a:bodyPr wrap="square">
            <a:spAutoFit/>
          </a:bodyPr>
          <a:lstStyle/>
          <a:p>
            <a:r>
              <a:rPr lang="en-US" sz="3600" dirty="0"/>
              <a:t>The shape factor for Doppler broadening is inferred from the Maxwell-Boltzmann distribution of the velocity of the molecules in a gas, which has the shape of the familiar Gaussian probability distribution. It is of the form </a:t>
            </a:r>
            <a:endParaRPr lang="en-US" sz="3600" dirty="0" smtClean="0"/>
          </a:p>
          <a:p>
            <a:r>
              <a:rPr lang="en-US" sz="3600" dirty="0"/>
              <a:t>and the points at which the amplitude is equal to half the peak amplitude) is</a:t>
            </a:r>
          </a:p>
          <a:p>
            <a:endParaRPr lang="en-US" sz="3600" dirty="0"/>
          </a:p>
          <a:p>
            <a:r>
              <a:rPr lang="en-US" sz="3600" dirty="0"/>
              <a:t>m is the mass of the molecule and k is the Boltzmann's constant (1.381 X10-23 J K</a:t>
            </a:r>
            <a:r>
              <a:rPr lang="en-US" sz="3600" baseline="30000" dirty="0"/>
              <a:t>-1</a:t>
            </a:r>
            <a:r>
              <a:rPr lang="en-US" sz="3600" dirty="0"/>
              <a:t> molecule</a:t>
            </a:r>
            <a:r>
              <a:rPr lang="en-US" sz="3600" baseline="30000" dirty="0"/>
              <a:t>-I</a:t>
            </a:r>
            <a:r>
              <a:rPr lang="en-US" sz="3600" dirty="0"/>
              <a:t>).</a:t>
            </a:r>
          </a:p>
          <a:p>
            <a:endParaRPr lang="en-US" dirty="0"/>
          </a:p>
        </p:txBody>
      </p:sp>
    </p:spTree>
    <p:extLst>
      <p:ext uri="{BB962C8B-B14F-4D97-AF65-F5344CB8AC3E}">
        <p14:creationId xmlns:p14="http://schemas.microsoft.com/office/powerpoint/2010/main" val="61770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156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4623136"/>
            <a:ext cx="11593286" cy="2123658"/>
          </a:xfrm>
          <a:prstGeom prst="rect">
            <a:avLst/>
          </a:prstGeom>
        </p:spPr>
        <p:txBody>
          <a:bodyPr wrap="square">
            <a:spAutoFit/>
          </a:bodyPr>
          <a:lstStyle/>
          <a:p>
            <a:r>
              <a:rPr lang="en-US" sz="4400" dirty="0"/>
              <a:t>In this expression the so-called half-width of the line (i.e., the distance between the center of the line</a:t>
            </a:r>
          </a:p>
        </p:txBody>
      </p:sp>
      <p:pic>
        <p:nvPicPr>
          <p:cNvPr id="3" name="Picture 2"/>
          <p:cNvPicPr>
            <a:picLocks noChangeAspect="1"/>
          </p:cNvPicPr>
          <p:nvPr/>
        </p:nvPicPr>
        <p:blipFill rotWithShape="1">
          <a:blip r:embed="rId2"/>
          <a:srcRect r="5898"/>
          <a:stretch/>
        </p:blipFill>
        <p:spPr>
          <a:xfrm>
            <a:off x="1136661" y="163287"/>
            <a:ext cx="9352261" cy="4000500"/>
          </a:xfrm>
          <a:prstGeom prst="rect">
            <a:avLst/>
          </a:prstGeom>
        </p:spPr>
      </p:pic>
    </p:spTree>
    <p:extLst>
      <p:ext uri="{BB962C8B-B14F-4D97-AF65-F5344CB8AC3E}">
        <p14:creationId xmlns:p14="http://schemas.microsoft.com/office/powerpoint/2010/main" val="1423837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r>
              <a:rPr lang="en-US" sz="4400" dirty="0"/>
              <a:t>(i.e., the distance between the center of the </a:t>
            </a:r>
            <a:r>
              <a:rPr lang="en-US" sz="4400" dirty="0" smtClean="0"/>
              <a:t>line </a:t>
            </a:r>
            <a:r>
              <a:rPr lang="en-US" sz="4400" dirty="0"/>
              <a:t>and the points at which the amplitude is equal to half the peak amplitude) </a:t>
            </a:r>
            <a:r>
              <a:rPr lang="en-US" sz="4400" dirty="0" smtClean="0"/>
              <a:t>is</a:t>
            </a:r>
            <a:endParaRPr lang="en-US" sz="4400" dirty="0"/>
          </a:p>
        </p:txBody>
      </p:sp>
      <p:pic>
        <p:nvPicPr>
          <p:cNvPr id="3" name="Picture 2"/>
          <p:cNvPicPr>
            <a:picLocks noChangeAspect="1"/>
          </p:cNvPicPr>
          <p:nvPr/>
        </p:nvPicPr>
        <p:blipFill>
          <a:blip r:embed="rId2"/>
          <a:stretch>
            <a:fillRect/>
          </a:stretch>
        </p:blipFill>
        <p:spPr>
          <a:xfrm>
            <a:off x="4244824" y="2638926"/>
            <a:ext cx="2238527" cy="753979"/>
          </a:xfrm>
          <a:prstGeom prst="rect">
            <a:avLst/>
          </a:prstGeom>
        </p:spPr>
      </p:pic>
      <p:sp>
        <p:nvSpPr>
          <p:cNvPr id="4" name="Rectangle 3"/>
          <p:cNvSpPr/>
          <p:nvPr/>
        </p:nvSpPr>
        <p:spPr>
          <a:xfrm>
            <a:off x="387350" y="4439335"/>
            <a:ext cx="11252199" cy="2123658"/>
          </a:xfrm>
          <a:prstGeom prst="rect">
            <a:avLst/>
          </a:prstGeom>
        </p:spPr>
        <p:txBody>
          <a:bodyPr wrap="square">
            <a:spAutoFit/>
          </a:bodyPr>
          <a:lstStyle/>
          <a:p>
            <a:r>
              <a:rPr lang="en-US" sz="4400" dirty="0"/>
              <a:t>m is the mass of the molecule and k is the Boltzmann's constant (1.381 X10-23 J K</a:t>
            </a:r>
            <a:r>
              <a:rPr lang="en-US" sz="4400" baseline="30000" dirty="0"/>
              <a:t>-1</a:t>
            </a:r>
            <a:r>
              <a:rPr lang="en-US" sz="4400" dirty="0"/>
              <a:t> molecule</a:t>
            </a:r>
            <a:r>
              <a:rPr lang="en-US" sz="4400" baseline="30000" dirty="0"/>
              <a:t>-I</a:t>
            </a:r>
            <a:r>
              <a:rPr lang="en-US" sz="4400" dirty="0"/>
              <a:t>).</a:t>
            </a:r>
          </a:p>
        </p:txBody>
      </p:sp>
    </p:spTree>
    <p:extLst>
      <p:ext uri="{BB962C8B-B14F-4D97-AF65-F5344CB8AC3E}">
        <p14:creationId xmlns:p14="http://schemas.microsoft.com/office/powerpoint/2010/main" val="21451822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171" y="285751"/>
            <a:ext cx="11227896" cy="1323439"/>
          </a:xfrm>
          <a:prstGeom prst="rect">
            <a:avLst/>
          </a:prstGeom>
        </p:spPr>
        <p:txBody>
          <a:bodyPr wrap="square">
            <a:spAutoFit/>
          </a:bodyPr>
          <a:lstStyle/>
          <a:p>
            <a:r>
              <a:rPr lang="en-US" sz="4000" dirty="0"/>
              <a:t>The shape factor </a:t>
            </a:r>
            <a:r>
              <a:rPr lang="en-US" sz="4000" dirty="0" smtClean="0"/>
              <a:t>for </a:t>
            </a:r>
            <a:r>
              <a:rPr lang="en-US" sz="4000" dirty="0"/>
              <a:t>pressure broadening, com­monly referred to as the </a:t>
            </a:r>
            <a:r>
              <a:rPr lang="en-US" sz="4000" dirty="0" smtClean="0"/>
              <a:t>Lorentz  </a:t>
            </a:r>
            <a:r>
              <a:rPr lang="en-US" sz="4000" dirty="0"/>
              <a:t>line shape, is given by </a:t>
            </a:r>
          </a:p>
        </p:txBody>
      </p:sp>
      <p:sp>
        <p:nvSpPr>
          <p:cNvPr id="4" name="Rectangle 3"/>
          <p:cNvSpPr/>
          <p:nvPr/>
        </p:nvSpPr>
        <p:spPr>
          <a:xfrm>
            <a:off x="555171" y="4030459"/>
            <a:ext cx="9640716" cy="1323439"/>
          </a:xfrm>
          <a:prstGeom prst="rect">
            <a:avLst/>
          </a:prstGeom>
        </p:spPr>
        <p:txBody>
          <a:bodyPr wrap="none">
            <a:spAutoFit/>
          </a:bodyPr>
          <a:lstStyle/>
          <a:p>
            <a:r>
              <a:rPr lang="en-US" sz="4000" dirty="0"/>
              <a:t>In this expression the </a:t>
            </a:r>
            <a:r>
              <a:rPr lang="en-US" sz="4000" dirty="0" smtClean="0"/>
              <a:t>half-width </a:t>
            </a:r>
            <a:r>
              <a:rPr lang="en-US" sz="4000" dirty="0"/>
              <a:t>of the line is </a:t>
            </a:r>
            <a:endParaRPr lang="en-US" sz="4000" dirty="0" smtClean="0"/>
          </a:p>
          <a:p>
            <a:r>
              <a:rPr lang="en-US" sz="4000" dirty="0" smtClean="0"/>
              <a:t>deter­mined </a:t>
            </a:r>
            <a:r>
              <a:rPr lang="en-US" sz="4000" dirty="0"/>
              <a:t>by </a:t>
            </a:r>
          </a:p>
        </p:txBody>
      </p:sp>
      <p:pic>
        <p:nvPicPr>
          <p:cNvPr id="5" name="Picture 4"/>
          <p:cNvPicPr>
            <a:picLocks noChangeAspect="1"/>
          </p:cNvPicPr>
          <p:nvPr/>
        </p:nvPicPr>
        <p:blipFill>
          <a:blip r:embed="rId2"/>
          <a:stretch>
            <a:fillRect/>
          </a:stretch>
        </p:blipFill>
        <p:spPr>
          <a:xfrm>
            <a:off x="2550892" y="2688490"/>
            <a:ext cx="5126073" cy="1341969"/>
          </a:xfrm>
          <a:prstGeom prst="rect">
            <a:avLst/>
          </a:prstGeom>
        </p:spPr>
      </p:pic>
      <p:pic>
        <p:nvPicPr>
          <p:cNvPr id="6" name="Picture 5"/>
          <p:cNvPicPr>
            <a:picLocks noChangeAspect="1"/>
          </p:cNvPicPr>
          <p:nvPr/>
        </p:nvPicPr>
        <p:blipFill rotWithShape="1">
          <a:blip r:embed="rId3"/>
          <a:srcRect l="24999" t="22318" b="14181"/>
          <a:stretch/>
        </p:blipFill>
        <p:spPr>
          <a:xfrm>
            <a:off x="2923466" y="5572704"/>
            <a:ext cx="6389897" cy="1285296"/>
          </a:xfrm>
          <a:prstGeom prst="rect">
            <a:avLst/>
          </a:prstGeom>
        </p:spPr>
      </p:pic>
    </p:spTree>
    <p:extLst>
      <p:ext uri="{BB962C8B-B14F-4D97-AF65-F5344CB8AC3E}">
        <p14:creationId xmlns:p14="http://schemas.microsoft.com/office/powerpoint/2010/main" val="401388930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8650" cy="6740307"/>
          </a:xfrm>
          <a:prstGeom prst="rect">
            <a:avLst/>
          </a:prstGeom>
        </p:spPr>
        <p:txBody>
          <a:bodyPr wrap="square">
            <a:spAutoFit/>
          </a:bodyPr>
          <a:lstStyle/>
          <a:p>
            <a:r>
              <a:rPr lang="en-US" sz="3600" dirty="0">
                <a:solidFill>
                  <a:srgbClr val="002060"/>
                </a:solidFill>
              </a:rPr>
              <a:t>which is proportional to the frequency of molecular collisions. The exponent N ranges from 1/2 to 1 depending on the molecular species. </a:t>
            </a:r>
          </a:p>
          <a:p>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Shapes </a:t>
            </a:r>
            <a:r>
              <a:rPr lang="en-US" sz="3600" dirty="0">
                <a:solidFill>
                  <a:srgbClr val="002060"/>
                </a:solidFill>
              </a:rPr>
              <a:t>of absorption lines of the same strength and half-width, but broadened by these two dis­tinctly different processes, are contrasted in Fig. 4.21. </a:t>
            </a: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"wings" of the absorption lines shaped by pressure broadening extend out farther from the center of the line than those shaped by Doppler broadening. </a:t>
            </a:r>
          </a:p>
          <a:p>
            <a:pPr marL="571500" indent="-571500">
              <a:buFont typeface="Courier New" panose="02070309020205020404" pitchFamily="49" charset="0"/>
              <a:buChar char="o"/>
            </a:pPr>
            <a:r>
              <a:rPr lang="en-US" sz="3600" dirty="0" smtClean="0">
                <a:solidFill>
                  <a:srgbClr val="002060"/>
                </a:solidFill>
              </a:rPr>
              <a:t>For </a:t>
            </a:r>
            <a:r>
              <a:rPr lang="en-US" sz="3600" dirty="0">
                <a:solidFill>
                  <a:srgbClr val="002060"/>
                </a:solidFill>
              </a:rPr>
              <a:t>a water vapor line at 400 cm</a:t>
            </a:r>
            <a:r>
              <a:rPr lang="en-US" sz="3600" baseline="30000" dirty="0">
                <a:solidFill>
                  <a:srgbClr val="002060"/>
                </a:solidFill>
              </a:rPr>
              <a:t>-I</a:t>
            </a:r>
            <a:r>
              <a:rPr lang="en-US" sz="3600" dirty="0">
                <a:solidFill>
                  <a:srgbClr val="002060"/>
                </a:solidFill>
              </a:rPr>
              <a:t> and a temperature of 300 K, the Doppler line width is 7 X 10-4 cm</a:t>
            </a:r>
            <a:r>
              <a:rPr lang="en-US" sz="3600" baseline="30000" dirty="0">
                <a:solidFill>
                  <a:srgbClr val="002060"/>
                </a:solidFill>
              </a:rPr>
              <a:t>-I</a:t>
            </a:r>
            <a:r>
              <a:rPr lang="en-US" sz="3600" dirty="0">
                <a:solidFill>
                  <a:srgbClr val="002060"/>
                </a:solidFill>
              </a:rPr>
              <a:t>. </a:t>
            </a:r>
          </a:p>
        </p:txBody>
      </p:sp>
    </p:spTree>
    <p:extLst>
      <p:ext uri="{BB962C8B-B14F-4D97-AF65-F5344CB8AC3E}">
        <p14:creationId xmlns:p14="http://schemas.microsoft.com/office/powerpoint/2010/main" val="41103197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 y="211014"/>
            <a:ext cx="11570677"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22583987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11711354" cy="5641673"/>
          </a:xfrm>
          <a:prstGeom prst="rect">
            <a:avLst/>
          </a:prstGeom>
        </p:spPr>
        <p:txBody>
          <a:bodyPr wrap="square">
            <a:spAutoFit/>
          </a:bodyPr>
          <a:lstStyle/>
          <a:p>
            <a:pPr marR="0" lvl="1">
              <a:spcBef>
                <a:spcPts val="0"/>
              </a:spcBef>
              <a:spcAft>
                <a:spcPts val="0"/>
              </a:spcAft>
              <a:tabLst>
                <a:tab pos="808990" algn="l"/>
              </a:tabLst>
            </a:pPr>
            <a:r>
              <a:rPr lang="en-US" sz="4000" b="1" kern="0" dirty="0" smtClean="0">
                <a:solidFill>
                  <a:srgbClr val="002060"/>
                </a:solidFill>
                <a:latin typeface="+mj-lt"/>
                <a:ea typeface="Times New Roman" panose="02020603050405020304" pitchFamily="18" charset="0"/>
                <a:cs typeface="Times New Roman" panose="02020603050405020304" pitchFamily="18" charset="0"/>
              </a:rPr>
              <a:t>Radiative</a:t>
            </a:r>
            <a:r>
              <a:rPr lang="en-US" sz="4000" b="1" kern="0" spc="-250" dirty="0" smtClean="0">
                <a:solidFill>
                  <a:srgbClr val="002060"/>
                </a:solidFill>
                <a:latin typeface="+mj-lt"/>
                <a:ea typeface="Times New Roman" panose="02020603050405020304" pitchFamily="18" charset="0"/>
                <a:cs typeface="Times New Roman" panose="02020603050405020304" pitchFamily="18" charset="0"/>
              </a:rPr>
              <a:t> </a:t>
            </a:r>
            <a:r>
              <a:rPr lang="en-US" sz="4000" b="1" kern="0" dirty="0" smtClean="0">
                <a:solidFill>
                  <a:srgbClr val="002060"/>
                </a:solidFill>
                <a:latin typeface="+mj-lt"/>
                <a:ea typeface="Times New Roman" panose="02020603050405020304" pitchFamily="18" charset="0"/>
                <a:cs typeface="Times New Roman" panose="02020603050405020304" pitchFamily="18" charset="0"/>
              </a:rPr>
              <a:t>Transfer</a:t>
            </a:r>
            <a:r>
              <a:rPr lang="en-US" sz="4000" spc="80" dirty="0" smtClean="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Planetary </a:t>
            </a:r>
            <a:r>
              <a:rPr lang="en-US" sz="4000" spc="165" dirty="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Atmospheres</a:t>
            </a:r>
          </a:p>
          <a:p>
            <a:pPr marL="415290" marR="0" algn="just">
              <a:spcBef>
                <a:spcPts val="690"/>
              </a:spcBef>
              <a:spcAft>
                <a:spcPts val="0"/>
              </a:spcAft>
            </a:pP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4.5.1  Beer's</a:t>
            </a:r>
            <a:r>
              <a:rPr lang="en-US" sz="3600" b="1"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Law</a:t>
            </a:r>
          </a:p>
          <a:p>
            <a:pPr marL="419735" algn="just">
              <a:lnSpc>
                <a:spcPct val="106000"/>
              </a:lnSpc>
              <a:spcBef>
                <a:spcPts val="675"/>
              </a:spcBef>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Equations</a:t>
            </a:r>
            <a:r>
              <a:rPr lang="en-US" sz="3600"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(4.17)</a:t>
            </a:r>
            <a:r>
              <a:rPr lang="en-US" sz="3600" spc="16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and/or</a:t>
            </a:r>
            <a:r>
              <a:rPr lang="en-US" sz="3600" spc="2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(4.16)</a:t>
            </a:r>
            <a:r>
              <a:rPr lang="en-US" sz="3600" spc="1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may</a:t>
            </a:r>
            <a:r>
              <a:rPr lang="en-US" sz="3600" spc="2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3600" spc="1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integrated</a:t>
            </a:r>
            <a:r>
              <a:rPr lang="en-US" sz="3600" spc="-2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from the top of the atmosphere </a:t>
            </a:r>
            <a:r>
              <a:rPr lang="en-US" sz="3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oo</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down to</a:t>
            </a:r>
            <a:r>
              <a:rPr lang="en-US" sz="3600" spc="18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any level </a:t>
            </a:r>
            <a:r>
              <a:rPr lang="en-US" sz="3600" i="1" spc="6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 determine  what  fraction of the   </a:t>
            </a:r>
            <a:r>
              <a:rPr lang="en-US" sz="36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incident </a:t>
            </a:r>
            <a:r>
              <a:rPr lang="en-US" sz="3600" dirty="0" smtClean="0">
                <a:solidFill>
                  <a:srgbClr val="002060"/>
                </a:solidFill>
              </a:rPr>
              <a:t>beam </a:t>
            </a:r>
            <a:r>
              <a:rPr lang="en-US" sz="3600" dirty="0">
                <a:solidFill>
                  <a:srgbClr val="002060"/>
                </a:solidFill>
              </a:rPr>
              <a:t>or "pencil" of radiation has been attenuated due to absorption  and/or  scattering  and  how much remains </a:t>
            </a:r>
            <a:r>
              <a:rPr lang="en-US" sz="3600" dirty="0" err="1">
                <a:solidFill>
                  <a:srgbClr val="002060"/>
                </a:solidFill>
              </a:rPr>
              <a:t>undepleted</a:t>
            </a:r>
            <a:r>
              <a:rPr lang="en-US" sz="3600" dirty="0">
                <a:solidFill>
                  <a:srgbClr val="002060"/>
                </a:solidFill>
              </a:rPr>
              <a:t>. Integrating  (4.17) with </a:t>
            </a:r>
            <a:r>
              <a:rPr lang="en-US" sz="3600" i="1" dirty="0">
                <a:solidFill>
                  <a:srgbClr val="002060"/>
                </a:solidFill>
              </a:rPr>
              <a:t>ds </a:t>
            </a:r>
            <a:r>
              <a:rPr lang="en-US" sz="3600" dirty="0">
                <a:solidFill>
                  <a:srgbClr val="002060"/>
                </a:solidFill>
              </a:rPr>
              <a:t>= sec </a:t>
            </a:r>
            <a:r>
              <a:rPr lang="en-US" sz="3600" i="1" dirty="0">
                <a:solidFill>
                  <a:srgbClr val="002060"/>
                </a:solidFill>
              </a:rPr>
              <a:t>8 </a:t>
            </a:r>
            <a:r>
              <a:rPr lang="en-US" sz="3600" i="1" dirty="0" err="1">
                <a:solidFill>
                  <a:srgbClr val="002060"/>
                </a:solidFill>
              </a:rPr>
              <a:t>dz</a:t>
            </a:r>
            <a:r>
              <a:rPr lang="en-US" sz="3600" i="1" dirty="0">
                <a:solidFill>
                  <a:srgbClr val="002060"/>
                </a:solidFill>
              </a:rPr>
              <a:t> </a:t>
            </a:r>
            <a:r>
              <a:rPr lang="en-US" sz="3600" dirty="0">
                <a:solidFill>
                  <a:srgbClr val="002060"/>
                </a:solidFill>
              </a:rPr>
              <a:t>yields</a:t>
            </a:r>
          </a:p>
          <a:p>
            <a:pPr marL="419735" marR="0" algn="just">
              <a:lnSpc>
                <a:spcPct val="106000"/>
              </a:lnSpc>
              <a:spcBef>
                <a:spcPts val="675"/>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939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r>
              <a:rPr lang="en-US" dirty="0"/>
              <a:t>http://www.geo.mtu.edu/~scarn/teaching/GE4250/AtmoEmission_lecture_slides.pdf</a:t>
            </a:r>
          </a:p>
        </p:txBody>
      </p:sp>
      <p:sp>
        <p:nvSpPr>
          <p:cNvPr id="3" name="Rectangle 2"/>
          <p:cNvSpPr/>
          <p:nvPr/>
        </p:nvSpPr>
        <p:spPr>
          <a:xfrm>
            <a:off x="2876435" y="782017"/>
            <a:ext cx="4965590" cy="369332"/>
          </a:xfrm>
          <a:prstGeom prst="rect">
            <a:avLst/>
          </a:prstGeom>
        </p:spPr>
        <p:txBody>
          <a:bodyPr wrap="none">
            <a:spAutoFit/>
          </a:bodyPr>
          <a:lstStyle/>
          <a:p>
            <a:r>
              <a:rPr lang="en-US" dirty="0"/>
              <a:t>http://www.spectralcalc.com/calc/spectralcalc.php</a:t>
            </a:r>
          </a:p>
        </p:txBody>
      </p:sp>
    </p:spTree>
    <p:extLst>
      <p:ext uri="{BB962C8B-B14F-4D97-AF65-F5344CB8AC3E}">
        <p14:creationId xmlns:p14="http://schemas.microsoft.com/office/powerpoint/2010/main" val="24250342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4646" y="678205"/>
            <a:ext cx="12376372" cy="83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2832" tIns="4761"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smtClean="0">
                <a:ln>
                  <a:noFill/>
                </a:ln>
                <a:solidFill>
                  <a:srgbClr val="FF0000"/>
                </a:solidFill>
                <a:effectLst/>
                <a:latin typeface="Arial" panose="020B0604020202020204" pitchFamily="34" charset="0"/>
                <a:ea typeface="Arial" panose="020B0604020202020204" pitchFamily="34" charset="0"/>
                <a:cs typeface="Times New Roman" panose="02020603050405020304" pitchFamily="18" charset="0"/>
              </a:rPr>
              <a:t>Atmospheric Emission</a:t>
            </a:r>
            <a:endParaRPr kumimoji="0" lang="en-US" altLang="en-US" sz="3600" b="0"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1"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5" y="1324707"/>
            <a:ext cx="7773909" cy="499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04646" y="5977253"/>
            <a:ext cx="123763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US" altLang="en-US" sz="1000" b="0" i="0" u="none" strike="noStrike" cap="none" normalizeH="0" baseline="0" smtClean="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62144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2984" tIns="723672" rIns="130768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CO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169" name="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756285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90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40351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61310" y="964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4456" tIns="723672" rIns="143464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ozone (O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14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10" y="1421476"/>
            <a:ext cx="7496175"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61310" y="5888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9412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1" y="1187116"/>
            <a:ext cx="11967411" cy="4989847"/>
          </a:xfrm>
        </p:spPr>
        <p:txBody>
          <a:bodyPr/>
          <a:lstStyle/>
          <a:p>
            <a:pPr marL="63500" marR="0" indent="-63500" algn="just">
              <a:lnSpc>
                <a:spcPct val="112000"/>
              </a:lnSpc>
              <a:spcBef>
                <a:spcPts val="735"/>
              </a:spcBef>
              <a:spcAft>
                <a:spcPts val="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through the use of the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pressure) only. With this simplification, the flux density passing through a given atmospheric level is given </a:t>
            </a:r>
            <a:r>
              <a:rPr lang="en-US" spc="9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by:</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88948" y="3737811"/>
            <a:ext cx="8228261" cy="1283367"/>
          </a:xfrm>
          <a:prstGeom prst="rect">
            <a:avLst/>
          </a:prstGeom>
        </p:spPr>
      </p:pic>
      <p:sp>
        <p:nvSpPr>
          <p:cNvPr id="7" name="Rectangle 6"/>
          <p:cNvSpPr/>
          <p:nvPr/>
        </p:nvSpPr>
        <p:spPr>
          <a:xfrm>
            <a:off x="224589" y="4841940"/>
            <a:ext cx="11742821" cy="1920526"/>
          </a:xfrm>
          <a:prstGeom prst="rect">
            <a:avLst/>
          </a:prstGeom>
        </p:spPr>
        <p:txBody>
          <a:bodyPr wrap="square">
            <a:spAutoFit/>
          </a:bodyPr>
          <a:lstStyle/>
          <a:p>
            <a:pPr marR="635" algn="just">
              <a:lnSpc>
                <a:spcPct val="110000"/>
              </a:lnSpc>
              <a:spcBef>
                <a:spcPts val="0"/>
              </a:spcBef>
              <a:spcAft>
                <a:spcPts val="0"/>
              </a:spcAft>
            </a:pPr>
            <a:r>
              <a:rPr lang="en-US" sz="3600" dirty="0">
                <a:ea typeface="Calibri" panose="020F0502020204030204" pitchFamily="34" charset="0"/>
                <a:cs typeface="Times New Roman" panose="02020603050405020304" pitchFamily="18" charset="0"/>
              </a:rPr>
              <a:t>where </a:t>
            </a:r>
            <a:r>
              <a:rPr lang="el-GR" sz="3600" i="1" dirty="0" smtClean="0">
                <a:ea typeface="Calibri" panose="020F0502020204030204" pitchFamily="34" charset="0"/>
                <a:cs typeface="Times New Roman" panose="02020603050405020304" pitchFamily="18" charset="0"/>
              </a:rPr>
              <a:t>τ</a:t>
            </a:r>
            <a:r>
              <a:rPr lang="en-US" sz="3600" i="1" baseline="-25000" dirty="0" smtClean="0">
                <a:ea typeface="Calibri" panose="020F0502020204030204" pitchFamily="34" charset="0"/>
                <a:cs typeface="Times New Roman" panose="02020603050405020304" pitchFamily="18" charset="0"/>
              </a:rPr>
              <a:t>v</a:t>
            </a:r>
            <a:r>
              <a:rPr lang="en-US" sz="3600" i="1" dirty="0" smtClean="0">
                <a:ea typeface="Calibri" panose="020F0502020204030204" pitchFamily="34" charset="0"/>
                <a:cs typeface="Times New Roman" panose="02020603050405020304" pitchFamily="18" charset="0"/>
              </a:rPr>
              <a:t> </a:t>
            </a:r>
            <a:r>
              <a:rPr lang="en-US" sz="3600" i="1"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the normal optical depth </a:t>
            </a:r>
            <a:r>
              <a:rPr lang="en-US" sz="3600" dirty="0" smtClean="0">
                <a:ea typeface="Calibri" panose="020F0502020204030204" pitchFamily="34" charset="0"/>
                <a:cs typeface="Times New Roman" panose="02020603050405020304" pitchFamily="18" charset="0"/>
              </a:rPr>
              <a:t>is</a:t>
            </a:r>
            <a:r>
              <a:rPr lang="en-US" sz="3600" spc="-85" dirty="0" smtClean="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used</a:t>
            </a:r>
            <a:r>
              <a:rPr lang="en-US" sz="3600" spc="-1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as</a:t>
            </a:r>
            <a:r>
              <a:rPr lang="en-US" sz="3600" spc="-8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a:t>
            </a:r>
            <a:r>
              <a:rPr lang="en-US" sz="3600" spc="-6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vertical</a:t>
            </a:r>
            <a:r>
              <a:rPr lang="en-US" sz="3600" spc="-25"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coordinate</a:t>
            </a:r>
            <a:r>
              <a:rPr lang="en-US" sz="3600" spc="-3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and</a:t>
            </a:r>
            <a:r>
              <a:rPr lang="en-US" sz="3600" spc="-5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the</a:t>
            </a:r>
            <a:r>
              <a:rPr lang="en-US" sz="3600" spc="-6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arrows  </a:t>
            </a:r>
            <a:r>
              <a:rPr lang="en-US" sz="3600" dirty="0" smtClean="0">
                <a:ea typeface="Calibri" panose="020F0502020204030204" pitchFamily="34" charset="0"/>
                <a:cs typeface="Times New Roman" panose="02020603050405020304" pitchFamily="18" charset="0"/>
              </a:rPr>
              <a:t>          denote </a:t>
            </a:r>
            <a:r>
              <a:rPr lang="en-US" sz="3600" dirty="0">
                <a:ea typeface="Calibri" panose="020F0502020204030204" pitchFamily="34" charset="0"/>
                <a:cs typeface="Times New Roman" panose="02020603050405020304" pitchFamily="18" charset="0"/>
              </a:rPr>
              <a:t>that both upward and downward fluxes are taken into account. </a:t>
            </a:r>
          </a:p>
        </p:txBody>
      </p:sp>
      <p:cxnSp>
        <p:nvCxnSpPr>
          <p:cNvPr id="9" name="Straight Arrow Connector 8"/>
          <p:cNvCxnSpPr/>
          <p:nvPr/>
        </p:nvCxnSpPr>
        <p:spPr>
          <a:xfrm>
            <a:off x="1957137" y="551848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5636103" y="5636028"/>
            <a:ext cx="1163707" cy="632091"/>
          </a:xfrm>
          <a:prstGeom prst="rect">
            <a:avLst/>
          </a:prstGeom>
        </p:spPr>
      </p:pic>
    </p:spTree>
    <p:extLst>
      <p:ext uri="{BB962C8B-B14F-4D97-AF65-F5344CB8AC3E}">
        <p14:creationId xmlns:p14="http://schemas.microsoft.com/office/powerpoint/2010/main" val="62623721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84145183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175868331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71" y="149788"/>
            <a:ext cx="8396258" cy="5884655"/>
          </a:xfrm>
          <a:prstGeom prst="rect">
            <a:avLst/>
          </a:prstGeom>
        </p:spPr>
      </p:pic>
      <p:sp>
        <p:nvSpPr>
          <p:cNvPr id="4" name="TextBox 3"/>
          <p:cNvSpPr txBox="1"/>
          <p:nvPr/>
        </p:nvSpPr>
        <p:spPr>
          <a:xfrm>
            <a:off x="625642" y="619225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12269776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746" y="209137"/>
            <a:ext cx="9068508" cy="6439725"/>
          </a:xfrm>
          <a:prstGeom prst="rect">
            <a:avLst/>
          </a:prstGeom>
        </p:spPr>
      </p:pic>
    </p:spTree>
    <p:extLst>
      <p:ext uri="{BB962C8B-B14F-4D97-AF65-F5344CB8AC3E}">
        <p14:creationId xmlns:p14="http://schemas.microsoft.com/office/powerpoint/2010/main" val="37619829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362200" y="3779520"/>
          <a:ext cx="7239000" cy="2468880"/>
        </p:xfrm>
        <a:graphic>
          <a:graphicData uri="http://schemas.openxmlformats.org/drawingml/2006/table">
            <a:tbl>
              <a:tblPr/>
              <a:tblGrid>
                <a:gridCol w="1665691"/>
                <a:gridCol w="5573309"/>
              </a:tblGrid>
              <a:tr h="822960">
                <a:tc>
                  <a:txBody>
                    <a:bodyPr/>
                    <a:lstStyle/>
                    <a:p>
                      <a:pPr marL="0" marR="0">
                        <a:spcBef>
                          <a:spcPts val="0"/>
                        </a:spcBef>
                        <a:spcAft>
                          <a:spcPts val="0"/>
                        </a:spcAft>
                      </a:pPr>
                      <a:r>
                        <a:rPr lang="en-US" sz="2200" b="1" dirty="0">
                          <a:latin typeface="Arial"/>
                          <a:ea typeface="Times New Roman"/>
                          <a:cs typeface="Times New Roman"/>
                        </a:rPr>
                        <a:t>Spectra</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b="1" dirty="0">
                          <a:latin typeface="Arial"/>
                          <a:ea typeface="Times New Roman"/>
                          <a:cs typeface="Times New Roman"/>
                        </a:rPr>
                        <a:t>Energy expressed as a function of</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Visible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Wavelength </a:t>
                      </a:r>
                      <a:r>
                        <a:rPr lang="en-US" sz="2200" dirty="0">
                          <a:latin typeface="Times New Roman"/>
                          <a:ea typeface="Times New Roman"/>
                          <a:cs typeface="Times New Roman"/>
                          <a:sym typeface="Symbol"/>
                        </a:rPr>
                        <a:t></a:t>
                      </a:r>
                      <a:r>
                        <a:rPr lang="en-US" sz="2200" dirty="0">
                          <a:latin typeface="Times New Roman"/>
                          <a:ea typeface="Times New Roman"/>
                          <a:cs typeface="Times New Roman"/>
                        </a:rPr>
                        <a:t> </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marL="0" marR="0">
                        <a:spcBef>
                          <a:spcPts val="0"/>
                        </a:spcBef>
                        <a:spcAft>
                          <a:spcPts val="0"/>
                        </a:spcAft>
                      </a:pPr>
                      <a:r>
                        <a:rPr lang="en-US" sz="2200" dirty="0">
                          <a:latin typeface="Times New Roman"/>
                          <a:ea typeface="Times New Roman"/>
                          <a:cs typeface="Times New Roman"/>
                        </a:rPr>
                        <a:t>Infrared</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Wave number n = 1/</a:t>
                      </a:r>
                      <a:r>
                        <a:rPr lang="en-US" sz="2200" dirty="0">
                          <a:latin typeface="Times New Roman"/>
                          <a:ea typeface="Times New Roman"/>
                          <a:cs typeface="Times New Roman"/>
                          <a:sym typeface="Symbol"/>
                        </a:rPr>
                        <a:t></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a:txBody>
                    <a:bodyPr/>
                    <a:lstStyle/>
                    <a:p>
                      <a:pPr marL="0" marR="0">
                        <a:spcBef>
                          <a:spcPts val="0"/>
                        </a:spcBef>
                        <a:spcAft>
                          <a:spcPts val="0"/>
                        </a:spcAft>
                      </a:pPr>
                      <a:r>
                        <a:rPr lang="en-US" sz="2200" dirty="0">
                          <a:latin typeface="Times New Roman"/>
                          <a:ea typeface="Times New Roman"/>
                          <a:cs typeface="Times New Roman"/>
                        </a:rPr>
                        <a:t>Microwave</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200" dirty="0">
                          <a:latin typeface="Times New Roman"/>
                          <a:ea typeface="Times New Roman"/>
                          <a:cs typeface="Times New Roman"/>
                        </a:rPr>
                        <a:t>Frequency </a:t>
                      </a:r>
                      <a:r>
                        <a:rPr lang="en-US" sz="2200" dirty="0" smtClean="0">
                          <a:latin typeface="Times New Roman"/>
                          <a:ea typeface="Times New Roman"/>
                          <a:cs typeface="Times New Roman"/>
                          <a:sym typeface="Symbol"/>
                        </a:rPr>
                        <a:t>=1/t</a:t>
                      </a:r>
                      <a:r>
                        <a:rPr lang="en-US" sz="2200" dirty="0" smtClean="0">
                          <a:latin typeface="Times New Roman"/>
                          <a:ea typeface="Times New Roman"/>
                          <a:cs typeface="Times New Roman"/>
                        </a:rPr>
                        <a:t>, </a:t>
                      </a:r>
                      <a:r>
                        <a:rPr lang="en-US" sz="2200" dirty="0">
                          <a:latin typeface="Times New Roman"/>
                          <a:ea typeface="Times New Roman"/>
                          <a:cs typeface="Times New Roman"/>
                        </a:rPr>
                        <a:t>in GHz (since </a:t>
                      </a:r>
                      <a:r>
                        <a:rPr lang="en-US" sz="2200" dirty="0" smtClean="0">
                          <a:latin typeface="Times New Roman"/>
                          <a:ea typeface="Times New Roman"/>
                          <a:cs typeface="Times New Roman"/>
                        </a:rPr>
                        <a:t>Hz  </a:t>
                      </a:r>
                      <a:r>
                        <a:rPr lang="en-US" sz="2200" dirty="0">
                          <a:latin typeface="Times New Roman"/>
                          <a:ea typeface="Times New Roman"/>
                          <a:cs typeface="Times New Roman"/>
                        </a:rPr>
                        <a:t>is small)</a:t>
                      </a:r>
                      <a:endParaRPr lang="en-US" sz="1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524001"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200" dirty="0">
                <a:latin typeface="Arial" pitchFamily="34" charset="0"/>
                <a:ea typeface="Times New Roman" pitchFamily="18" charset="0"/>
                <a:cs typeface="Arial" pitchFamily="34" charset="0"/>
              </a:rPr>
              <a:t/>
            </a:r>
            <a:br>
              <a:rPr lang="en-US" sz="22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1752600" y="1828800"/>
            <a:ext cx="6705600" cy="2000548"/>
          </a:xfrm>
          <a:prstGeom prst="rect">
            <a:avLst/>
          </a:prstGeom>
          <a:noFill/>
        </p:spPr>
        <p:txBody>
          <a:bodyPr wrap="square" rtlCol="0">
            <a:spAutoFit/>
          </a:bodyPr>
          <a:lstStyle/>
          <a:p>
            <a:r>
              <a:rPr lang="en-US" sz="3200" b="1" dirty="0">
                <a:solidFill>
                  <a:srgbClr val="C00000"/>
                </a:solidFill>
                <a:latin typeface="Times New Roman" pitchFamily="18" charset="0"/>
                <a:cs typeface="Times New Roman" pitchFamily="18" charset="0"/>
              </a:rPr>
              <a:t>Microwave Remote Sensing</a:t>
            </a:r>
          </a:p>
          <a:p>
            <a:endParaRPr lang="en-US" u="sng" dirty="0"/>
          </a:p>
          <a:p>
            <a:r>
              <a:rPr lang="en-US" sz="2800" u="sng" dirty="0"/>
              <a:t>Note:</a:t>
            </a:r>
            <a:r>
              <a:rPr lang="en-US" sz="2800" dirty="0"/>
              <a:t>	Different units used for different </a:t>
            </a:r>
          </a:p>
          <a:p>
            <a:r>
              <a:rPr lang="en-US" sz="2800" dirty="0"/>
              <a:t>spectral regions:</a:t>
            </a:r>
          </a:p>
          <a:p>
            <a:endParaRPr lang="en-US" dirty="0"/>
          </a:p>
        </p:txBody>
      </p:sp>
      <p:sp>
        <p:nvSpPr>
          <p:cNvPr id="5" name="TextBox 4"/>
          <p:cNvSpPr txBox="1"/>
          <p:nvPr/>
        </p:nvSpPr>
        <p:spPr>
          <a:xfrm>
            <a:off x="1524000" y="0"/>
            <a:ext cx="8763000" cy="1754326"/>
          </a:xfrm>
          <a:prstGeom prst="rect">
            <a:avLst/>
          </a:prstGeom>
          <a:noFill/>
        </p:spPr>
        <p:txBody>
          <a:bodyPr wrap="square" rtlCol="0">
            <a:spAutoFit/>
          </a:bodyPr>
          <a:lstStyle/>
          <a:p>
            <a:pPr algn="ctr"/>
            <a:r>
              <a:rPr lang="en-US" sz="3600" b="1" i="1" dirty="0">
                <a:solidFill>
                  <a:srgbClr val="CC0000"/>
                </a:solidFill>
                <a:latin typeface="Times New Roman" pitchFamily="18" charset="0"/>
                <a:cs typeface="Times New Roman" pitchFamily="18" charset="0"/>
              </a:rPr>
              <a:t>AOSC624</a:t>
            </a:r>
            <a:br>
              <a:rPr lang="en-US" sz="3600" b="1" i="1" dirty="0">
                <a:solidFill>
                  <a:srgbClr val="CC0000"/>
                </a:solidFill>
                <a:latin typeface="Times New Roman" pitchFamily="18" charset="0"/>
                <a:cs typeface="Times New Roman" pitchFamily="18" charset="0"/>
              </a:rPr>
            </a:br>
            <a:r>
              <a:rPr lang="en-US" sz="3600" b="1" i="1" dirty="0">
                <a:solidFill>
                  <a:srgbClr val="CC0000"/>
                </a:solidFill>
                <a:latin typeface="Times New Roman" pitchFamily="18" charset="0"/>
                <a:cs typeface="Times New Roman" pitchFamily="18" charset="0"/>
              </a:rPr>
              <a:t>Class # 11:  March 11, 2014</a:t>
            </a:r>
            <a:br>
              <a:rPr lang="en-US" sz="3600" b="1" i="1" dirty="0">
                <a:solidFill>
                  <a:srgbClr val="CC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7" name="TextBox 6"/>
          <p:cNvSpPr txBox="1"/>
          <p:nvPr/>
        </p:nvSpPr>
        <p:spPr>
          <a:xfrm>
            <a:off x="1828800" y="6248401"/>
            <a:ext cx="8839200" cy="461665"/>
          </a:xfrm>
          <a:prstGeom prst="rect">
            <a:avLst/>
          </a:prstGeom>
          <a:noFill/>
        </p:spPr>
        <p:txBody>
          <a:bodyPr wrap="square" rtlCol="0">
            <a:spAutoFit/>
          </a:bodyPr>
          <a:lstStyle/>
          <a:p>
            <a:r>
              <a:rPr lang="en-US" sz="2400" dirty="0">
                <a:solidFill>
                  <a:srgbClr val="002060"/>
                </a:solidFill>
              </a:rPr>
              <a:t>Giga (G) denotes a factor of billion (10</a:t>
            </a:r>
            <a:r>
              <a:rPr lang="en-US" sz="2400" baseline="30000" dirty="0">
                <a:solidFill>
                  <a:srgbClr val="002060"/>
                </a:solidFill>
              </a:rPr>
              <a:t>9</a:t>
            </a:r>
            <a:r>
              <a:rPr lang="en-US" sz="2400" dirty="0">
                <a:solidFill>
                  <a:srgbClr val="002060"/>
                </a:solidFill>
              </a:rPr>
              <a:t>) </a:t>
            </a:r>
          </a:p>
        </p:txBody>
      </p:sp>
      <p:sp>
        <p:nvSpPr>
          <p:cNvPr id="8" name="Slide Number Placeholder 7"/>
          <p:cNvSpPr>
            <a:spLocks noGrp="1"/>
          </p:cNvSpPr>
          <p:nvPr>
            <p:ph type="sldNum" sz="quarter" idx="12"/>
          </p:nvPr>
        </p:nvSpPr>
        <p:spPr/>
        <p:txBody>
          <a:bodyPr/>
          <a:lstStyle/>
          <a:p>
            <a:fld id="{7A39AD16-C8AE-4476-B646-5A11B764E2C7}" type="slidenum">
              <a:rPr lang="en-US" smtClean="0"/>
              <a:pPr/>
              <a:t>184</a:t>
            </a:fld>
            <a:endParaRPr lang="en-US" dirty="0"/>
          </a:p>
        </p:txBody>
      </p:sp>
    </p:spTree>
    <p:extLst>
      <p:ext uri="{BB962C8B-B14F-4D97-AF65-F5344CB8AC3E}">
        <p14:creationId xmlns:p14="http://schemas.microsoft.com/office/powerpoint/2010/main" val="8610436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2057400" y="533401"/>
          <a:ext cx="8229600" cy="5592763"/>
        </p:xfrm>
        <a:graphic>
          <a:graphicData uri="http://schemas.openxmlformats.org/presentationml/2006/ole">
            <mc:AlternateContent xmlns:mc="http://schemas.openxmlformats.org/markup-compatibility/2006">
              <mc:Choice xmlns:v="urn:schemas-microsoft-com:vml" Requires="v">
                <p:oleObj spid="_x0000_s1044"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3401"/>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185</a:t>
            </a:fld>
            <a:endParaRPr lang="en-US" dirty="0"/>
          </a:p>
        </p:txBody>
      </p:sp>
    </p:spTree>
    <p:extLst>
      <p:ext uri="{BB962C8B-B14F-4D97-AF65-F5344CB8AC3E}">
        <p14:creationId xmlns:p14="http://schemas.microsoft.com/office/powerpoint/2010/main" val="254101311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438400" y="1"/>
            <a:ext cx="7391400" cy="584775"/>
          </a:xfrm>
          <a:prstGeom prst="rect">
            <a:avLst/>
          </a:prstGeom>
          <a:noFill/>
        </p:spPr>
        <p:txBody>
          <a:bodyPr wrap="square" rtlCol="0">
            <a:spAutoFit/>
          </a:bodyPr>
          <a:lstStyle/>
          <a:p>
            <a:pPr algn="ctr"/>
            <a:r>
              <a:rPr lang="en-US" sz="3200" dirty="0">
                <a:solidFill>
                  <a:srgbClr val="C0000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186</a:t>
            </a:fld>
            <a:endParaRPr lang="en-US"/>
          </a:p>
        </p:txBody>
      </p:sp>
    </p:spTree>
    <p:extLst>
      <p:ext uri="{BB962C8B-B14F-4D97-AF65-F5344CB8AC3E}">
        <p14:creationId xmlns:p14="http://schemas.microsoft.com/office/powerpoint/2010/main" val="36688941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52600" y="228600"/>
            <a:ext cx="8382000"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Water </a:t>
            </a:r>
            <a:r>
              <a:rPr lang="en-US" dirty="0">
                <a:solidFill>
                  <a:srgbClr val="002060"/>
                </a:solidFill>
                <a:latin typeface="Times New Roman" pitchFamily="18" charset="0"/>
                <a:cs typeface="Times New Roman" pitchFamily="18" charset="0"/>
              </a:rPr>
              <a:t>vapor and molecular oxygen exhibit absorption lines in the microwave region. </a:t>
            </a:r>
            <a:endParaRPr lang="en-US" dirty="0" smtClean="0">
              <a:solidFill>
                <a:srgbClr val="002060"/>
              </a:solidFill>
              <a:latin typeface="Times New Roman" pitchFamily="18" charset="0"/>
              <a:cs typeface="Times New Roman" pitchFamily="18" charset="0"/>
            </a:endParaRPr>
          </a:p>
          <a:p>
            <a:pPr algn="l">
              <a:buFont typeface="Arial" pitchFamily="34" charset="0"/>
              <a:buChar char="•"/>
            </a:pPr>
            <a:r>
              <a:rPr lang="en-US" dirty="0" smtClean="0">
                <a:solidFill>
                  <a:srgbClr val="002060"/>
                </a:solidFill>
                <a:latin typeface="Times New Roman" pitchFamily="18" charset="0"/>
                <a:cs typeface="Times New Roman" pitchFamily="18" charset="0"/>
              </a:rPr>
              <a:t> Below </a:t>
            </a:r>
            <a:r>
              <a:rPr lang="en-US" dirty="0">
                <a:solidFill>
                  <a:srgbClr val="002060"/>
                </a:solidFill>
                <a:latin typeface="Times New Roman" pitchFamily="18" charset="0"/>
                <a:cs typeface="Times New Roman" pitchFamily="18" charset="0"/>
              </a:rPr>
              <a:t>40 GHz (1 GHz = 10</a:t>
            </a:r>
            <a:r>
              <a:rPr lang="en-US" baseline="30000" dirty="0">
                <a:solidFill>
                  <a:srgbClr val="002060"/>
                </a:solidFill>
                <a:latin typeface="Times New Roman" pitchFamily="18" charset="0"/>
                <a:cs typeface="Times New Roman" pitchFamily="18" charset="0"/>
              </a:rPr>
              <a:t>9</a:t>
            </a:r>
            <a:r>
              <a:rPr lang="en-US"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t>
            </a:r>
            <a:r>
              <a:rPr lang="en-US" dirty="0">
                <a:solidFill>
                  <a:srgbClr val="002060"/>
                </a:solidFill>
                <a:latin typeface="Times New Roman" pitchFamily="18" charset="0"/>
                <a:cs typeface="Times New Roman" pitchFamily="18" charset="0"/>
              </a:rPr>
              <a:t>about 31.4 GHz, air is relatively transparent. </a:t>
            </a:r>
            <a:r>
              <a:rPr lang="en-US" dirty="0" smtClean="0">
                <a:solidFill>
                  <a:srgbClr val="002060"/>
                </a:solidFill>
                <a:latin typeface="Times New Roman" pitchFamily="18" charset="0"/>
                <a:cs typeface="Times New Roman" pitchFamily="18" charset="0"/>
              </a:rPr>
              <a:t> </a:t>
            </a:r>
          </a:p>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i="1" dirty="0">
                <a:solidFill>
                  <a:srgbClr val="C00000"/>
                </a:solidFill>
                <a:latin typeface="Times New Roman" pitchFamily="18" charset="0"/>
                <a:cs typeface="Times New Roman" pitchFamily="18" charset="0"/>
              </a:rPr>
              <a:t>Figure </a:t>
            </a:r>
            <a:r>
              <a:rPr lang="en-US" i="1" dirty="0" smtClean="0">
                <a:solidFill>
                  <a:srgbClr val="C00000"/>
                </a:solidFill>
                <a:latin typeface="Times New Roman" pitchFamily="18" charset="0"/>
                <a:cs typeface="Times New Roman" pitchFamily="18" charset="0"/>
              </a:rPr>
              <a:t>1</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187</a:t>
            </a:fld>
            <a:endParaRPr lang="en-US"/>
          </a:p>
        </p:txBody>
      </p:sp>
    </p:spTree>
    <p:extLst>
      <p:ext uri="{BB962C8B-B14F-4D97-AF65-F5344CB8AC3E}">
        <p14:creationId xmlns:p14="http://schemas.microsoft.com/office/powerpoint/2010/main" val="15338596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763000" cy="6629400"/>
          </a:xfrm>
        </p:spPr>
        <p:txBody>
          <a:bodyPr>
            <a:normAutofit fontScale="90000"/>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3600" dirty="0">
                <a:solidFill>
                  <a:srgbClr val="002060"/>
                </a:solidFill>
                <a:latin typeface="Times New Roman" pitchFamily="18" charset="0"/>
                <a:cs typeface="Times New Roman" pitchFamily="18" charset="0"/>
              </a:rPr>
              <a:t/>
            </a:r>
            <a:br>
              <a:rPr lang="en-US" sz="3600" dirty="0">
                <a:solidFill>
                  <a:srgbClr val="002060"/>
                </a:solidFill>
                <a:latin typeface="Times New Roman" pitchFamily="18" charset="0"/>
                <a:cs typeface="Times New Roman" pitchFamily="18" charset="0"/>
              </a:rPr>
            </a:br>
            <a:endParaRPr lang="en-US" sz="36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188</a:t>
            </a:fld>
            <a:endParaRPr lang="en-US"/>
          </a:p>
        </p:txBody>
      </p:sp>
    </p:spTree>
    <p:extLst>
      <p:ext uri="{BB962C8B-B14F-4D97-AF65-F5344CB8AC3E}">
        <p14:creationId xmlns:p14="http://schemas.microsoft.com/office/powerpoint/2010/main" val="39387036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52401"/>
            <a:ext cx="8763000" cy="7294305"/>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3600" dirty="0">
                <a:solidFill>
                  <a:srgbClr val="C00000"/>
                </a:solidFill>
                <a:latin typeface="Times New Roman" pitchFamily="18" charset="0"/>
                <a:cs typeface="Times New Roman" pitchFamily="18" charset="0"/>
              </a:rPr>
              <a:t>Over land</a:t>
            </a:r>
            <a:r>
              <a:rPr lang="en-US" sz="3600" dirty="0">
                <a:solidFill>
                  <a:srgbClr val="002060"/>
                </a:solidFill>
                <a:latin typeface="Times New Roman" pitchFamily="18" charset="0"/>
                <a:cs typeface="Times New Roman" pitchFamily="18" charset="0"/>
              </a:rPr>
              <a:t>, the emissivity depends on the </a:t>
            </a:r>
            <a:r>
              <a:rPr lang="en-US" sz="3600" dirty="0">
                <a:solidFill>
                  <a:srgbClr val="C00000"/>
                </a:solidFill>
                <a:latin typeface="Times New Roman" pitchFamily="18" charset="0"/>
                <a:cs typeface="Times New Roman" pitchFamily="18" charset="0"/>
              </a:rPr>
              <a:t>moisture content of the soil</a:t>
            </a:r>
            <a:r>
              <a:rPr lang="en-US" sz="3600" dirty="0">
                <a:solidFill>
                  <a:srgbClr val="002060"/>
                </a:solidFill>
                <a:latin typeface="Times New Roman" pitchFamily="18" charset="0"/>
                <a:cs typeface="Times New Roman" pitchFamily="18" charset="0"/>
              </a:rPr>
              <a:t>. Wetting of a soil surface results in a rapid decrease in emissivity. The emissivity of </a:t>
            </a:r>
            <a:r>
              <a:rPr lang="en-US" sz="3600" dirty="0">
                <a:solidFill>
                  <a:srgbClr val="C00000"/>
                </a:solidFill>
                <a:latin typeface="Times New Roman" pitchFamily="18" charset="0"/>
                <a:cs typeface="Times New Roman" pitchFamily="18" charset="0"/>
              </a:rPr>
              <a:t>dry soil </a:t>
            </a:r>
            <a:r>
              <a:rPr lang="en-US" sz="3600" dirty="0">
                <a:solidFill>
                  <a:srgbClr val="002060"/>
                </a:solidFill>
                <a:latin typeface="Times New Roman" pitchFamily="18" charset="0"/>
                <a:cs typeface="Times New Roman" pitchFamily="18" charset="0"/>
              </a:rPr>
              <a:t>is on the order of </a:t>
            </a:r>
            <a:r>
              <a:rPr lang="en-US" sz="3600" dirty="0">
                <a:solidFill>
                  <a:srgbClr val="C00000"/>
                </a:solidFill>
                <a:latin typeface="Times New Roman" pitchFamily="18" charset="0"/>
                <a:cs typeface="Times New Roman" pitchFamily="18" charset="0"/>
              </a:rPr>
              <a:t>0.95 to 0.97</a:t>
            </a:r>
            <a:r>
              <a:rPr lang="en-US" sz="3600" dirty="0">
                <a:solidFill>
                  <a:srgbClr val="002060"/>
                </a:solidFill>
                <a:latin typeface="Times New Roman" pitchFamily="18" charset="0"/>
                <a:cs typeface="Times New Roman" pitchFamily="18" charset="0"/>
              </a:rPr>
              <a:t>, while for </a:t>
            </a:r>
            <a:r>
              <a:rPr lang="en-US" sz="3600" dirty="0">
                <a:solidFill>
                  <a:srgbClr val="C00000"/>
                </a:solidFill>
                <a:latin typeface="Times New Roman" pitchFamily="18" charset="0"/>
                <a:cs typeface="Times New Roman" pitchFamily="18" charset="0"/>
              </a:rPr>
              <a:t>wet bare soil </a:t>
            </a:r>
            <a:r>
              <a:rPr lang="en-US" sz="3600" dirty="0">
                <a:solidFill>
                  <a:srgbClr val="002060"/>
                </a:solidFill>
                <a:latin typeface="Times New Roman" pitchFamily="18" charset="0"/>
                <a:cs typeface="Times New Roman" pitchFamily="18" charset="0"/>
              </a:rPr>
              <a:t>it is about </a:t>
            </a:r>
            <a:r>
              <a:rPr lang="en-US" sz="3600" dirty="0">
                <a:solidFill>
                  <a:srgbClr val="C00000"/>
                </a:solidFill>
                <a:latin typeface="Times New Roman" pitchFamily="18" charset="0"/>
                <a:cs typeface="Times New Roman" pitchFamily="18" charset="0"/>
              </a:rPr>
              <a:t>0.80 to 0.90, depending on the frequency</a:t>
            </a:r>
            <a:r>
              <a:rPr lang="en-US" sz="36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3600" dirty="0">
                <a:solidFill>
                  <a:srgbClr val="002060"/>
                </a:solidFill>
                <a:latin typeface="Times New Roman" pitchFamily="18" charset="0"/>
                <a:cs typeface="Times New Roman" pitchFamily="18" charset="0"/>
              </a:rPr>
            </a:br>
            <a:endParaRPr lang="en-US" sz="36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189</a:t>
            </a:fld>
            <a:endParaRPr lang="en-US"/>
          </a:p>
        </p:txBody>
      </p:sp>
    </p:spTree>
    <p:extLst>
      <p:ext uri="{BB962C8B-B14F-4D97-AF65-F5344CB8AC3E}">
        <p14:creationId xmlns:p14="http://schemas.microsoft.com/office/powerpoint/2010/main" val="232422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402" y="2458957"/>
            <a:ext cx="8476640" cy="1306368"/>
          </a:xfrm>
          <a:prstGeom prst="rect">
            <a:avLst/>
          </a:prstGeom>
        </p:spPr>
      </p:pic>
      <p:sp>
        <p:nvSpPr>
          <p:cNvPr id="5" name="Rectangle 4"/>
          <p:cNvSpPr/>
          <p:nvPr/>
        </p:nvSpPr>
        <p:spPr>
          <a:xfrm>
            <a:off x="144379" y="109388"/>
            <a:ext cx="11919284" cy="2259080"/>
          </a:xfrm>
          <a:prstGeom prst="rect">
            <a:avLst/>
          </a:prstGeom>
        </p:spPr>
        <p:txBody>
          <a:bodyPr wrap="square">
            <a:spAutoFit/>
          </a:bodyPr>
          <a:lstStyle/>
          <a:p>
            <a:pPr marR="635" algn="just">
              <a:lnSpc>
                <a:spcPct val="110000"/>
              </a:lnSpc>
              <a:spcBef>
                <a:spcPts val="0"/>
              </a:spcBef>
              <a:spcAft>
                <a:spcPts val="0"/>
              </a:spcAft>
            </a:pPr>
            <a:r>
              <a:rPr lang="en-US" sz="3200" dirty="0">
                <a:ea typeface="Calibri" panose="020F0502020204030204" pitchFamily="34" charset="0"/>
                <a:cs typeface="Times New Roman" panose="02020603050405020304" pitchFamily="18" charset="0"/>
              </a:rPr>
              <a:t>Since this section focuses on infrared radiative transfer, we use wave number ( </a:t>
            </a:r>
            <a:r>
              <a:rPr lang="en-US" sz="3200" i="1" dirty="0">
                <a:ea typeface="Calibri" panose="020F0502020204030204" pitchFamily="34" charset="0"/>
                <a:cs typeface="Times New Roman" panose="02020603050405020304" pitchFamily="18" charset="0"/>
              </a:rPr>
              <a:t>v) </a:t>
            </a:r>
            <a:r>
              <a:rPr lang="en-US" sz="3200" dirty="0">
                <a:ea typeface="Calibri" panose="020F0502020204030204" pitchFamily="34" charset="0"/>
                <a:cs typeface="Times New Roman" panose="02020603050405020304" pitchFamily="18" charset="0"/>
              </a:rPr>
              <a:t>notation to be consistent with the literature in this subfield. Integrating over azimuth angle and </a:t>
            </a:r>
            <a:r>
              <a:rPr lang="en-US" sz="3200" dirty="0" smtClean="0">
                <a:ea typeface="Calibri" panose="020F0502020204030204" pitchFamily="34" charset="0"/>
                <a:cs typeface="Times New Roman" panose="02020603050405020304" pitchFamily="18" charset="0"/>
              </a:rPr>
              <a:t>denot­ing </a:t>
            </a:r>
            <a:endParaRPr lang="en-US" sz="3200" dirty="0">
              <a:ea typeface="Calibri" panose="020F0502020204030204" pitchFamily="34" charset="0"/>
              <a:cs typeface="Times New Roman" panose="02020603050405020304" pitchFamily="18" charset="0"/>
            </a:endParaRPr>
          </a:p>
          <a:p>
            <a:pPr marR="635" algn="just">
              <a:lnSpc>
                <a:spcPct val="110000"/>
              </a:lnSpc>
              <a:spcBef>
                <a:spcPts val="0"/>
              </a:spcBef>
              <a:spcAft>
                <a:spcPts val="0"/>
              </a:spcAft>
            </a:pPr>
            <a:r>
              <a:rPr lang="en-US" sz="3200" spc="-140" dirty="0">
                <a:ea typeface="Calibri" panose="020F0502020204030204" pitchFamily="34" charset="0"/>
                <a:cs typeface="Times New Roman" panose="02020603050405020304" pitchFamily="18" charset="0"/>
              </a:rPr>
              <a:t> </a:t>
            </a:r>
            <a:r>
              <a:rPr lang="en-US" sz="3200" spc="-140" dirty="0" smtClean="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we</a:t>
            </a:r>
            <a:r>
              <a:rPr lang="en-US" sz="3200" spc="-11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obtain:</a:t>
            </a:r>
            <a:endParaRPr lang="en-US" sz="32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3708" t="8501" r="914" b="27537"/>
          <a:stretch/>
        </p:blipFill>
        <p:spPr>
          <a:xfrm>
            <a:off x="9562811" y="1238928"/>
            <a:ext cx="1673999" cy="372633"/>
          </a:xfrm>
          <a:prstGeom prst="rect">
            <a:avLst/>
          </a:prstGeom>
        </p:spPr>
      </p:pic>
    </p:spTree>
    <p:extLst>
      <p:ext uri="{BB962C8B-B14F-4D97-AF65-F5344CB8AC3E}">
        <p14:creationId xmlns:p14="http://schemas.microsoft.com/office/powerpoint/2010/main" val="9264969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
            <a:ext cx="8915400" cy="7109639"/>
          </a:xfrm>
          <a:prstGeom prst="rect">
            <a:avLst/>
          </a:prstGeom>
        </p:spPr>
        <p:txBody>
          <a:bodyPr wrap="square">
            <a:spAutoFit/>
          </a:bodyPr>
          <a:lstStyle/>
          <a:p>
            <a:pPr algn="ctr"/>
            <a:r>
              <a:rPr lang="en-US" sz="28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Spectral Intervals  in  (VIS, IR, MW) of interest in  Remote Sensing</a:t>
            </a:r>
          </a:p>
          <a:p>
            <a:r>
              <a:rPr lang="en-US" sz="3600" dirty="0">
                <a:solidFill>
                  <a:srgbClr val="C00000"/>
                </a:solidFill>
                <a:latin typeface="Times New Roman" pitchFamily="18" charset="0"/>
                <a:cs typeface="Times New Roman" pitchFamily="18" charset="0"/>
              </a:rPr>
              <a:t>Several spectral regions </a:t>
            </a:r>
            <a:r>
              <a:rPr lang="en-US" sz="3600" dirty="0">
                <a:latin typeface="Times New Roman" pitchFamily="18" charset="0"/>
                <a:cs typeface="Times New Roman" pitchFamily="18" charset="0"/>
              </a:rPr>
              <a:t>are considered useful for remote sensing from satellites.</a:t>
            </a:r>
          </a:p>
          <a:p>
            <a:r>
              <a:rPr lang="en-US" sz="3600" dirty="0">
                <a:solidFill>
                  <a:srgbClr val="C00000"/>
                </a:solidFill>
                <a:latin typeface="Times New Roman" pitchFamily="18" charset="0"/>
                <a:cs typeface="Times New Roman" pitchFamily="18" charset="0"/>
              </a:rPr>
              <a:t>Windows</a:t>
            </a:r>
            <a:r>
              <a:rPr lang="en-US" sz="3600" dirty="0">
                <a:latin typeface="Times New Roman" pitchFamily="18" charset="0"/>
                <a:cs typeface="Times New Roman" pitchFamily="18" charset="0"/>
              </a:rPr>
              <a:t> to the atmosphere (regions of minimal atmospheric absorption) exist near </a:t>
            </a:r>
          </a:p>
          <a:p>
            <a:r>
              <a:rPr lang="en-US" sz="3600" dirty="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10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0.3 cm, and 1 cm. </a:t>
            </a:r>
          </a:p>
          <a:p>
            <a:r>
              <a:rPr lang="en-US" sz="3600" dirty="0">
                <a:solidFill>
                  <a:srgbClr val="C00000"/>
                </a:solidFill>
                <a:latin typeface="Times New Roman" pitchFamily="18" charset="0"/>
                <a:cs typeface="Times New Roman" pitchFamily="18" charset="0"/>
              </a:rPr>
              <a:t>Infrared windows </a:t>
            </a:r>
            <a:r>
              <a:rPr lang="en-US" sz="3600" dirty="0">
                <a:latin typeface="Times New Roman" pitchFamily="18" charset="0"/>
                <a:cs typeface="Times New Roman" pitchFamily="18" charset="0"/>
              </a:rPr>
              <a:t>are used for sensing the </a:t>
            </a:r>
            <a:r>
              <a:rPr lang="en-US" sz="3600" dirty="0">
                <a:solidFill>
                  <a:srgbClr val="C00000"/>
                </a:solidFill>
                <a:latin typeface="Times New Roman" pitchFamily="18" charset="0"/>
                <a:cs typeface="Times New Roman" pitchFamily="18" charset="0"/>
              </a:rPr>
              <a:t>temperature of the earth surface and clouds</a:t>
            </a:r>
            <a:r>
              <a:rPr lang="en-US" sz="3600" dirty="0">
                <a:latin typeface="Times New Roman" pitchFamily="18" charset="0"/>
                <a:cs typeface="Times New Roman" pitchFamily="18" charset="0"/>
              </a:rPr>
              <a:t>, while </a:t>
            </a:r>
            <a:r>
              <a:rPr lang="en-US" sz="3600" dirty="0">
                <a:solidFill>
                  <a:srgbClr val="C00000"/>
                </a:solidFill>
                <a:latin typeface="Times New Roman" pitchFamily="18" charset="0"/>
                <a:cs typeface="Times New Roman" pitchFamily="18" charset="0"/>
              </a:rPr>
              <a:t>microwave windows </a:t>
            </a:r>
            <a:r>
              <a:rPr lang="en-US" sz="3600" dirty="0">
                <a:latin typeface="Times New Roman" pitchFamily="18" charset="0"/>
                <a:cs typeface="Times New Roman" pitchFamily="18" charset="0"/>
              </a:rPr>
              <a:t>help to investigate the </a:t>
            </a:r>
            <a:r>
              <a:rPr lang="en-US" sz="3600" dirty="0">
                <a:solidFill>
                  <a:srgbClr val="C00000"/>
                </a:solidFill>
                <a:latin typeface="Times New Roman" pitchFamily="18" charset="0"/>
                <a:cs typeface="Times New Roman" pitchFamily="18" charset="0"/>
              </a:rPr>
              <a:t>surface emissivity </a:t>
            </a:r>
            <a:r>
              <a:rPr lang="en-US" sz="3600" dirty="0">
                <a:latin typeface="Times New Roman" pitchFamily="18" charset="0"/>
                <a:cs typeface="Times New Roman" pitchFamily="18" charset="0"/>
              </a:rPr>
              <a:t>and the </a:t>
            </a:r>
            <a:r>
              <a:rPr lang="en-US" sz="3600" dirty="0">
                <a:solidFill>
                  <a:srgbClr val="C00000"/>
                </a:solidFill>
                <a:latin typeface="Times New Roman" pitchFamily="18" charset="0"/>
                <a:cs typeface="Times New Roman" pitchFamily="18" charset="0"/>
              </a:rPr>
              <a:t>liquid water content of clouds. </a:t>
            </a:r>
          </a:p>
          <a:p>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190</a:t>
            </a:fld>
            <a:endParaRPr lang="en-US"/>
          </a:p>
        </p:txBody>
      </p:sp>
    </p:spTree>
    <p:extLst>
      <p:ext uri="{BB962C8B-B14F-4D97-AF65-F5344CB8AC3E}">
        <p14:creationId xmlns:p14="http://schemas.microsoft.com/office/powerpoint/2010/main" val="3599085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7867" y="16933"/>
            <a:ext cx="9110133" cy="6247864"/>
          </a:xfrm>
          <a:prstGeom prst="rect">
            <a:avLst/>
          </a:prstGeom>
        </p:spPr>
        <p:txBody>
          <a:bodyPr wrap="square">
            <a:spAutoFit/>
          </a:bodyPr>
          <a:lstStyle/>
          <a:p>
            <a:r>
              <a:rPr lang="en-US" sz="4000" dirty="0">
                <a:latin typeface="Times New Roman" pitchFamily="18" charset="0"/>
                <a:cs typeface="Times New Roman" pitchFamily="18" charset="0"/>
              </a:rPr>
              <a:t>The CO</a:t>
            </a:r>
            <a:r>
              <a:rPr lang="en-US" sz="4000" baseline="-25000" dirty="0">
                <a:latin typeface="Times New Roman" pitchFamily="18" charset="0"/>
                <a:cs typeface="Times New Roman" pitchFamily="18" charset="0"/>
              </a:rPr>
              <a:t>2 </a:t>
            </a:r>
            <a:r>
              <a:rPr lang="en-US" sz="4000" dirty="0">
                <a:latin typeface="Times New Roman" pitchFamily="18" charset="0"/>
                <a:cs typeface="Times New Roman" pitchFamily="18" charset="0"/>
              </a:rPr>
              <a:t>and O</a:t>
            </a:r>
            <a:r>
              <a:rPr lang="en-US" sz="4000" baseline="-25000" dirty="0">
                <a:latin typeface="Times New Roman" pitchFamily="18" charset="0"/>
                <a:cs typeface="Times New Roman" pitchFamily="18" charset="0"/>
              </a:rPr>
              <a:t>2</a:t>
            </a:r>
            <a:r>
              <a:rPr lang="en-US" sz="4000" dirty="0">
                <a:latin typeface="Times New Roman" pitchFamily="18" charset="0"/>
                <a:cs typeface="Times New Roman" pitchFamily="18" charset="0"/>
              </a:rPr>
              <a:t> absorption bands at </a:t>
            </a:r>
          </a:p>
          <a:p>
            <a:r>
              <a:rPr lang="en-US" sz="4000" dirty="0">
                <a:latin typeface="Times New Roman" pitchFamily="18" charset="0"/>
                <a:cs typeface="Times New Roman" pitchFamily="18" charset="0"/>
              </a:rPr>
              <a:t>4.3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15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0.25 cm, and </a:t>
            </a:r>
          </a:p>
          <a:p>
            <a:r>
              <a:rPr lang="en-US" sz="4000" dirty="0">
                <a:latin typeface="Times New Roman" pitchFamily="18" charset="0"/>
                <a:cs typeface="Times New Roman" pitchFamily="18" charset="0"/>
              </a:rPr>
              <a:t>0.5 cm are used for temperature profile retrieval; because these gases are uniformly mixed in the atmosphere in known portions they lend themselves to this application. The water vapor absorption bands near 6.3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beyond 18 </a:t>
            </a:r>
            <a:r>
              <a:rPr lang="en-US" sz="4000" dirty="0" err="1">
                <a:latin typeface="Times New Roman" pitchFamily="18" charset="0"/>
                <a:cs typeface="Times New Roman" pitchFamily="18" charset="0"/>
              </a:rPr>
              <a:t>μm</a:t>
            </a:r>
            <a:r>
              <a:rPr lang="en-US" sz="40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191</a:t>
            </a:fld>
            <a:endParaRPr lang="en-US"/>
          </a:p>
        </p:txBody>
      </p:sp>
    </p:spTree>
    <p:extLst>
      <p:ext uri="{BB962C8B-B14F-4D97-AF65-F5344CB8AC3E}">
        <p14:creationId xmlns:p14="http://schemas.microsoft.com/office/powerpoint/2010/main" val="242569327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192</a:t>
            </a:fld>
            <a:endParaRPr lang="en-US"/>
          </a:p>
        </p:txBody>
      </p:sp>
    </p:spTree>
    <p:extLst>
      <p:ext uri="{BB962C8B-B14F-4D97-AF65-F5344CB8AC3E}">
        <p14:creationId xmlns:p14="http://schemas.microsoft.com/office/powerpoint/2010/main" val="22517856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0" y="304800"/>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752600" y="1066800"/>
            <a:ext cx="8686800" cy="5638800"/>
          </a:xfrm>
        </p:spPr>
        <p:txBody>
          <a:bodyPr rtlCol="0">
            <a:normAutofit/>
          </a:bodyPr>
          <a:lstStyle/>
          <a:p>
            <a:pPr marL="274320" indent="-274320">
              <a:spcBef>
                <a:spcPts val="580"/>
              </a:spcBef>
              <a:defRPr/>
            </a:pPr>
            <a:r>
              <a:rPr lang="en-US" dirty="0" smtClean="0">
                <a:solidFill>
                  <a:srgbClr val="002060"/>
                </a:solidFill>
              </a:rPr>
              <a:t>Passive </a:t>
            </a:r>
            <a:r>
              <a:rPr lang="en-US" dirty="0">
                <a:solidFill>
                  <a:srgbClr val="002060"/>
                </a:solidFill>
              </a:rPr>
              <a:t>=</a:t>
            </a:r>
            <a:r>
              <a:rPr lang="en-US" dirty="0" smtClean="0">
                <a:solidFill>
                  <a:srgbClr val="002060"/>
                </a:solidFill>
              </a:rPr>
              <a:t> radiometers</a:t>
            </a:r>
          </a:p>
          <a:p>
            <a:pPr marL="274320" indent="-274320">
              <a:spcBef>
                <a:spcPts val="580"/>
              </a:spcBef>
              <a:defRPr/>
            </a:pPr>
            <a:r>
              <a:rPr lang="en-US" dirty="0" smtClean="0"/>
              <a:t>Scanning Multichannel Microwave Radiometer, </a:t>
            </a:r>
            <a:r>
              <a:rPr lang="en-US" dirty="0" smtClean="0">
                <a:solidFill>
                  <a:srgbClr val="C00000"/>
                </a:solidFill>
              </a:rPr>
              <a:t>Special Sensor </a:t>
            </a:r>
            <a:r>
              <a:rPr lang="en-US" dirty="0">
                <a:solidFill>
                  <a:srgbClr val="C00000"/>
                </a:solidFill>
              </a:rPr>
              <a:t>M</a:t>
            </a:r>
            <a:r>
              <a:rPr lang="en-US" dirty="0" smtClean="0">
                <a:solidFill>
                  <a:srgbClr val="C00000"/>
                </a:solidFill>
              </a:rPr>
              <a:t>icrowave Imager, Sounder</a:t>
            </a:r>
          </a:p>
          <a:p>
            <a:pPr marL="274320" indent="-274320">
              <a:spcBef>
                <a:spcPts val="580"/>
              </a:spcBef>
              <a:defRPr/>
            </a:pPr>
            <a:r>
              <a:rPr lang="en-US" dirty="0" smtClean="0"/>
              <a:t>SMMR, SSM/I, SSMIS, TMI, AMSU-A, B-true workhorses </a:t>
            </a:r>
          </a:p>
          <a:p>
            <a:pPr marL="274320" indent="-274320">
              <a:spcBef>
                <a:spcPts val="580"/>
              </a:spcBef>
              <a:defRPr/>
            </a:pPr>
            <a:r>
              <a:rPr lang="en-US" dirty="0" smtClean="0">
                <a:solidFill>
                  <a:srgbClr val="002060"/>
                </a:solidFill>
              </a:rPr>
              <a:t>Active = radar types </a:t>
            </a:r>
          </a:p>
          <a:p>
            <a:pPr marL="274320" indent="-274320">
              <a:spcBef>
                <a:spcPts val="580"/>
              </a:spcBef>
              <a:defRPr/>
            </a:pPr>
            <a:r>
              <a:rPr lang="en-US" dirty="0" smtClean="0">
                <a:solidFill>
                  <a:srgbClr val="C00000"/>
                </a:solidFill>
              </a:rPr>
              <a:t>Scatterometers, </a:t>
            </a:r>
            <a:r>
              <a:rPr lang="en-US" dirty="0" smtClean="0"/>
              <a:t>SEASAT, ERS 1, 2, QuikSCAT; also workhorses—Currently </a:t>
            </a:r>
            <a:r>
              <a:rPr lang="en-US" dirty="0" err="1" smtClean="0">
                <a:solidFill>
                  <a:srgbClr val="C00000"/>
                </a:solidFill>
              </a:rPr>
              <a:t>Metop</a:t>
            </a:r>
            <a:r>
              <a:rPr lang="en-US" dirty="0" smtClean="0">
                <a:solidFill>
                  <a:srgbClr val="C00000"/>
                </a:solidFill>
              </a:rPr>
              <a:t>’ s ASCAT</a:t>
            </a:r>
          </a:p>
          <a:p>
            <a:pPr marL="274320" indent="-274320">
              <a:spcBef>
                <a:spcPts val="580"/>
              </a:spcBef>
              <a:defRPr/>
            </a:pPr>
            <a:r>
              <a:rPr lang="en-US" dirty="0" smtClean="0"/>
              <a:t>Altimeters, TOPEX, Poseidon, Jason 1, 2, others.</a:t>
            </a:r>
          </a:p>
          <a:p>
            <a:pPr marL="274320" indent="-274320">
              <a:spcBef>
                <a:spcPts val="580"/>
              </a:spcBef>
              <a:defRPr/>
            </a:pPr>
            <a:r>
              <a:rPr lang="en-US" dirty="0" smtClean="0"/>
              <a:t>Synthetic Aperture Radars, </a:t>
            </a:r>
            <a:r>
              <a:rPr lang="en-US" dirty="0" smtClean="0">
                <a:solidFill>
                  <a:srgbClr val="C00000"/>
                </a:solidFill>
              </a:rPr>
              <a:t>SARs</a:t>
            </a:r>
            <a:r>
              <a:rPr lang="en-US" dirty="0" smtClean="0"/>
              <a:t> RADARSAT 1, 2 , ENVISAT/ASAR , Tetra-SAR X</a:t>
            </a:r>
          </a:p>
          <a:p>
            <a:pPr marL="274320" indent="-274320">
              <a:spcBef>
                <a:spcPts val="580"/>
              </a:spcBef>
              <a:defRPr/>
            </a:pPr>
            <a:r>
              <a:rPr lang="en-US" dirty="0" smtClean="0">
                <a:solidFill>
                  <a:srgbClr val="C00000"/>
                </a:solidFill>
              </a:rPr>
              <a:t>Precipitation /Cloud Radars</a:t>
            </a:r>
            <a:r>
              <a:rPr lang="en-US" dirty="0" smtClean="0"/>
              <a:t>, TRMM,  </a:t>
            </a:r>
            <a:r>
              <a:rPr lang="en-US" dirty="0" err="1" smtClean="0"/>
              <a:t>CloudSat</a:t>
            </a:r>
            <a:endParaRPr lang="en-US"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193</a:t>
            </a:fld>
            <a:endParaRPr lang="en-US" dirty="0"/>
          </a:p>
        </p:txBody>
      </p:sp>
    </p:spTree>
    <p:extLst>
      <p:ext uri="{BB962C8B-B14F-4D97-AF65-F5344CB8AC3E}">
        <p14:creationId xmlns:p14="http://schemas.microsoft.com/office/powerpoint/2010/main" val="309377976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772400" cy="762000"/>
          </a:xfrm>
        </p:spPr>
        <p:txBody>
          <a:bodyPr>
            <a:normAutofit/>
          </a:bodyPr>
          <a:lstStyle/>
          <a:p>
            <a:r>
              <a:rPr lang="en-US" sz="3200" dirty="0">
                <a:solidFill>
                  <a:srgbClr val="C00000"/>
                </a:solidFill>
              </a:rPr>
              <a:t>Orbit considerations</a:t>
            </a:r>
          </a:p>
        </p:txBody>
      </p:sp>
      <p:sp>
        <p:nvSpPr>
          <p:cNvPr id="3" name="Content Placeholder 2"/>
          <p:cNvSpPr>
            <a:spLocks noGrp="1"/>
          </p:cNvSpPr>
          <p:nvPr>
            <p:ph idx="1"/>
          </p:nvPr>
        </p:nvSpPr>
        <p:spPr>
          <a:xfrm>
            <a:off x="1676400" y="914400"/>
            <a:ext cx="8839200"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194</a:t>
            </a:fld>
            <a:endParaRPr lang="en-US" dirty="0"/>
          </a:p>
        </p:txBody>
      </p:sp>
    </p:spTree>
    <p:extLst>
      <p:ext uri="{BB962C8B-B14F-4D97-AF65-F5344CB8AC3E}">
        <p14:creationId xmlns:p14="http://schemas.microsoft.com/office/powerpoint/2010/main" val="1079225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1752600" y="838200"/>
            <a:ext cx="8915400" cy="5791200"/>
          </a:xfrm>
        </p:spPr>
        <p:txBody>
          <a:bodyPr>
            <a:normAutofit lnSpcReduction="10000"/>
          </a:bodyPr>
          <a:lstStyle/>
          <a:p>
            <a:pPr>
              <a:buNone/>
            </a:pPr>
            <a:r>
              <a:rPr lang="en-US" dirty="0" smtClean="0">
                <a:solidFill>
                  <a:srgbClr val="C00000"/>
                </a:solidFill>
              </a:rPr>
              <a:t>Radiometers</a:t>
            </a:r>
            <a:r>
              <a:rPr lang="en-US" dirty="0" smtClean="0"/>
              <a:t> are passive instruments, so they detect radiation emitted by Earth’s atmosphere or surface. The ocean is a weak emitter with emissivity of the order of 50%, so its black body temperature in </a:t>
            </a:r>
            <a:r>
              <a:rPr lang="en-US" dirty="0" smtClean="0">
                <a:solidFill>
                  <a:srgbClr val="C00000"/>
                </a:solidFill>
              </a:rPr>
              <a:t>most</a:t>
            </a:r>
            <a:r>
              <a:rPr lang="en-US" dirty="0" smtClean="0"/>
              <a:t> MW wavelengths is 150 K. It is therefore acting like a mirror for the atmosphere and clouds above. The atmosphere has a strong emission line around </a:t>
            </a:r>
            <a:r>
              <a:rPr lang="en-US" dirty="0" smtClean="0">
                <a:solidFill>
                  <a:srgbClr val="C00000"/>
                </a:solidFill>
              </a:rPr>
              <a:t>22GHz</a:t>
            </a:r>
            <a:r>
              <a:rPr lang="en-US" dirty="0" smtClean="0">
                <a:solidFill>
                  <a:srgbClr val="FF0000"/>
                </a:solidFill>
              </a:rPr>
              <a:t>,</a:t>
            </a:r>
            <a:r>
              <a:rPr lang="en-US" dirty="0" smtClean="0"/>
              <a:t> so that frequency is used to measure the </a:t>
            </a:r>
            <a:r>
              <a:rPr lang="en-US" dirty="0" smtClean="0">
                <a:solidFill>
                  <a:srgbClr val="002060"/>
                </a:solidFill>
              </a:rPr>
              <a:t>TOTAL COLUMN OF WATER VAPOR </a:t>
            </a:r>
            <a:r>
              <a:rPr lang="en-US" dirty="0" smtClean="0"/>
              <a:t>in he air. </a:t>
            </a:r>
            <a:r>
              <a:rPr lang="en-US" dirty="0" smtClean="0">
                <a:solidFill>
                  <a:srgbClr val="C00000"/>
                </a:solidFill>
              </a:rPr>
              <a:t>19 GHz and 3</a:t>
            </a:r>
            <a:r>
              <a:rPr lang="en-US" dirty="0" smtClean="0">
                <a:solidFill>
                  <a:srgbClr val="FF0000"/>
                </a:solidFill>
              </a:rPr>
              <a:t>7 </a:t>
            </a:r>
            <a:r>
              <a:rPr lang="en-US" dirty="0" smtClean="0">
                <a:solidFill>
                  <a:srgbClr val="C00000"/>
                </a:solidFill>
              </a:rPr>
              <a:t>GHz</a:t>
            </a:r>
            <a:r>
              <a:rPr lang="en-US" dirty="0" smtClean="0"/>
              <a:t> are sensitive to the </a:t>
            </a:r>
            <a:r>
              <a:rPr lang="en-US" dirty="0" smtClean="0">
                <a:solidFill>
                  <a:srgbClr val="C00000"/>
                </a:solidFill>
              </a:rPr>
              <a:t>“Mie scattering</a:t>
            </a:r>
            <a:r>
              <a:rPr lang="en-US" dirty="0" smtClean="0">
                <a:solidFill>
                  <a:schemeClr val="accent6"/>
                </a:solidFill>
              </a:rPr>
              <a:t>” </a:t>
            </a:r>
            <a:r>
              <a:rPr lang="en-US" dirty="0" smtClean="0"/>
              <a:t>by cloud droplets, so these frequencies are used for </a:t>
            </a:r>
            <a:r>
              <a:rPr lang="en-US" dirty="0" smtClean="0">
                <a:solidFill>
                  <a:srgbClr val="002060"/>
                </a:solidFill>
              </a:rPr>
              <a:t>TOTAL LQUID WATER </a:t>
            </a:r>
            <a:r>
              <a:rPr lang="en-US" dirty="0" smtClean="0"/>
              <a:t>content, and </a:t>
            </a:r>
            <a:r>
              <a:rPr lang="en-US" dirty="0" smtClean="0">
                <a:solidFill>
                  <a:srgbClr val="C00000"/>
                </a:solidFill>
              </a:rPr>
              <a:t>85 GHz </a:t>
            </a:r>
            <a:r>
              <a:rPr lang="en-US" dirty="0" smtClean="0"/>
              <a:t>receives </a:t>
            </a:r>
            <a:r>
              <a:rPr lang="en-US" dirty="0" smtClean="0">
                <a:solidFill>
                  <a:srgbClr val="002060"/>
                </a:solidFill>
              </a:rPr>
              <a:t>SCATTERING FROM ICE PARTICLES</a:t>
            </a:r>
            <a:r>
              <a:rPr lang="en-US" dirty="0" smtClean="0">
                <a:solidFill>
                  <a:schemeClr val="tx2">
                    <a:lumMod val="40000"/>
                    <a:lumOff val="60000"/>
                  </a:schemeClr>
                </a:solidFill>
              </a:rPr>
              <a:t> </a:t>
            </a:r>
            <a:r>
              <a:rPr lang="en-US" dirty="0" smtClean="0"/>
              <a:t>at the top of clouds, indication of possible rain.</a:t>
            </a:r>
          </a:p>
          <a:p>
            <a:pPr>
              <a:buNone/>
            </a:pPr>
            <a:r>
              <a:rPr lang="en-US"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195</a:t>
            </a:fld>
            <a:endParaRPr lang="en-US" dirty="0"/>
          </a:p>
        </p:txBody>
      </p:sp>
    </p:spTree>
    <p:extLst>
      <p:ext uri="{BB962C8B-B14F-4D97-AF65-F5344CB8AC3E}">
        <p14:creationId xmlns:p14="http://schemas.microsoft.com/office/powerpoint/2010/main" val="214037417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828800" y="1143000"/>
            <a:ext cx="8610600" cy="5334000"/>
          </a:xfrm>
        </p:spPr>
        <p:txBody>
          <a:bodyPr>
            <a:normAutofit/>
          </a:bodyPr>
          <a:lstStyle/>
          <a:p>
            <a:pPr eaLnBrk="1" hangingPunct="1">
              <a:buFont typeface="Arial" pitchFamily="34" charset="0"/>
              <a:buChar char="•"/>
            </a:pPr>
            <a:r>
              <a:rPr lang="en-US" dirty="0" smtClean="0"/>
              <a:t>Atmospheric </a:t>
            </a:r>
            <a:r>
              <a:rPr lang="en-US" dirty="0" smtClean="0">
                <a:solidFill>
                  <a:srgbClr val="C00000"/>
                </a:solidFill>
              </a:rPr>
              <a:t>Water Vapor </a:t>
            </a:r>
            <a:r>
              <a:rPr lang="en-US" dirty="0" smtClean="0"/>
              <a:t>and </a:t>
            </a:r>
            <a:r>
              <a:rPr lang="en-US" dirty="0" smtClean="0">
                <a:solidFill>
                  <a:srgbClr val="C00000"/>
                </a:solidFill>
              </a:rPr>
              <a:t>Cloud Liquid Water</a:t>
            </a:r>
            <a:r>
              <a:rPr lang="en-US" dirty="0" smtClean="0"/>
              <a:t>—first as total in the column, later as profiles of these quantities and interpreted in terms of different cloud particle sizes and </a:t>
            </a:r>
            <a:r>
              <a:rPr lang="en-US" dirty="0" smtClean="0">
                <a:solidFill>
                  <a:srgbClr val="C00000"/>
                </a:solidFill>
              </a:rPr>
              <a:t>precipitatio</a:t>
            </a:r>
            <a:r>
              <a:rPr lang="en-US" dirty="0" smtClean="0">
                <a:solidFill>
                  <a:srgbClr val="FF0000"/>
                </a:solidFill>
              </a:rPr>
              <a:t>n</a:t>
            </a:r>
            <a:r>
              <a:rPr lang="en-US" dirty="0" smtClean="0"/>
              <a:t> size drops or even </a:t>
            </a:r>
            <a:r>
              <a:rPr lang="en-US" dirty="0" smtClean="0">
                <a:solidFill>
                  <a:srgbClr val="C00000"/>
                </a:solidFill>
              </a:rPr>
              <a:t>ice particles </a:t>
            </a:r>
            <a:r>
              <a:rPr lang="en-US" dirty="0" smtClean="0"/>
              <a:t>(through microwave </a:t>
            </a:r>
            <a:r>
              <a:rPr lang="en-US" dirty="0" smtClean="0">
                <a:solidFill>
                  <a:srgbClr val="C00000"/>
                </a:solidFill>
              </a:rPr>
              <a:t>scatterin</a:t>
            </a:r>
            <a:r>
              <a:rPr lang="en-US" dirty="0" smtClean="0">
                <a:solidFill>
                  <a:srgbClr val="FF0000"/>
                </a:solidFill>
              </a:rPr>
              <a:t>g</a:t>
            </a:r>
            <a:r>
              <a:rPr lang="en-US" dirty="0" smtClean="0"/>
              <a:t>). </a:t>
            </a:r>
          </a:p>
          <a:p>
            <a:pPr eaLnBrk="1" hangingPunct="1">
              <a:buFont typeface="Arial" pitchFamily="34" charset="0"/>
              <a:buChar char="•"/>
            </a:pPr>
            <a:r>
              <a:rPr lang="en-US"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196</a:t>
            </a:fld>
            <a:endParaRPr lang="en-US" dirty="0"/>
          </a:p>
        </p:txBody>
      </p:sp>
    </p:spTree>
    <p:extLst>
      <p:ext uri="{BB962C8B-B14F-4D97-AF65-F5344CB8AC3E}">
        <p14:creationId xmlns:p14="http://schemas.microsoft.com/office/powerpoint/2010/main" val="391469359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1752600" y="1600201"/>
            <a:ext cx="8915400" cy="4525963"/>
          </a:xfrm>
        </p:spPr>
        <p:txBody>
          <a:bodyPr>
            <a:normAutofit/>
          </a:bodyPr>
          <a:lstStyle/>
          <a:p>
            <a:pPr>
              <a:buNone/>
            </a:pPr>
            <a:r>
              <a:rPr lang="en-US" sz="36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197</a:t>
            </a:fld>
            <a:endParaRPr lang="en-US" dirty="0"/>
          </a:p>
        </p:txBody>
      </p:sp>
    </p:spTree>
    <p:extLst>
      <p:ext uri="{BB962C8B-B14F-4D97-AF65-F5344CB8AC3E}">
        <p14:creationId xmlns:p14="http://schemas.microsoft.com/office/powerpoint/2010/main" val="365590240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198</a:t>
            </a:fld>
            <a:endParaRPr lang="en-US" dirty="0"/>
          </a:p>
        </p:txBody>
      </p:sp>
    </p:spTree>
    <p:extLst>
      <p:ext uri="{BB962C8B-B14F-4D97-AF65-F5344CB8AC3E}">
        <p14:creationId xmlns:p14="http://schemas.microsoft.com/office/powerpoint/2010/main" val="297076634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1" y="1"/>
            <a:ext cx="8266113" cy="1600200"/>
          </a:xfrm>
        </p:spPr>
        <p:txBody>
          <a:bodyPr>
            <a:normAutofit fontScale="85000" lnSpcReduction="1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2086"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2087"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744494" y="4800600"/>
            <a:ext cx="8771106" cy="1569660"/>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199</a:t>
            </a:fld>
            <a:endParaRPr lang="en-US"/>
          </a:p>
        </p:txBody>
      </p:sp>
    </p:spTree>
    <p:extLst>
      <p:ext uri="{BB962C8B-B14F-4D97-AF65-F5344CB8AC3E}">
        <p14:creationId xmlns:p14="http://schemas.microsoft.com/office/powerpoint/2010/main" val="267466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d/df/VFPt_dipole_electric.svg/600px-VFPt_dipole_electric.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112" y="433137"/>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34126"/>
            <a:ext cx="6500553" cy="2246769"/>
          </a:xfrm>
          <a:prstGeom prst="rect">
            <a:avLst/>
          </a:prstGeom>
        </p:spPr>
        <p:txBody>
          <a:bodyPr wrap="square">
            <a:spAutoFit/>
          </a:bodyPr>
          <a:lstStyle/>
          <a:p>
            <a:r>
              <a:rPr lang="en-US" sz="2800" dirty="0"/>
              <a:t>An </a:t>
            </a:r>
            <a:r>
              <a:rPr lang="en-US" sz="2800" dirty="0">
                <a:solidFill>
                  <a:srgbClr val="C00000"/>
                </a:solidFill>
              </a:rPr>
              <a:t>electric dipole </a:t>
            </a:r>
            <a:r>
              <a:rPr lang="en-US" sz="2800" dirty="0"/>
              <a:t>is a separation of positive and negative charges. The simplest example of this is a pair of electric charges of equal magnitude but opposite sign, separated by some (usually small) distance</a:t>
            </a:r>
          </a:p>
        </p:txBody>
      </p:sp>
      <p:sp>
        <p:nvSpPr>
          <p:cNvPr id="4" name="Rectangle 3"/>
          <p:cNvSpPr/>
          <p:nvPr/>
        </p:nvSpPr>
        <p:spPr>
          <a:xfrm>
            <a:off x="0" y="2456795"/>
            <a:ext cx="6096000" cy="4401205"/>
          </a:xfrm>
          <a:prstGeom prst="rect">
            <a:avLst/>
          </a:prstGeom>
        </p:spPr>
        <p:txBody>
          <a:bodyPr>
            <a:spAutoFit/>
          </a:bodyPr>
          <a:lstStyle/>
          <a:p>
            <a:r>
              <a:rPr lang="en-US" sz="2800" dirty="0" smtClean="0">
                <a:solidFill>
                  <a:srgbClr val="444444"/>
                </a:solidFill>
                <a:latin typeface="Asap"/>
              </a:rPr>
              <a:t>If </a:t>
            </a:r>
            <a:r>
              <a:rPr lang="en-US" sz="2800" dirty="0">
                <a:solidFill>
                  <a:srgbClr val="444444"/>
                </a:solidFill>
                <a:latin typeface="Asap"/>
              </a:rPr>
              <a:t>there is an excess of positive charge on one end of the molecule and an excess of negative charge on the other, the </a:t>
            </a:r>
            <a:r>
              <a:rPr lang="en-US" sz="2800" dirty="0">
                <a:solidFill>
                  <a:srgbClr val="C00000"/>
                </a:solidFill>
                <a:latin typeface="Asap"/>
              </a:rPr>
              <a:t>molecule has a dipole moment</a:t>
            </a:r>
            <a:r>
              <a:rPr lang="en-US" sz="2800" dirty="0">
                <a:solidFill>
                  <a:srgbClr val="444444"/>
                </a:solidFill>
                <a:latin typeface="Asap"/>
              </a:rPr>
              <a:t> (i.e., a </a:t>
            </a:r>
            <a:r>
              <a:rPr lang="en-US" sz="2800" dirty="0">
                <a:solidFill>
                  <a:srgbClr val="C00000"/>
                </a:solidFill>
                <a:latin typeface="Asap"/>
              </a:rPr>
              <a:t>measurable tendency to rotate in an electric or magnetic </a:t>
            </a:r>
            <a:r>
              <a:rPr lang="en-US" sz="2800" dirty="0" smtClean="0">
                <a:solidFill>
                  <a:srgbClr val="C00000"/>
                </a:solidFill>
                <a:latin typeface="Asap"/>
              </a:rPr>
              <a:t>field</a:t>
            </a:r>
            <a:r>
              <a:rPr lang="en-US" sz="2800" dirty="0" smtClean="0">
                <a:solidFill>
                  <a:srgbClr val="444444"/>
                </a:solidFill>
                <a:latin typeface="Asap"/>
              </a:rPr>
              <a:t>).The </a:t>
            </a:r>
            <a:r>
              <a:rPr lang="en-US" sz="2800" dirty="0">
                <a:solidFill>
                  <a:srgbClr val="444444"/>
                </a:solidFill>
                <a:latin typeface="Asap"/>
              </a:rPr>
              <a:t>dipole moment (</a:t>
            </a:r>
            <a:r>
              <a:rPr lang="en-US" sz="2800" i="1" dirty="0">
                <a:solidFill>
                  <a:srgbClr val="444444"/>
                </a:solidFill>
                <a:latin typeface="Asap"/>
              </a:rPr>
              <a:t>μ</a:t>
            </a:r>
            <a:r>
              <a:rPr lang="en-US" sz="2800" dirty="0">
                <a:solidFill>
                  <a:srgbClr val="444444"/>
                </a:solidFill>
                <a:latin typeface="Asap"/>
              </a:rPr>
              <a:t>) is defined as </a:t>
            </a:r>
            <a:r>
              <a:rPr lang="en-US" sz="2800" dirty="0">
                <a:solidFill>
                  <a:srgbClr val="C00000"/>
                </a:solidFill>
                <a:latin typeface="Asap"/>
              </a:rPr>
              <a:t>the product of the magnitude of the charge</a:t>
            </a:r>
            <a:r>
              <a:rPr lang="en-US" sz="2800" dirty="0">
                <a:solidFill>
                  <a:srgbClr val="444444"/>
                </a:solidFill>
                <a:latin typeface="Asap"/>
              </a:rPr>
              <a:t>, </a:t>
            </a:r>
            <a:r>
              <a:rPr lang="en-US" sz="2800" i="1" dirty="0">
                <a:solidFill>
                  <a:srgbClr val="444444"/>
                </a:solidFill>
                <a:latin typeface="Asap"/>
              </a:rPr>
              <a:t>e</a:t>
            </a:r>
            <a:r>
              <a:rPr lang="en-US" sz="2800" dirty="0">
                <a:solidFill>
                  <a:srgbClr val="444444"/>
                </a:solidFill>
                <a:latin typeface="Asap"/>
              </a:rPr>
              <a:t>, and the </a:t>
            </a:r>
            <a:r>
              <a:rPr lang="en-US" sz="2800" dirty="0">
                <a:solidFill>
                  <a:srgbClr val="C00000"/>
                </a:solidFill>
                <a:latin typeface="Asap"/>
              </a:rPr>
              <a:t>distance separating the </a:t>
            </a:r>
            <a:r>
              <a:rPr lang="en-US" sz="2800" dirty="0" smtClean="0">
                <a:solidFill>
                  <a:srgbClr val="C00000"/>
                </a:solidFill>
                <a:latin typeface="Asap"/>
              </a:rPr>
              <a:t>charges</a:t>
            </a:r>
            <a:r>
              <a:rPr lang="en-US" sz="2800" dirty="0" smtClean="0">
                <a:solidFill>
                  <a:srgbClr val="444444"/>
                </a:solidFill>
                <a:latin typeface="Asap"/>
              </a:rPr>
              <a:t>.</a:t>
            </a:r>
            <a:endParaRPr lang="en-US" sz="2800" dirty="0"/>
          </a:p>
        </p:txBody>
      </p:sp>
    </p:spTree>
    <p:extLst>
      <p:ext uri="{BB962C8B-B14F-4D97-AF65-F5344CB8AC3E}">
        <p14:creationId xmlns:p14="http://schemas.microsoft.com/office/powerpoint/2010/main" val="148762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631"/>
            <a:ext cx="11967411" cy="4754378"/>
          </a:xfrm>
          <a:prstGeom prst="rect">
            <a:avLst/>
          </a:prstGeom>
        </p:spPr>
        <p:txBody>
          <a:bodyPr wrap="square">
            <a:spAutoFit/>
          </a:bodyPr>
          <a:lstStyle/>
          <a:p>
            <a:pPr marL="63500" marR="5715" algn="just">
              <a:lnSpc>
                <a:spcPct val="112000"/>
              </a:lnSpc>
              <a:spcBef>
                <a:spcPts val="935"/>
              </a:spcBef>
              <a:spcAft>
                <a:spcPts val="0"/>
              </a:spcAft>
            </a:pPr>
            <a:r>
              <a:rPr lang="en-US" sz="2800" dirty="0" smtClean="0">
                <a:effectLst/>
                <a:ea typeface="Calibri" panose="020F0502020204030204" pitchFamily="34" charset="0"/>
                <a:cs typeface="Times New Roman" panose="02020603050405020304" pitchFamily="18" charset="0"/>
              </a:rPr>
              <a:t>Toe monochromatic intensity in this expression may be broken  down into three</a:t>
            </a:r>
            <a:r>
              <a:rPr lang="en-US" sz="2800" spc="22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components:</a:t>
            </a:r>
          </a:p>
          <a:p>
            <a:pPr>
              <a:spcBef>
                <a:spcPts val="10"/>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742950" marR="130810" lvl="1" indent="-285750">
              <a:lnSpc>
                <a:spcPct val="112000"/>
              </a:lnSpc>
              <a:spcBef>
                <a:spcPts val="0"/>
              </a:spcBef>
              <a:spcAft>
                <a:spcPts val="0"/>
              </a:spcAft>
              <a:buSzPts val="1000"/>
              <a:buFont typeface="Times New Roman" panose="02020603050405020304" pitchFamily="18" charset="0"/>
              <a:buChar char="•"/>
              <a:tabLst>
                <a:tab pos="1207135" algn="l"/>
              </a:tabLst>
            </a:pPr>
            <a:r>
              <a:rPr lang="en-US" sz="2800" dirty="0" smtClean="0">
                <a:effectLst/>
                <a:ea typeface="Times New Roman" panose="02020603050405020304" pitchFamily="18" charset="0"/>
                <a:cs typeface="Times New Roman" panose="02020603050405020304" pitchFamily="18" charset="0"/>
              </a:rPr>
              <a:t>Upward emission from the Earth's surface that reaches level </a:t>
            </a:r>
            <a:r>
              <a:rPr lang="el-GR" sz="2800" i="1" spc="15" dirty="0" smtClean="0">
                <a:effectLst/>
                <a:ea typeface="Times New Roman" panose="02020603050405020304" pitchFamily="18" charset="0"/>
                <a:cs typeface="Times New Roman" panose="02020603050405020304" pitchFamily="18" charset="0"/>
              </a:rPr>
              <a:t>τ</a:t>
            </a:r>
            <a:r>
              <a:rPr lang="en-US" sz="2800" i="1" spc="15" baseline="-25000" dirty="0" smtClean="0">
                <a:effectLst/>
                <a:ea typeface="Times New Roman" panose="02020603050405020304" pitchFamily="18" charset="0"/>
                <a:cs typeface="Times New Roman" panose="02020603050405020304" pitchFamily="18" charset="0"/>
              </a:rPr>
              <a:t>v </a:t>
            </a:r>
            <a:r>
              <a:rPr lang="en-US" sz="2800" dirty="0" smtClean="0">
                <a:effectLst/>
                <a:ea typeface="Times New Roman" panose="02020603050405020304" pitchFamily="18" charset="0"/>
                <a:cs typeface="Times New Roman" panose="02020603050405020304" pitchFamily="18" charset="0"/>
              </a:rPr>
              <a:t>without being</a:t>
            </a:r>
            <a:r>
              <a:rPr lang="en-US" sz="2800" spc="135"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absorbed.</a:t>
            </a:r>
          </a:p>
          <a:p>
            <a:pPr marL="742950" marR="610870" lvl="1" indent="-285750">
              <a:lnSpc>
                <a:spcPct val="112000"/>
              </a:lnSpc>
              <a:spcBef>
                <a:spcPts val="35"/>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Upward emission from the underlying atmospheric</a:t>
            </a:r>
            <a:r>
              <a:rPr lang="en-US" sz="2800" spc="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marL="742950" marR="0" lvl="1" indent="-285750">
              <a:spcBef>
                <a:spcPts val="0"/>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Downward emission from the overlying</a:t>
            </a:r>
            <a:r>
              <a:rPr lang="en-US" sz="2800" spc="1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a:spcBef>
                <a:spcPts val="5"/>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973455" marR="3175" indent="-5080" algn="just">
              <a:lnSpc>
                <a:spcPct val="111000"/>
              </a:lnSpc>
              <a:spcBef>
                <a:spcPts val="0"/>
              </a:spcBef>
              <a:spcAft>
                <a:spcPts val="0"/>
              </a:spcAft>
            </a:pPr>
            <a:r>
              <a:rPr lang="en-US" sz="2800" dirty="0" smtClean="0">
                <a:effectLst/>
                <a:ea typeface="Calibri" panose="020F0502020204030204" pitchFamily="34" charset="0"/>
                <a:cs typeface="Times New Roman" panose="02020603050405020304" pitchFamily="18" charset="0"/>
              </a:rPr>
              <a:t>The expressions used in evaluating these terms are analogous to Beer's law, with the intensity transmis­sivity </a:t>
            </a:r>
            <a:r>
              <a:rPr lang="en-US" sz="2800" i="1" spc="30" dirty="0" err="1" smtClean="0">
                <a:effectLst/>
                <a:ea typeface="Calibri" panose="020F0502020204030204" pitchFamily="34" charset="0"/>
                <a:cs typeface="Times New Roman" panose="02020603050405020304" pitchFamily="18" charset="0"/>
              </a:rPr>
              <a:t>Tv</a:t>
            </a:r>
            <a:r>
              <a:rPr lang="en-US" sz="2800" i="1" spc="3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replaced by the </a:t>
            </a:r>
            <a:r>
              <a:rPr lang="en-US" sz="2800" i="1" dirty="0" smtClean="0">
                <a:effectLst/>
                <a:ea typeface="Calibri" panose="020F0502020204030204" pitchFamily="34" charset="0"/>
                <a:cs typeface="Times New Roman" panose="02020603050405020304" pitchFamily="18" charset="0"/>
              </a:rPr>
              <a:t>flux</a:t>
            </a:r>
            <a:r>
              <a:rPr lang="en-US" sz="2800" i="1" spc="-5" dirty="0" smtClean="0">
                <a:effectLst/>
                <a:ea typeface="Calibri" panose="020F0502020204030204" pitchFamily="34" charset="0"/>
                <a:cs typeface="Times New Roman" panose="02020603050405020304" pitchFamily="18" charset="0"/>
              </a:rPr>
              <a:t> </a:t>
            </a:r>
            <a:r>
              <a:rPr lang="en-US" sz="2800" i="1" dirty="0" smtClean="0">
                <a:effectLst/>
                <a:ea typeface="Calibri" panose="020F0502020204030204" pitchFamily="34" charset="0"/>
                <a:cs typeface="Times New Roman" panose="02020603050405020304" pitchFamily="18" charset="0"/>
              </a:rPr>
              <a:t>transmissivity</a:t>
            </a:r>
            <a:endParaRPr lang="en-US" sz="28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75008" y="5181600"/>
            <a:ext cx="7599031" cy="1507958"/>
          </a:xfrm>
          <a:prstGeom prst="rect">
            <a:avLst/>
          </a:prstGeom>
        </p:spPr>
      </p:pic>
    </p:spTree>
    <p:extLst>
      <p:ext uri="{BB962C8B-B14F-4D97-AF65-F5344CB8AC3E}">
        <p14:creationId xmlns:p14="http://schemas.microsoft.com/office/powerpoint/2010/main" val="165437773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200</a:t>
            </a:fld>
            <a:endParaRPr lang="en-US"/>
          </a:p>
        </p:txBody>
      </p:sp>
    </p:spTree>
    <p:extLst>
      <p:ext uri="{BB962C8B-B14F-4D97-AF65-F5344CB8AC3E}">
        <p14:creationId xmlns:p14="http://schemas.microsoft.com/office/powerpoint/2010/main" val="36523703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3092"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201</a:t>
            </a:fld>
            <a:endParaRPr lang="en-US"/>
          </a:p>
        </p:txBody>
      </p:sp>
    </p:spTree>
    <p:extLst>
      <p:ext uri="{BB962C8B-B14F-4D97-AF65-F5344CB8AC3E}">
        <p14:creationId xmlns:p14="http://schemas.microsoft.com/office/powerpoint/2010/main" val="19115451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202</a:t>
            </a:fld>
            <a:endParaRPr lang="en-US"/>
          </a:p>
        </p:txBody>
      </p:sp>
    </p:spTree>
    <p:extLst>
      <p:ext uri="{BB962C8B-B14F-4D97-AF65-F5344CB8AC3E}">
        <p14:creationId xmlns:p14="http://schemas.microsoft.com/office/powerpoint/2010/main" val="182591679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203</a:t>
            </a:fld>
            <a:endParaRPr lang="en-US" dirty="0"/>
          </a:p>
        </p:txBody>
      </p:sp>
    </p:spTree>
    <p:extLst>
      <p:ext uri="{BB962C8B-B14F-4D97-AF65-F5344CB8AC3E}">
        <p14:creationId xmlns:p14="http://schemas.microsoft.com/office/powerpoint/2010/main" val="82473392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534400" cy="1676400"/>
          </a:xfrm>
        </p:spPr>
        <p:txBody>
          <a:bodyPr>
            <a:normAutofit/>
          </a:bodyPr>
          <a:lstStyle/>
          <a:p>
            <a:pPr algn="l"/>
            <a:r>
              <a:rPr lang="en-US" sz="3100" dirty="0">
                <a:latin typeface="Times New Roman" pitchFamily="18" charset="0"/>
                <a:cs typeface="Times New Roman" pitchFamily="18" charset="0"/>
              </a:rPr>
              <a:t>In the frequency domain, the Planck function is given by </a:t>
            </a:r>
            <a:br>
              <a:rPr lang="en-US"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pic>
        <p:nvPicPr>
          <p:cNvPr id="19457" name="Picture 5"/>
          <p:cNvPicPr>
            <a:picLocks noChangeAspect="1" noChangeArrowheads="1"/>
          </p:cNvPicPr>
          <p:nvPr/>
        </p:nvPicPr>
        <p:blipFill>
          <a:blip r:embed="rId3" cstate="print"/>
          <a:srcRect l="15866" t="88605" r="62607" b="7586"/>
          <a:stretch>
            <a:fillRect/>
          </a:stretch>
        </p:blipFill>
        <p:spPr bwMode="auto">
          <a:xfrm>
            <a:off x="2895600" y="990600"/>
            <a:ext cx="6810375" cy="750332"/>
          </a:xfrm>
          <a:prstGeom prst="rect">
            <a:avLst/>
          </a:prstGeom>
          <a:noFill/>
          <a:ln w="9525">
            <a:noFill/>
            <a:miter lim="800000"/>
            <a:headEnd/>
            <a:tailEnd/>
          </a:ln>
        </p:spPr>
      </p:pic>
      <p:sp>
        <p:nvSpPr>
          <p:cNvPr id="4" name="TextBox 3"/>
          <p:cNvSpPr txBox="1"/>
          <p:nvPr/>
        </p:nvSpPr>
        <p:spPr>
          <a:xfrm>
            <a:off x="1905000" y="2133600"/>
            <a:ext cx="8305800" cy="1231106"/>
          </a:xfrm>
          <a:prstGeom prst="rect">
            <a:avLst/>
          </a:prstGeom>
          <a:noFill/>
        </p:spPr>
        <p:txBody>
          <a:bodyPr wrap="square" rtlCol="0">
            <a:spAutoFit/>
          </a:bodyPr>
          <a:lstStyle/>
          <a:p>
            <a:r>
              <a:rPr lang="en-US" sz="2800" dirty="0"/>
              <a:t>In the microwave region h ṽ /K T« 1, </a:t>
            </a:r>
          </a:p>
          <a:p>
            <a:r>
              <a:rPr lang="en-US" sz="2800" dirty="0"/>
              <a:t>the Planck function may be approximated by </a:t>
            </a:r>
          </a:p>
          <a:p>
            <a:r>
              <a:rPr lang="en-US" dirty="0"/>
              <a:t> </a:t>
            </a:r>
          </a:p>
        </p:txBody>
      </p:sp>
      <p:sp>
        <p:nvSpPr>
          <p:cNvPr id="6" name="TextBox 5"/>
          <p:cNvSpPr txBox="1"/>
          <p:nvPr/>
        </p:nvSpPr>
        <p:spPr>
          <a:xfrm>
            <a:off x="9601200" y="1371600"/>
            <a:ext cx="609600" cy="369332"/>
          </a:xfrm>
          <a:prstGeom prst="rect">
            <a:avLst/>
          </a:prstGeom>
          <a:noFill/>
        </p:spPr>
        <p:txBody>
          <a:bodyPr wrap="square" rtlCol="0">
            <a:spAutoFit/>
          </a:bodyPr>
          <a:lstStyle/>
          <a:p>
            <a:r>
              <a:rPr lang="en-US" dirty="0"/>
              <a:t>(4)</a:t>
            </a:r>
          </a:p>
        </p:txBody>
      </p:sp>
      <p:sp>
        <p:nvSpPr>
          <p:cNvPr id="7" name="TextBox 6"/>
          <p:cNvSpPr txBox="1"/>
          <p:nvPr/>
        </p:nvSpPr>
        <p:spPr>
          <a:xfrm>
            <a:off x="8915400" y="3236386"/>
            <a:ext cx="685800" cy="369332"/>
          </a:xfrm>
          <a:prstGeom prst="rect">
            <a:avLst/>
          </a:prstGeom>
          <a:noFill/>
        </p:spPr>
        <p:txBody>
          <a:bodyPr wrap="square" rtlCol="0">
            <a:spAutoFit/>
          </a:bodyPr>
          <a:lstStyle/>
          <a:p>
            <a:r>
              <a:rPr lang="en-US" dirty="0"/>
              <a:t>(5)</a:t>
            </a:r>
          </a:p>
        </p:txBody>
      </p:sp>
      <p:sp>
        <p:nvSpPr>
          <p:cNvPr id="3" name="TextBox 2"/>
          <p:cNvSpPr txBox="1"/>
          <p:nvPr/>
        </p:nvSpPr>
        <p:spPr>
          <a:xfrm>
            <a:off x="1905000" y="4114800"/>
            <a:ext cx="8305800" cy="1938992"/>
          </a:xfrm>
          <a:prstGeom prst="rect">
            <a:avLst/>
          </a:prstGeom>
          <a:noFill/>
        </p:spPr>
        <p:txBody>
          <a:bodyPr wrap="square" rtlCol="0">
            <a:spAutoFit/>
          </a:bodyPr>
          <a:lstStyle/>
          <a:p>
            <a:r>
              <a:rPr lang="en-US" sz="2400" dirty="0">
                <a:latin typeface="Times New Roman" pitchFamily="18" charset="0"/>
                <a:cs typeface="Times New Roman" pitchFamily="18" charset="0"/>
              </a:rPr>
              <a:t>Thus, the Planck radiance is linearly proportional to the temperature, which  is referred to as the </a:t>
            </a:r>
            <a:r>
              <a:rPr lang="en-US" sz="2400" i="1" dirty="0">
                <a:solidFill>
                  <a:srgbClr val="C00000"/>
                </a:solidFill>
                <a:latin typeface="Times New Roman" pitchFamily="18" charset="0"/>
                <a:cs typeface="Times New Roman" pitchFamily="18" charset="0"/>
              </a:rPr>
              <a:t>Rayleigh-Jeans Law. </a:t>
            </a:r>
            <a:br>
              <a:rPr lang="en-US" sz="2400" i="1" dirty="0">
                <a:solidFill>
                  <a:srgbClr val="C00000"/>
                </a:solidFill>
                <a:latin typeface="Times New Roman" pitchFamily="18" charset="0"/>
                <a:cs typeface="Times New Roman" pitchFamily="18" charset="0"/>
              </a:rPr>
            </a:br>
            <a:r>
              <a:rPr lang="en-US" sz="2400" dirty="0">
                <a:latin typeface="Times New Roman" pitchFamily="18" charset="0"/>
                <a:cs typeface="Times New Roman" pitchFamily="18" charset="0"/>
              </a:rPr>
              <a:t>Analogous to the above approximation, we may define an equivalent brightness temperature  T</a:t>
            </a:r>
            <a:r>
              <a:rPr lang="en-US" sz="2400" baseline="-25000" dirty="0">
                <a:latin typeface="Times New Roman" pitchFamily="18" charset="0"/>
                <a:cs typeface="Times New Roman" pitchFamily="18" charset="0"/>
              </a:rPr>
              <a:t>B</a:t>
            </a:r>
            <a:r>
              <a:rPr lang="en-US" sz="2400" dirty="0">
                <a:latin typeface="Times New Roman" pitchFamily="18" charset="0"/>
                <a:cs typeface="Times New Roman" pitchFamily="18" charset="0"/>
              </a:rPr>
              <a:t> such that: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5" name="TextBox 4"/>
          <p:cNvSpPr txBox="1"/>
          <p:nvPr/>
        </p:nvSpPr>
        <p:spPr>
          <a:xfrm>
            <a:off x="8915400" y="6211887"/>
            <a:ext cx="442750" cy="369332"/>
          </a:xfrm>
          <a:prstGeom prst="rect">
            <a:avLst/>
          </a:prstGeom>
          <a:noFill/>
        </p:spPr>
        <p:txBody>
          <a:bodyPr wrap="none" rtlCol="0">
            <a:spAutoFit/>
          </a:bodyPr>
          <a:lstStyle/>
          <a:p>
            <a:r>
              <a:rPr lang="en-US" dirty="0"/>
              <a:t>(6)</a:t>
            </a:r>
          </a:p>
        </p:txBody>
      </p:sp>
      <p:sp>
        <p:nvSpPr>
          <p:cNvPr id="8"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nvPr>
        </p:nvGraphicFramePr>
        <p:xfrm>
          <a:off x="1905000" y="6053793"/>
          <a:ext cx="5943600" cy="623187"/>
        </p:xfrm>
        <a:graphic>
          <a:graphicData uri="http://schemas.openxmlformats.org/presentationml/2006/ole">
            <mc:AlternateContent xmlns:mc="http://schemas.openxmlformats.org/markup-compatibility/2006">
              <mc:Choice xmlns:v="urn:schemas-microsoft-com:vml" Requires="v">
                <p:oleObj spid="_x0000_s4134" name="Equation" r:id="rId4" imgW="1384300" imgH="241300" progId="Equation.3">
                  <p:embed/>
                </p:oleObj>
              </mc:Choice>
              <mc:Fallback>
                <p:oleObj name="Equation" r:id="rId4" imgW="13843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53793"/>
                        <a:ext cx="5943600" cy="6231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nvPr>
        </p:nvGraphicFramePr>
        <p:xfrm>
          <a:off x="3429001" y="3314497"/>
          <a:ext cx="4190999" cy="744196"/>
        </p:xfrm>
        <a:graphic>
          <a:graphicData uri="http://schemas.openxmlformats.org/presentationml/2006/ole">
            <mc:AlternateContent xmlns:mc="http://schemas.openxmlformats.org/markup-compatibility/2006">
              <mc:Choice xmlns:v="urn:schemas-microsoft-com:vml" Requires="v">
                <p:oleObj spid="_x0000_s4135" name="Equation" r:id="rId6" imgW="1358640" imgH="241200" progId="Equation.3">
                  <p:embed/>
                </p:oleObj>
              </mc:Choice>
              <mc:Fallback>
                <p:oleObj name="Equation" r:id="rId6" imgW="1358640" imgH="241200" progId="Equation.3">
                  <p:embed/>
                  <p:pic>
                    <p:nvPicPr>
                      <p:cNvPr id="0" name=""/>
                      <p:cNvPicPr/>
                      <p:nvPr/>
                    </p:nvPicPr>
                    <p:blipFill>
                      <a:blip r:embed="rId7"/>
                      <a:stretch>
                        <a:fillRect/>
                      </a:stretch>
                    </p:blipFill>
                    <p:spPr>
                      <a:xfrm>
                        <a:off x="3429001" y="3314497"/>
                        <a:ext cx="4190999" cy="744196"/>
                      </a:xfrm>
                      <a:prstGeom prst="rect">
                        <a:avLst/>
                      </a:prstGeom>
                    </p:spPr>
                  </p:pic>
                </p:oleObj>
              </mc:Fallback>
            </mc:AlternateContent>
          </a:graphicData>
        </a:graphic>
      </p:graphicFrame>
      <p:sp>
        <p:nvSpPr>
          <p:cNvPr id="9" name="Slide Number Placeholder 8"/>
          <p:cNvSpPr>
            <a:spLocks noGrp="1"/>
          </p:cNvSpPr>
          <p:nvPr>
            <p:ph type="sldNum" sz="quarter" idx="12"/>
          </p:nvPr>
        </p:nvSpPr>
        <p:spPr/>
        <p:txBody>
          <a:bodyPr/>
          <a:lstStyle/>
          <a:p>
            <a:fld id="{3B61ACE0-B4C6-4281-9137-DAF2A4BC917B}" type="slidenum">
              <a:rPr lang="en-US" smtClean="0"/>
              <a:pPr/>
              <a:t>204</a:t>
            </a:fld>
            <a:endParaRPr lang="en-US"/>
          </a:p>
        </p:txBody>
      </p:sp>
    </p:spTree>
    <p:extLst>
      <p:ext uri="{BB962C8B-B14F-4D97-AF65-F5344CB8AC3E}">
        <p14:creationId xmlns:p14="http://schemas.microsoft.com/office/powerpoint/2010/main" val="232194954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205</a:t>
            </a:fld>
            <a:endParaRPr lang="en-US"/>
          </a:p>
        </p:txBody>
      </p:sp>
    </p:spTree>
    <p:extLst>
      <p:ext uri="{BB962C8B-B14F-4D97-AF65-F5344CB8AC3E}">
        <p14:creationId xmlns:p14="http://schemas.microsoft.com/office/powerpoint/2010/main" val="231905334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206</a:t>
            </a:fld>
            <a:endParaRPr lang="en-US"/>
          </a:p>
        </p:txBody>
      </p:sp>
    </p:spTree>
    <p:extLst>
      <p:ext uri="{BB962C8B-B14F-4D97-AF65-F5344CB8AC3E}">
        <p14:creationId xmlns:p14="http://schemas.microsoft.com/office/powerpoint/2010/main" val="158330333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5176"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5177"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5178"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207</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29808132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1524000" y="228601"/>
            <a:ext cx="9144000" cy="5897563"/>
          </a:xfrm>
        </p:spPr>
        <p:txBody>
          <a:bodyPr>
            <a:normAutofit lnSpcReduction="10000"/>
          </a:bodyPr>
          <a:lstStyle/>
          <a:p>
            <a:pPr eaLnBrk="1" hangingPunct="1">
              <a:buFontTx/>
              <a:buNone/>
            </a:pPr>
            <a:r>
              <a:rPr lang="en-US" altLang="en-US" sz="3600" dirty="0">
                <a:solidFill>
                  <a:srgbClr val="C00000"/>
                </a:solidFill>
              </a:rPr>
              <a:t>Determination of  Planetary Radiation Budget</a:t>
            </a:r>
          </a:p>
          <a:p>
            <a:pPr eaLnBrk="1" hangingPunct="1">
              <a:buFontTx/>
              <a:buNone/>
            </a:pPr>
            <a:endParaRPr lang="en-US" altLang="en-US" sz="3600" dirty="0">
              <a:solidFill>
                <a:srgbClr val="C00000"/>
              </a:solidFill>
            </a:endParaRPr>
          </a:p>
          <a:p>
            <a:pPr eaLnBrk="1" hangingPunct="1"/>
            <a:r>
              <a:rPr lang="en-US" altLang="en-US" sz="3600" dirty="0">
                <a:solidFill>
                  <a:srgbClr val="002060"/>
                </a:solidFill>
              </a:rPr>
              <a:t>Angular Distribution Models (ADM)  Models</a:t>
            </a:r>
          </a:p>
          <a:p>
            <a:pPr eaLnBrk="1" hangingPunct="1"/>
            <a:r>
              <a:rPr lang="en-US" altLang="en-US" sz="3600" dirty="0">
                <a:solidFill>
                  <a:srgbClr val="002060"/>
                </a:solidFill>
              </a:rPr>
              <a:t>Global Radiation Budget</a:t>
            </a:r>
          </a:p>
          <a:p>
            <a:pPr eaLnBrk="1" hangingPunct="1"/>
            <a:r>
              <a:rPr lang="en-US" altLang="en-US" sz="3600" dirty="0">
                <a:solidFill>
                  <a:srgbClr val="002060"/>
                </a:solidFill>
              </a:rPr>
              <a:t>Climate Sensitivity to Clouds</a:t>
            </a:r>
          </a:p>
          <a:p>
            <a:pPr eaLnBrk="1" hangingPunct="1"/>
            <a:r>
              <a:rPr lang="en-US" altLang="en-US" sz="3600" dirty="0">
                <a:solidFill>
                  <a:srgbClr val="002060"/>
                </a:solidFill>
              </a:rPr>
              <a:t>Cloud Radiative Forcing</a:t>
            </a:r>
          </a:p>
          <a:p>
            <a:pPr eaLnBrk="1" hangingPunct="1"/>
            <a:r>
              <a:rPr lang="en-US" altLang="en-US" sz="3600" dirty="0">
                <a:solidFill>
                  <a:srgbClr val="002060"/>
                </a:solidFill>
              </a:rPr>
              <a:t> Results from Radiation Budget Missions (ERBE; CERES)</a:t>
            </a:r>
          </a:p>
          <a:p>
            <a:pPr eaLnBrk="1" hangingPunct="1"/>
            <a:r>
              <a:rPr lang="en-US" altLang="en-US" sz="3600" dirty="0">
                <a:solidFill>
                  <a:srgbClr val="002060"/>
                </a:solidFill>
              </a:rPr>
              <a:t>Special Programs to Better Understand Clouds (ARM)</a:t>
            </a:r>
          </a:p>
          <a:p>
            <a:pPr eaLnBrk="1" hangingPunct="1"/>
            <a:endParaRPr lang="en-US" altLang="en-US"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208</a:t>
            </a:fld>
            <a:endParaRPr lang="en-US"/>
          </a:p>
        </p:txBody>
      </p:sp>
    </p:spTree>
    <p:extLst>
      <p:ext uri="{BB962C8B-B14F-4D97-AF65-F5344CB8AC3E}">
        <p14:creationId xmlns:p14="http://schemas.microsoft.com/office/powerpoint/2010/main" val="30529421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457200"/>
            <a:ext cx="87677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524000" y="381000"/>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600" b="1">
                <a:solidFill>
                  <a:schemeClr val="bg1"/>
                </a:solidFill>
                <a:latin typeface="Palatino" charset="0"/>
              </a:rPr>
              <a:t>Clouds and the Earth’s Radiant Energy System</a:t>
            </a:r>
          </a:p>
        </p:txBody>
      </p:sp>
      <p:sp>
        <p:nvSpPr>
          <p:cNvPr id="3076" name="Text Box 4"/>
          <p:cNvSpPr txBox="1">
            <a:spLocks noChangeArrowheads="1"/>
          </p:cNvSpPr>
          <p:nvPr/>
        </p:nvSpPr>
        <p:spPr bwMode="auto">
          <a:xfrm>
            <a:off x="3414714" y="5715000"/>
            <a:ext cx="5608637" cy="769938"/>
          </a:xfrm>
          <a:prstGeom prst="rect">
            <a:avLst/>
          </a:prstGeom>
          <a:solidFill>
            <a:srgbClr val="1967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200" b="1">
                <a:solidFill>
                  <a:schemeClr val="bg1"/>
                </a:solidFill>
                <a:latin typeface="Palatino" charset="0"/>
              </a:rPr>
              <a:t>Is the global energy budget changing? </a:t>
            </a:r>
          </a:p>
          <a:p>
            <a:pPr algn="ctr">
              <a:spcBef>
                <a:spcPct val="0"/>
              </a:spcBef>
              <a:buFontTx/>
              <a:buNone/>
            </a:pPr>
            <a:r>
              <a:rPr lang="en-US" altLang="en-US" sz="2200" b="1">
                <a:solidFill>
                  <a:schemeClr val="bg1"/>
                </a:solidFill>
                <a:latin typeface="Palatino" charset="0"/>
              </a:rPr>
              <a:t>Effect of clouds on the radiation budget.</a:t>
            </a:r>
            <a:endParaRPr lang="en-US" altLang="en-US" sz="2200">
              <a:latin typeface="Palatino"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209</a:t>
            </a:fld>
            <a:endParaRPr lang="en-US"/>
          </a:p>
        </p:txBody>
      </p:sp>
    </p:spTree>
    <p:extLst>
      <p:ext uri="{BB962C8B-B14F-4D97-AF65-F5344CB8AC3E}">
        <p14:creationId xmlns:p14="http://schemas.microsoft.com/office/powerpoint/2010/main" val="396291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21"/>
            <a:ext cx="11887200" cy="3046988"/>
          </a:xfrm>
          <a:prstGeom prst="rect">
            <a:avLst/>
          </a:prstGeom>
        </p:spPr>
        <p:txBody>
          <a:bodyPr wrap="square">
            <a:spAutoFit/>
          </a:bodyPr>
          <a:lstStyle/>
          <a:p>
            <a:r>
              <a:rPr lang="en-US" sz="3200" dirty="0" smtClean="0"/>
              <a:t>For many purposes it is sufficient to estimate the flux transmissivity from the approximate formula</a:t>
            </a:r>
          </a:p>
          <a:p>
            <a:endParaRPr lang="en-US" sz="3200" dirty="0" smtClean="0"/>
          </a:p>
          <a:p>
            <a:r>
              <a:rPr lang="en-US" sz="3200" dirty="0" smtClean="0"/>
              <a:t>                       				  </a:t>
            </a:r>
          </a:p>
          <a:p>
            <a:endParaRPr lang="en-US" sz="3200" dirty="0" smtClean="0"/>
          </a:p>
          <a:p>
            <a:r>
              <a:rPr lang="en-US" sz="3200" dirty="0" smtClean="0"/>
              <a:t>where the "average”  or "effective zenith angle" is:</a:t>
            </a:r>
            <a:endParaRPr lang="en-US" sz="3200" dirty="0"/>
          </a:p>
        </p:txBody>
      </p:sp>
      <p:pic>
        <p:nvPicPr>
          <p:cNvPr id="2" name="Picture 1"/>
          <p:cNvPicPr>
            <a:picLocks noChangeAspect="1"/>
          </p:cNvPicPr>
          <p:nvPr/>
        </p:nvPicPr>
        <p:blipFill>
          <a:blip r:embed="rId2"/>
          <a:stretch>
            <a:fillRect/>
          </a:stretch>
        </p:blipFill>
        <p:spPr>
          <a:xfrm>
            <a:off x="1055704" y="1330088"/>
            <a:ext cx="5665937" cy="1124353"/>
          </a:xfrm>
          <a:prstGeom prst="rect">
            <a:avLst/>
          </a:prstGeom>
        </p:spPr>
      </p:pic>
      <p:pic>
        <p:nvPicPr>
          <p:cNvPr id="3" name="Picture 2"/>
          <p:cNvPicPr>
            <a:picLocks noChangeAspect="1"/>
          </p:cNvPicPr>
          <p:nvPr/>
        </p:nvPicPr>
        <p:blipFill>
          <a:blip r:embed="rId3"/>
          <a:stretch>
            <a:fillRect/>
          </a:stretch>
        </p:blipFill>
        <p:spPr>
          <a:xfrm>
            <a:off x="312127" y="3696573"/>
            <a:ext cx="8575199" cy="1982332"/>
          </a:xfrm>
          <a:prstGeom prst="rect">
            <a:avLst/>
          </a:prstGeom>
        </p:spPr>
      </p:pic>
    </p:spTree>
    <p:extLst>
      <p:ext uri="{BB962C8B-B14F-4D97-AF65-F5344CB8AC3E}">
        <p14:creationId xmlns:p14="http://schemas.microsoft.com/office/powerpoint/2010/main" val="14628333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b="2110"/>
          <a:stretch>
            <a:fillRect/>
          </a:stretch>
        </p:blipFill>
        <p:spPr bwMode="auto">
          <a:xfrm>
            <a:off x="2286000" y="949326"/>
            <a:ext cx="76962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36725" y="6361113"/>
            <a:ext cx="568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solidFill>
                  <a:schemeClr val="accent2"/>
                </a:solidFill>
              </a:rPr>
              <a:t>As estimated from models (Kiehl and Trenberth, 1997)</a:t>
            </a:r>
          </a:p>
        </p:txBody>
      </p:sp>
      <p:sp>
        <p:nvSpPr>
          <p:cNvPr id="4100" name="Text Box 6"/>
          <p:cNvSpPr txBox="1">
            <a:spLocks noChangeArrowheads="1"/>
          </p:cNvSpPr>
          <p:nvPr/>
        </p:nvSpPr>
        <p:spPr bwMode="auto">
          <a:xfrm>
            <a:off x="1736726" y="15875"/>
            <a:ext cx="8778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a:solidFill>
                  <a:srgbClr val="CC0000"/>
                </a:solidFill>
              </a:rPr>
              <a:t>Satellites serve as source of information on the Global Energy Budget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210</a:t>
            </a:fld>
            <a:endParaRPr lang="en-US"/>
          </a:p>
        </p:txBody>
      </p:sp>
    </p:spTree>
    <p:extLst>
      <p:ext uri="{BB962C8B-B14F-4D97-AF65-F5344CB8AC3E}">
        <p14:creationId xmlns:p14="http://schemas.microsoft.com/office/powerpoint/2010/main" val="1377439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990600"/>
          </a:xfrm>
        </p:spPr>
        <p:txBody>
          <a:bodyPr/>
          <a:lstStyle/>
          <a:p>
            <a:pPr eaLnBrk="1" hangingPunct="1"/>
            <a:r>
              <a:rPr lang="en-US" altLang="en-US" sz="3600">
                <a:solidFill>
                  <a:srgbClr val="CC0000"/>
                </a:solidFill>
              </a:rPr>
              <a:t>Effect of Clouds</a:t>
            </a:r>
          </a:p>
        </p:txBody>
      </p:sp>
      <p:sp>
        <p:nvSpPr>
          <p:cNvPr id="5123" name="Rectangle 3"/>
          <p:cNvSpPr>
            <a:spLocks noGrp="1" noChangeArrowheads="1"/>
          </p:cNvSpPr>
          <p:nvPr>
            <p:ph type="body" idx="1"/>
          </p:nvPr>
        </p:nvSpPr>
        <p:spPr>
          <a:xfrm>
            <a:off x="1676400" y="685800"/>
            <a:ext cx="8839200" cy="6172200"/>
          </a:xfrm>
        </p:spPr>
        <p:txBody>
          <a:bodyPr>
            <a:normAutofit/>
          </a:bodyPr>
          <a:lstStyle/>
          <a:p>
            <a:pPr eaLnBrk="1" hangingPunct="1">
              <a:buFontTx/>
              <a:buNone/>
            </a:pPr>
            <a:r>
              <a:rPr lang="en-US" altLang="en-US" sz="3600" dirty="0">
                <a:solidFill>
                  <a:srgbClr val="002060"/>
                </a:solidFill>
              </a:rPr>
              <a:t> Clouds interact both with solar radiation, in the shortwave region of the spectrum, and with the radiation thermally emitted by the earth and atmosphere, in the </a:t>
            </a:r>
            <a:r>
              <a:rPr lang="en-US" altLang="en-US" sz="3600" dirty="0" err="1">
                <a:solidFill>
                  <a:srgbClr val="002060"/>
                </a:solidFill>
              </a:rPr>
              <a:t>longwave</a:t>
            </a:r>
            <a:r>
              <a:rPr lang="en-US" altLang="en-US" sz="3600" dirty="0">
                <a:solidFill>
                  <a:srgbClr val="002060"/>
                </a:solidFill>
              </a:rPr>
              <a:t> region.</a:t>
            </a:r>
          </a:p>
          <a:p>
            <a:pPr eaLnBrk="1" hangingPunct="1">
              <a:buFontTx/>
              <a:buNone/>
            </a:pPr>
            <a:r>
              <a:rPr lang="en-US" altLang="en-US" sz="3600" dirty="0">
                <a:solidFill>
                  <a:srgbClr val="002060"/>
                </a:solidFill>
              </a:rPr>
              <a:t>Clouds reduce the net absorption of solar radiation by increasing the earth albedo, and they decrease the loss of terrestrial radiation to space by decreasing the effective radiative brightness temperature of the earth. </a:t>
            </a:r>
          </a:p>
          <a:p>
            <a:pPr eaLnBrk="1" hangingPunct="1">
              <a:buFontTx/>
              <a:buNone/>
            </a:pPr>
            <a:endParaRPr lang="en-US" altLang="en-US" sz="3600" dirty="0">
              <a:solidFill>
                <a:schemeClr val="accent2"/>
              </a:solidFill>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211</a:t>
            </a:fld>
            <a:endParaRPr lang="en-US"/>
          </a:p>
        </p:txBody>
      </p:sp>
    </p:spTree>
    <p:extLst>
      <p:ext uri="{BB962C8B-B14F-4D97-AF65-F5344CB8AC3E}">
        <p14:creationId xmlns:p14="http://schemas.microsoft.com/office/powerpoint/2010/main" val="71653643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0" y="0"/>
            <a:ext cx="8991600" cy="6858000"/>
          </a:xfrm>
        </p:spPr>
        <p:txBody>
          <a:bodyPr/>
          <a:lstStyle/>
          <a:p>
            <a:pPr eaLnBrk="1" hangingPunct="1">
              <a:buFontTx/>
              <a:buNone/>
            </a:pPr>
            <a:r>
              <a:rPr lang="en-US" altLang="en-US" sz="4000" dirty="0">
                <a:solidFill>
                  <a:srgbClr val="002060"/>
                </a:solidFill>
              </a:rPr>
              <a:t>The effect of </a:t>
            </a:r>
            <a:r>
              <a:rPr lang="en-US" altLang="en-US" sz="4000" dirty="0">
                <a:solidFill>
                  <a:srgbClr val="C00000"/>
                </a:solidFill>
              </a:rPr>
              <a:t>cloud cover </a:t>
            </a:r>
            <a:r>
              <a:rPr lang="en-US" altLang="en-US" sz="4000" dirty="0">
                <a:solidFill>
                  <a:srgbClr val="002060"/>
                </a:solidFill>
              </a:rPr>
              <a:t>on solar radiation depends primarily on the </a:t>
            </a:r>
            <a:r>
              <a:rPr lang="en-US" altLang="en-US" sz="4000" i="1" dirty="0">
                <a:solidFill>
                  <a:srgbClr val="C00000"/>
                </a:solidFill>
              </a:rPr>
              <a:t>thickness of the cloud</a:t>
            </a:r>
            <a:r>
              <a:rPr lang="en-US" altLang="en-US" sz="4000" dirty="0">
                <a:solidFill>
                  <a:srgbClr val="002060"/>
                </a:solidFill>
              </a:rPr>
              <a:t>, but also it depends upon </a:t>
            </a:r>
            <a:r>
              <a:rPr lang="en-US" altLang="en-US" sz="4000" dirty="0">
                <a:solidFill>
                  <a:srgbClr val="C00000"/>
                </a:solidFill>
              </a:rPr>
              <a:t>particle size and phase</a:t>
            </a:r>
            <a:r>
              <a:rPr lang="en-US" altLang="en-US" sz="4000" dirty="0">
                <a:solidFill>
                  <a:srgbClr val="002060"/>
                </a:solidFill>
              </a:rPr>
              <a:t>. </a:t>
            </a:r>
          </a:p>
          <a:p>
            <a:pPr eaLnBrk="1" hangingPunct="1">
              <a:buFontTx/>
              <a:buNone/>
            </a:pPr>
            <a:r>
              <a:rPr lang="en-US" altLang="en-US" sz="4000" dirty="0">
                <a:solidFill>
                  <a:srgbClr val="002060"/>
                </a:solidFill>
              </a:rPr>
              <a:t>The </a:t>
            </a:r>
            <a:r>
              <a:rPr lang="en-US" altLang="en-US" sz="4000" i="1" dirty="0" err="1">
                <a:solidFill>
                  <a:srgbClr val="C00000"/>
                </a:solidFill>
              </a:rPr>
              <a:t>longwave</a:t>
            </a:r>
            <a:r>
              <a:rPr lang="en-US" altLang="en-US" sz="4000" dirty="0">
                <a:solidFill>
                  <a:srgbClr val="C00000"/>
                </a:solidFill>
              </a:rPr>
              <a:t> effect </a:t>
            </a:r>
            <a:r>
              <a:rPr lang="en-US" altLang="en-US" sz="4000" dirty="0">
                <a:solidFill>
                  <a:srgbClr val="002060"/>
                </a:solidFill>
              </a:rPr>
              <a:t>depends primarily upon </a:t>
            </a:r>
            <a:r>
              <a:rPr lang="en-US" altLang="en-US" sz="4000" i="1" dirty="0">
                <a:solidFill>
                  <a:srgbClr val="C00000"/>
                </a:solidFill>
              </a:rPr>
              <a:t>cloud top temperature</a:t>
            </a:r>
            <a:r>
              <a:rPr lang="en-US" altLang="en-US" sz="4000" i="1" dirty="0">
                <a:solidFill>
                  <a:srgbClr val="002060"/>
                </a:solidFill>
              </a:rPr>
              <a:t>, </a:t>
            </a:r>
            <a:r>
              <a:rPr lang="en-US" altLang="en-US" sz="4000" dirty="0">
                <a:solidFill>
                  <a:srgbClr val="002060"/>
                </a:solidFill>
              </a:rPr>
              <a:t>which is a function of </a:t>
            </a:r>
            <a:r>
              <a:rPr lang="en-US" altLang="en-US" sz="4000" dirty="0">
                <a:solidFill>
                  <a:srgbClr val="C00000"/>
                </a:solidFill>
              </a:rPr>
              <a:t>cloud height</a:t>
            </a:r>
            <a:r>
              <a:rPr lang="en-US" altLang="en-US" sz="4000" dirty="0">
                <a:solidFill>
                  <a:srgbClr val="002060"/>
                </a:solidFill>
              </a:rPr>
              <a:t>, and, for </a:t>
            </a:r>
            <a:r>
              <a:rPr lang="en-US" altLang="en-US" sz="4000" i="1" dirty="0">
                <a:solidFill>
                  <a:srgbClr val="C00000"/>
                </a:solidFill>
              </a:rPr>
              <a:t>thin clouds, </a:t>
            </a:r>
            <a:r>
              <a:rPr lang="en-US" altLang="en-US" sz="4000" dirty="0">
                <a:solidFill>
                  <a:srgbClr val="002060"/>
                </a:solidFill>
              </a:rPr>
              <a:t>upon </a:t>
            </a:r>
            <a:r>
              <a:rPr lang="en-US" altLang="en-US" sz="4000" i="1" dirty="0">
                <a:solidFill>
                  <a:srgbClr val="C00000"/>
                </a:solidFill>
              </a:rPr>
              <a:t>emissivity</a:t>
            </a:r>
            <a:r>
              <a:rPr lang="en-US" altLang="en-US" sz="4000" dirty="0">
                <a:solidFill>
                  <a:srgbClr val="002060"/>
                </a:solidFill>
              </a:rPr>
              <a:t>, which is related to </a:t>
            </a:r>
            <a:r>
              <a:rPr lang="en-US" altLang="en-US" sz="4000" i="1" dirty="0">
                <a:solidFill>
                  <a:srgbClr val="C00000"/>
                </a:solidFill>
              </a:rPr>
              <a:t>optical thickness</a:t>
            </a:r>
            <a:r>
              <a:rPr lang="en-US" altLang="en-US" sz="4000" dirty="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212</a:t>
            </a:fld>
            <a:endParaRPr lang="en-US"/>
          </a:p>
        </p:txBody>
      </p:sp>
    </p:spTree>
    <p:extLst>
      <p:ext uri="{BB962C8B-B14F-4D97-AF65-F5344CB8AC3E}">
        <p14:creationId xmlns:p14="http://schemas.microsoft.com/office/powerpoint/2010/main" val="141109769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0" y="0"/>
            <a:ext cx="8991600" cy="6858000"/>
          </a:xfrm>
        </p:spPr>
        <p:txBody>
          <a:bodyPr/>
          <a:lstStyle/>
          <a:p>
            <a:pPr eaLnBrk="1" hangingPunct="1"/>
            <a:r>
              <a:rPr lang="en-US" altLang="en-US" dirty="0" smtClean="0">
                <a:solidFill>
                  <a:srgbClr val="002060"/>
                </a:solidFill>
              </a:rPr>
              <a:t>The solar radiation effect and the thermal emission effect are in opposite directions as far as net radiation at the top of the atmosphere is concerned. </a:t>
            </a:r>
          </a:p>
          <a:p>
            <a:pPr eaLnBrk="1" hangingPunct="1"/>
            <a:r>
              <a:rPr lang="en-US" altLang="en-US" dirty="0" smtClean="0">
                <a:solidFill>
                  <a:srgbClr val="002060"/>
                </a:solidFill>
              </a:rPr>
              <a:t>Each effect, by itself, is large, but the combine effect is relatively small and will depend significantly on the cloud-free profile of atmospheric temperature, humidity, and aerosols, and upon surface temperature and optical properties. </a:t>
            </a:r>
          </a:p>
          <a:p>
            <a:pPr eaLnBrk="1" hangingPunct="1"/>
            <a:r>
              <a:rPr lang="en-US" altLang="en-US" dirty="0" smtClean="0">
                <a:solidFill>
                  <a:srgbClr val="002060"/>
                </a:solidFill>
              </a:rPr>
              <a:t>The net effect is the difference of two large terms; led to a debate in the 70s on  the role clouds play  in the climate system.</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213</a:t>
            </a:fld>
            <a:endParaRPr lang="en-US"/>
          </a:p>
        </p:txBody>
      </p:sp>
    </p:spTree>
    <p:extLst>
      <p:ext uri="{BB962C8B-B14F-4D97-AF65-F5344CB8AC3E}">
        <p14:creationId xmlns:p14="http://schemas.microsoft.com/office/powerpoint/2010/main" val="219027453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0"/>
            <a:ext cx="9144000" cy="685800"/>
          </a:xfrm>
        </p:spPr>
        <p:txBody>
          <a:bodyPr/>
          <a:lstStyle/>
          <a:p>
            <a:pPr eaLnBrk="1" hangingPunct="1"/>
            <a:r>
              <a:rPr lang="en-US" altLang="en-US" sz="3200" i="1">
                <a:solidFill>
                  <a:srgbClr val="CC0000"/>
                </a:solidFill>
              </a:rPr>
              <a:t>Early studies of sensitivity to cloud amount</a:t>
            </a:r>
            <a:endParaRPr lang="en-US" altLang="en-US" sz="3200"/>
          </a:p>
        </p:txBody>
      </p:sp>
      <p:sp>
        <p:nvSpPr>
          <p:cNvPr id="8195" name="Rectangle 3"/>
          <p:cNvSpPr>
            <a:spLocks noGrp="1" noChangeArrowheads="1"/>
          </p:cNvSpPr>
          <p:nvPr>
            <p:ph type="body" idx="1"/>
          </p:nvPr>
        </p:nvSpPr>
        <p:spPr>
          <a:xfrm>
            <a:off x="1524000" y="762000"/>
            <a:ext cx="9144000" cy="5943600"/>
          </a:xfrm>
        </p:spPr>
        <p:txBody>
          <a:bodyPr/>
          <a:lstStyle/>
          <a:p>
            <a:pPr marL="0" indent="0">
              <a:buNone/>
            </a:pPr>
            <a:r>
              <a:rPr lang="en-US" altLang="en-US" dirty="0" smtClean="0">
                <a:solidFill>
                  <a:srgbClr val="002060"/>
                </a:solidFill>
              </a:rPr>
              <a:t>One of the early attempts to quantify the effect of clouds on the earth’s radiation budget is described in a technical report by London (1957), whose results were widely cited prior to satellite measurements. Using temperature and cloud cover observations for the Northern Hemisphere, he computed solar and infrared fluxes at the top of the atmosphere with and without clouds. He found that clouds have a net energy input primarily during the spring and summer seasons, with an annual average effect of ~35 W/m*2  a result not so different form modern satellite-based estimates to be discussed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214</a:t>
            </a:fld>
            <a:endParaRPr lang="en-US"/>
          </a:p>
        </p:txBody>
      </p:sp>
    </p:spTree>
    <p:extLst>
      <p:ext uri="{BB962C8B-B14F-4D97-AF65-F5344CB8AC3E}">
        <p14:creationId xmlns:p14="http://schemas.microsoft.com/office/powerpoint/2010/main" val="16250730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524000" y="152400"/>
            <a:ext cx="9144000" cy="6705600"/>
          </a:xfrm>
        </p:spPr>
        <p:txBody>
          <a:bodyPr/>
          <a:lstStyle/>
          <a:p>
            <a:pPr eaLnBrk="1" hangingPunct="1"/>
            <a:r>
              <a:rPr lang="en-US" altLang="en-US" dirty="0" smtClean="0">
                <a:solidFill>
                  <a:srgbClr val="002060"/>
                </a:solidFill>
              </a:rPr>
              <a:t>Later, </a:t>
            </a:r>
            <a:r>
              <a:rPr lang="en-US" altLang="en-US" dirty="0" err="1" smtClean="0">
                <a:solidFill>
                  <a:srgbClr val="002060"/>
                </a:solidFill>
              </a:rPr>
              <a:t>Budyko</a:t>
            </a:r>
            <a:r>
              <a:rPr lang="en-US" altLang="en-US" dirty="0" smtClean="0">
                <a:solidFill>
                  <a:srgbClr val="002060"/>
                </a:solidFill>
              </a:rPr>
              <a:t> (1969) used observations of the temperature (</a:t>
            </a:r>
            <a:r>
              <a:rPr lang="en-US" altLang="en-US" dirty="0" err="1" smtClean="0">
                <a:solidFill>
                  <a:srgbClr val="002060"/>
                </a:solidFill>
              </a:rPr>
              <a:t>T</a:t>
            </a:r>
            <a:r>
              <a:rPr lang="en-US" altLang="en-US" baseline="-25000" dirty="0" err="1" smtClean="0">
                <a:solidFill>
                  <a:srgbClr val="002060"/>
                </a:solidFill>
              </a:rPr>
              <a:t>s</a:t>
            </a:r>
            <a:r>
              <a:rPr lang="en-US" altLang="en-US" dirty="0" smtClean="0">
                <a:solidFill>
                  <a:srgbClr val="002060"/>
                </a:solidFill>
              </a:rPr>
              <a:t>) and cloud amount (A</a:t>
            </a:r>
            <a:r>
              <a:rPr lang="en-US" altLang="en-US" baseline="-25000" dirty="0" smtClean="0">
                <a:solidFill>
                  <a:srgbClr val="002060"/>
                </a:solidFill>
              </a:rPr>
              <a:t>c</a:t>
            </a:r>
            <a:r>
              <a:rPr lang="en-US" altLang="en-US" dirty="0" smtClean="0">
                <a:solidFill>
                  <a:srgbClr val="002060"/>
                </a:solidFill>
              </a:rPr>
              <a:t>) compiled in </a:t>
            </a:r>
            <a:r>
              <a:rPr lang="en-US" altLang="en-US" dirty="0" err="1" smtClean="0">
                <a:solidFill>
                  <a:srgbClr val="002060"/>
                </a:solidFill>
              </a:rPr>
              <a:t>Budyko</a:t>
            </a:r>
            <a:r>
              <a:rPr lang="en-US" altLang="en-US" dirty="0" smtClean="0">
                <a:solidFill>
                  <a:srgbClr val="002060"/>
                </a:solidFill>
              </a:rPr>
              <a:t> (1963) to calculate outgoing infrared flux at the top of the atmosphere (F) and to derive a relationship based on regression:</a:t>
            </a:r>
          </a:p>
          <a:p>
            <a:pPr lvl="1" algn="ctr" eaLnBrk="1" hangingPunct="1">
              <a:buFontTx/>
              <a:buNone/>
            </a:pPr>
            <a:r>
              <a:rPr lang="en-US" altLang="en-US" dirty="0" smtClean="0">
                <a:solidFill>
                  <a:srgbClr val="002060"/>
                </a:solidFill>
              </a:rPr>
              <a:t>F = 223 + 2.2T</a:t>
            </a:r>
            <a:r>
              <a:rPr lang="en-US" altLang="en-US" baseline="-25000" dirty="0" smtClean="0">
                <a:solidFill>
                  <a:srgbClr val="002060"/>
                </a:solidFill>
              </a:rPr>
              <a:t>s</a:t>
            </a:r>
            <a:r>
              <a:rPr lang="en-US" altLang="en-US" dirty="0" smtClean="0">
                <a:solidFill>
                  <a:srgbClr val="002060"/>
                </a:solidFill>
              </a:rPr>
              <a:t>  - (48+1.6T</a:t>
            </a:r>
            <a:r>
              <a:rPr lang="en-US" altLang="en-US" baseline="-25000" dirty="0" smtClean="0">
                <a:solidFill>
                  <a:srgbClr val="002060"/>
                </a:solidFill>
              </a:rPr>
              <a:t>s</a:t>
            </a:r>
            <a:r>
              <a:rPr lang="en-US" altLang="en-US" dirty="0" smtClean="0">
                <a:solidFill>
                  <a:srgbClr val="002060"/>
                </a:solidFill>
              </a:rPr>
              <a:t>)Ac</a:t>
            </a:r>
          </a:p>
          <a:p>
            <a:pPr lvl="1" eaLnBrk="1" hangingPunct="1">
              <a:buFontTx/>
              <a:buNone/>
            </a:pPr>
            <a:endParaRPr lang="en-US" altLang="en-US" dirty="0" smtClean="0">
              <a:solidFill>
                <a:srgbClr val="002060"/>
              </a:solidFill>
            </a:endParaRPr>
          </a:p>
          <a:p>
            <a:pPr algn="ctr" eaLnBrk="1" hangingPunct="1"/>
            <a:r>
              <a:rPr lang="en-US" altLang="en-US" dirty="0" smtClean="0">
                <a:solidFill>
                  <a:srgbClr val="002060"/>
                </a:solidFill>
              </a:rPr>
              <a:t>where F is in </a:t>
            </a:r>
            <a:r>
              <a:rPr lang="en-US" altLang="en-US" i="1" dirty="0">
                <a:solidFill>
                  <a:srgbClr val="002060"/>
                </a:solidFill>
              </a:rPr>
              <a:t>W/m</a:t>
            </a:r>
            <a:r>
              <a:rPr lang="en-US" altLang="en-US" i="1" baseline="30000" dirty="0">
                <a:solidFill>
                  <a:srgbClr val="002060"/>
                </a:solidFill>
              </a:rPr>
              <a:t>-2</a:t>
            </a:r>
            <a:r>
              <a:rPr lang="en-US" altLang="en-US" dirty="0" smtClean="0">
                <a:solidFill>
                  <a:srgbClr val="002060"/>
                </a:solidFill>
              </a:rPr>
              <a:t> and T is in  </a:t>
            </a:r>
            <a:r>
              <a:rPr lang="en-US" altLang="en-US" baseline="30000" dirty="0" smtClean="0">
                <a:solidFill>
                  <a:srgbClr val="002060"/>
                </a:solidFill>
              </a:rPr>
              <a:t>0</a:t>
            </a:r>
            <a:r>
              <a:rPr lang="en-US" altLang="en-US" dirty="0" smtClean="0">
                <a:solidFill>
                  <a:srgbClr val="002060"/>
                </a:solidFill>
              </a:rPr>
              <a:t>C. For a mean global surface temperature of 288 K, he finds the </a:t>
            </a:r>
            <a:r>
              <a:rPr lang="en-US" altLang="en-US" i="1" dirty="0" smtClean="0">
                <a:solidFill>
                  <a:srgbClr val="002060"/>
                </a:solidFill>
              </a:rPr>
              <a:t>sensitivity of the infrared flux to clouds </a:t>
            </a:r>
            <a:r>
              <a:rPr lang="en-US" altLang="en-US" dirty="0" smtClean="0">
                <a:solidFill>
                  <a:srgbClr val="002060"/>
                </a:solidFill>
              </a:rPr>
              <a:t>to be</a:t>
            </a:r>
          </a:p>
          <a:p>
            <a:pPr algn="ctr" eaLnBrk="1" hangingPunct="1">
              <a:buFontTx/>
              <a:buNone/>
            </a:pPr>
            <a:r>
              <a:rPr lang="en-US" altLang="en-US" dirty="0" smtClean="0">
                <a:solidFill>
                  <a:srgbClr val="002060"/>
                </a:solidFill>
              </a:rPr>
              <a:t> </a:t>
            </a:r>
            <a:r>
              <a:rPr lang="el-GR" altLang="en-US" dirty="0" smtClean="0">
                <a:solidFill>
                  <a:srgbClr val="002060"/>
                </a:solidFill>
              </a:rPr>
              <a:t>δ</a:t>
            </a:r>
            <a:r>
              <a:rPr lang="en-US" altLang="en-US" dirty="0" smtClean="0">
                <a:solidFill>
                  <a:srgbClr val="002060"/>
                </a:solidFill>
              </a:rPr>
              <a:t>F/</a:t>
            </a:r>
            <a:r>
              <a:rPr lang="el-GR" altLang="en-US" dirty="0" smtClean="0">
                <a:solidFill>
                  <a:srgbClr val="002060"/>
                </a:solidFill>
              </a:rPr>
              <a:t>δ</a:t>
            </a:r>
            <a:r>
              <a:rPr lang="en-US" altLang="en-US" dirty="0" smtClean="0">
                <a:solidFill>
                  <a:srgbClr val="002060"/>
                </a:solidFill>
              </a:rPr>
              <a:t>A</a:t>
            </a:r>
            <a:r>
              <a:rPr lang="en-US" altLang="en-US" baseline="-25000" dirty="0" smtClean="0">
                <a:solidFill>
                  <a:srgbClr val="002060"/>
                </a:solidFill>
              </a:rPr>
              <a:t>c</a:t>
            </a:r>
            <a:r>
              <a:rPr lang="en-US" altLang="en-US" dirty="0" smtClean="0">
                <a:solidFill>
                  <a:srgbClr val="002060"/>
                </a:solidFill>
              </a:rPr>
              <a:t> = -72 </a:t>
            </a:r>
            <a:r>
              <a:rPr lang="en-US" altLang="en-US" i="1" dirty="0">
                <a:solidFill>
                  <a:srgbClr val="002060"/>
                </a:solidFill>
              </a:rPr>
              <a:t>W/m</a:t>
            </a:r>
            <a:r>
              <a:rPr lang="en-US" altLang="en-US" i="1" baseline="30000" dirty="0">
                <a:solidFill>
                  <a:srgbClr val="002060"/>
                </a:solidFill>
              </a:rPr>
              <a:t>-2</a:t>
            </a:r>
            <a:r>
              <a:rPr lang="en-US" altLang="en-US" dirty="0" smtClean="0">
                <a:solidFill>
                  <a:srgbClr val="002060"/>
                </a:solidFill>
              </a:rPr>
              <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215</a:t>
            </a:fld>
            <a:endParaRPr lang="en-US"/>
          </a:p>
        </p:txBody>
      </p:sp>
    </p:spTree>
    <p:extLst>
      <p:ext uri="{BB962C8B-B14F-4D97-AF65-F5344CB8AC3E}">
        <p14:creationId xmlns:p14="http://schemas.microsoft.com/office/powerpoint/2010/main" val="334551736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2171700" y="0"/>
          <a:ext cx="8343900" cy="7677150"/>
        </p:xfrm>
        <a:graphic>
          <a:graphicData uri="http://schemas.openxmlformats.org/presentationml/2006/ole">
            <mc:AlternateContent xmlns:mc="http://schemas.openxmlformats.org/markup-compatibility/2006">
              <mc:Choice xmlns:v="urn:schemas-microsoft-com:vml" Requires="v">
                <p:oleObj spid="_x0000_s6182" name="Document" r:id="rId3" imgW="8351372" imgH="7700985" progId="Word.Document.8">
                  <p:embed/>
                </p:oleObj>
              </mc:Choice>
              <mc:Fallback>
                <p:oleObj name="Document" r:id="rId3" imgW="8351372" imgH="77009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0"/>
                        <a:ext cx="8343900" cy="767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3" name="Object 5"/>
          <p:cNvGraphicFramePr>
            <a:graphicFrameLocks noChangeAspect="1"/>
          </p:cNvGraphicFramePr>
          <p:nvPr/>
        </p:nvGraphicFramePr>
        <p:xfrm>
          <a:off x="-273050" y="1230314"/>
          <a:ext cx="6037263" cy="4003675"/>
        </p:xfrm>
        <a:graphic>
          <a:graphicData uri="http://schemas.openxmlformats.org/presentationml/2006/ole">
            <mc:AlternateContent xmlns:mc="http://schemas.openxmlformats.org/markup-compatibility/2006">
              <mc:Choice xmlns:v="urn:schemas-microsoft-com:vml" Requires="v">
                <p:oleObj spid="_x0000_s6183" name="Document" r:id="rId5" imgW="6035484" imgH="4109523" progId="Word.Document.8">
                  <p:embed/>
                </p:oleObj>
              </mc:Choice>
              <mc:Fallback>
                <p:oleObj name="Document" r:id="rId5" imgW="6035484" imgH="410952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1230314"/>
                        <a:ext cx="6037263" cy="400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216</a:t>
            </a:fld>
            <a:endParaRPr lang="en-US"/>
          </a:p>
        </p:txBody>
      </p:sp>
    </p:spTree>
    <p:extLst>
      <p:ext uri="{BB962C8B-B14F-4D97-AF65-F5344CB8AC3E}">
        <p14:creationId xmlns:p14="http://schemas.microsoft.com/office/powerpoint/2010/main" val="289702829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extLst/>
          </p:nvPr>
        </p:nvGraphicFramePr>
        <p:xfrm>
          <a:off x="1757364" y="255588"/>
          <a:ext cx="8548687" cy="6102350"/>
        </p:xfrm>
        <a:graphic>
          <a:graphicData uri="http://schemas.openxmlformats.org/presentationml/2006/ole">
            <mc:AlternateContent xmlns:mc="http://schemas.openxmlformats.org/markup-compatibility/2006">
              <mc:Choice xmlns:v="urn:schemas-microsoft-com:vml" Requires="v">
                <p:oleObj spid="_x0000_s7188" name="Document" r:id="rId3" imgW="11875488" imgH="8693295" progId="Word.Document.8">
                  <p:embed/>
                </p:oleObj>
              </mc:Choice>
              <mc:Fallback>
                <p:oleObj name="Document" r:id="rId3" imgW="11875488" imgH="8693295" progId="Word.Document.8">
                  <p:embed/>
                  <p:pic>
                    <p:nvPicPr>
                      <p:cNvPr id="0" name=""/>
                      <p:cNvPicPr>
                        <a:picLocks noChangeAspect="1" noChangeArrowheads="1"/>
                      </p:cNvPicPr>
                      <p:nvPr/>
                    </p:nvPicPr>
                    <p:blipFill>
                      <a:blip r:embed="rId4"/>
                      <a:srcRect/>
                      <a:stretch>
                        <a:fillRect/>
                      </a:stretch>
                    </p:blipFill>
                    <p:spPr bwMode="auto">
                      <a:xfrm>
                        <a:off x="1757364" y="255588"/>
                        <a:ext cx="8548687"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217</a:t>
            </a:fld>
            <a:endParaRPr lang="en-US"/>
          </a:p>
        </p:txBody>
      </p:sp>
    </p:spTree>
    <p:extLst>
      <p:ext uri="{BB962C8B-B14F-4D97-AF65-F5344CB8AC3E}">
        <p14:creationId xmlns:p14="http://schemas.microsoft.com/office/powerpoint/2010/main" val="39415038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676400" y="381000"/>
            <a:ext cx="8839200" cy="6248400"/>
          </a:xfrm>
        </p:spPr>
        <p:txBody>
          <a:bodyPr>
            <a:normAutofit fontScale="55000" lnSpcReduction="20000"/>
          </a:bodyPr>
          <a:lstStyle/>
          <a:p>
            <a:r>
              <a:rPr lang="en-US" sz="4000" dirty="0"/>
              <a:t>For the values adopted by Schneider (1989)</a:t>
            </a:r>
          </a:p>
          <a:p>
            <a:pPr marL="0" indent="0" algn="ctr">
              <a:buNone/>
            </a:pPr>
            <a:endParaRPr lang="en-US" dirty="0"/>
          </a:p>
          <a:p>
            <a:pPr marL="0" indent="0" algn="ctr">
              <a:buNone/>
            </a:pPr>
            <a:r>
              <a:rPr lang="en-US" dirty="0"/>
              <a:t>	</a:t>
            </a:r>
            <a:r>
              <a:rPr lang="en-US" sz="4000" dirty="0"/>
              <a:t>a</a:t>
            </a:r>
            <a:r>
              <a:rPr lang="en-US" sz="4000" baseline="-25000" dirty="0"/>
              <a:t>c </a:t>
            </a:r>
            <a:r>
              <a:rPr lang="en-US" sz="4000" dirty="0"/>
              <a:t>= 0.5        and      </a:t>
            </a:r>
            <a:r>
              <a:rPr lang="en-US" sz="4000" dirty="0">
                <a:sym typeface="Symbol"/>
              </a:rPr>
              <a:t></a:t>
            </a:r>
            <a:r>
              <a:rPr lang="en-US" sz="4000" baseline="-25000" dirty="0">
                <a:sym typeface="Symbol"/>
              </a:rPr>
              <a:t>0</a:t>
            </a:r>
            <a:r>
              <a:rPr lang="en-US" sz="4000" baseline="-25000" dirty="0"/>
              <a:t> </a:t>
            </a:r>
            <a:r>
              <a:rPr lang="en-US" sz="4000" dirty="0"/>
              <a:t> = 0.12     </a:t>
            </a:r>
          </a:p>
          <a:p>
            <a:pPr marL="0" indent="0">
              <a:buNone/>
            </a:pPr>
            <a:r>
              <a:rPr lang="en-US" dirty="0"/>
              <a:t> </a:t>
            </a:r>
          </a:p>
          <a:p>
            <a:pPr marL="0" indent="0">
              <a:buNone/>
            </a:pPr>
            <a:r>
              <a:rPr lang="en-US" sz="4000" dirty="0"/>
              <a:t>The solar radiation sensitivity coefficient is -130 W/m</a:t>
            </a:r>
            <a:r>
              <a:rPr lang="en-US" sz="4000" baseline="30000" dirty="0"/>
              <a:t>-2</a:t>
            </a:r>
            <a:r>
              <a:rPr lang="en-US" sz="4000" dirty="0"/>
              <a:t> </a:t>
            </a:r>
          </a:p>
          <a:p>
            <a:pPr marL="0" indent="0">
              <a:buNone/>
            </a:pPr>
            <a:r>
              <a:rPr lang="en-US" sz="4000" dirty="0"/>
              <a:t>(Here the results are normalized to the solar constant of </a:t>
            </a:r>
          </a:p>
          <a:p>
            <a:pPr marL="0" indent="0">
              <a:buNone/>
            </a:pPr>
            <a:r>
              <a:rPr lang="en-US" sz="4000" dirty="0"/>
              <a:t> 1368 W/m</a:t>
            </a:r>
            <a:r>
              <a:rPr lang="en-US" sz="4000" baseline="30000" dirty="0"/>
              <a:t>-2</a:t>
            </a:r>
            <a:r>
              <a:rPr lang="en-US" sz="4000" dirty="0"/>
              <a:t>).</a:t>
            </a:r>
          </a:p>
          <a:p>
            <a:pPr marL="0" indent="0">
              <a:buNone/>
            </a:pPr>
            <a:endParaRPr lang="en-US" dirty="0"/>
          </a:p>
          <a:p>
            <a:pPr marL="0" indent="0">
              <a:buNone/>
            </a:pPr>
            <a:r>
              <a:rPr lang="en-US" dirty="0"/>
              <a:t>	</a:t>
            </a:r>
            <a:r>
              <a:rPr lang="en-US" sz="4500" dirty="0"/>
              <a:t>The net sensitivity to cloud amount is the difference between the</a:t>
            </a:r>
          </a:p>
          <a:p>
            <a:pPr marL="0" indent="0">
              <a:buNone/>
            </a:pPr>
            <a:r>
              <a:rPr lang="en-US" sz="4500" dirty="0"/>
              <a:t>solar and infrared sensitivity coefficients:</a:t>
            </a:r>
          </a:p>
          <a:p>
            <a:pPr marL="0" indent="0">
              <a:buNone/>
            </a:pPr>
            <a:r>
              <a:rPr lang="en-US" dirty="0"/>
              <a:t> </a:t>
            </a:r>
            <a:endParaRPr lang="en-US" dirty="0" smtClean="0"/>
          </a:p>
          <a:p>
            <a:pPr marL="0" indent="0">
              <a:buNone/>
            </a:pPr>
            <a:endParaRPr lang="en-US" dirty="0"/>
          </a:p>
          <a:p>
            <a:pPr marL="0" indent="0">
              <a:buNone/>
            </a:pPr>
            <a:r>
              <a:rPr lang="en-US" dirty="0"/>
              <a:t> </a:t>
            </a:r>
          </a:p>
          <a:p>
            <a:pPr marL="0" indent="0">
              <a:buNone/>
            </a:pPr>
            <a:r>
              <a:rPr lang="en-US" dirty="0"/>
              <a:t>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5100" dirty="0"/>
              <a:t>which for Schneider’s model is -55 W/m</a:t>
            </a:r>
            <a:r>
              <a:rPr lang="en-US" sz="5100" baseline="30000" dirty="0"/>
              <a:t>-2</a:t>
            </a:r>
            <a:endParaRPr lang="en-US" sz="5100" dirty="0"/>
          </a:p>
          <a:p>
            <a:endParaRPr lang="en-US"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218</a:t>
            </a:fld>
            <a:endParaRPr lang="en-US"/>
          </a:p>
        </p:txBody>
      </p:sp>
      <p:pic>
        <p:nvPicPr>
          <p:cNvPr id="737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4267201"/>
            <a:ext cx="4200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1316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1447800"/>
            <a:ext cx="88392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sp>
        <p:nvSpPr>
          <p:cNvPr id="12291" name="Text Box 3"/>
          <p:cNvSpPr txBox="1">
            <a:spLocks noChangeArrowheads="1"/>
          </p:cNvSpPr>
          <p:nvPr/>
        </p:nvSpPr>
        <p:spPr bwMode="auto">
          <a:xfrm rot="-5400000">
            <a:off x="3102999" y="4569332"/>
            <a:ext cx="1233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Low Cloud</a:t>
            </a:r>
          </a:p>
          <a:p>
            <a:pPr algn="ctr">
              <a:spcBef>
                <a:spcPct val="0"/>
              </a:spcBef>
              <a:buFontTx/>
              <a:buNone/>
            </a:pPr>
            <a:r>
              <a:rPr lang="en-US" altLang="en-US" sz="1600" b="1">
                <a:latin typeface="Palatino" charset="0"/>
              </a:rPr>
              <a:t>Amount</a:t>
            </a:r>
          </a:p>
        </p:txBody>
      </p:sp>
      <p:sp>
        <p:nvSpPr>
          <p:cNvPr id="12292" name="Text Box 4"/>
          <p:cNvSpPr txBox="1">
            <a:spLocks noChangeArrowheads="1"/>
          </p:cNvSpPr>
          <p:nvPr/>
        </p:nvSpPr>
        <p:spPr bwMode="auto">
          <a:xfrm rot="-5400000">
            <a:off x="4869292" y="4611401"/>
            <a:ext cx="15199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 Optical</a:t>
            </a:r>
          </a:p>
          <a:p>
            <a:pPr algn="ctr">
              <a:spcBef>
                <a:spcPct val="0"/>
              </a:spcBef>
              <a:buFontTx/>
              <a:buNone/>
            </a:pPr>
            <a:r>
              <a:rPr lang="en-US" altLang="en-US" sz="1600" b="1">
                <a:latin typeface="Palatino" charset="0"/>
              </a:rPr>
              <a:t>Depth</a:t>
            </a:r>
          </a:p>
        </p:txBody>
      </p:sp>
      <p:sp>
        <p:nvSpPr>
          <p:cNvPr id="12293" name="Text Box 5"/>
          <p:cNvSpPr txBox="1">
            <a:spLocks noChangeArrowheads="1"/>
          </p:cNvSpPr>
          <p:nvPr/>
        </p:nvSpPr>
        <p:spPr bwMode="auto">
          <a:xfrm rot="-5400000">
            <a:off x="3688558" y="2261395"/>
            <a:ext cx="128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High Cloud</a:t>
            </a:r>
          </a:p>
          <a:p>
            <a:pPr algn="ctr">
              <a:spcBef>
                <a:spcPct val="0"/>
              </a:spcBef>
              <a:buFontTx/>
              <a:buNone/>
            </a:pPr>
            <a:r>
              <a:rPr lang="en-US" altLang="en-US" sz="1600" b="1">
                <a:latin typeface="Palatino" charset="0"/>
              </a:rPr>
              <a:t>Amount</a:t>
            </a:r>
          </a:p>
        </p:txBody>
      </p:sp>
      <p:sp>
        <p:nvSpPr>
          <p:cNvPr id="12294" name="Text Box 6"/>
          <p:cNvSpPr txBox="1">
            <a:spLocks noChangeArrowheads="1"/>
          </p:cNvSpPr>
          <p:nvPr/>
        </p:nvSpPr>
        <p:spPr bwMode="auto">
          <a:xfrm rot="-5400000">
            <a:off x="4602958" y="1931195"/>
            <a:ext cx="827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Cloud</a:t>
            </a:r>
          </a:p>
          <a:p>
            <a:pPr algn="ctr">
              <a:spcBef>
                <a:spcPct val="0"/>
              </a:spcBef>
              <a:buFontTx/>
              <a:buNone/>
            </a:pPr>
            <a:r>
              <a:rPr lang="en-US" altLang="en-US" sz="1600" b="1">
                <a:latin typeface="Palatino" charset="0"/>
              </a:rPr>
              <a:t>Height</a:t>
            </a:r>
          </a:p>
        </p:txBody>
      </p:sp>
      <p:sp>
        <p:nvSpPr>
          <p:cNvPr id="12295" name="Text Box 7"/>
          <p:cNvSpPr txBox="1">
            <a:spLocks noChangeArrowheads="1"/>
          </p:cNvSpPr>
          <p:nvPr/>
        </p:nvSpPr>
        <p:spPr bwMode="auto">
          <a:xfrm rot="-5400000">
            <a:off x="5523512" y="2257932"/>
            <a:ext cx="1484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Particle Size</a:t>
            </a:r>
          </a:p>
          <a:p>
            <a:pPr algn="ctr">
              <a:spcBef>
                <a:spcPct val="0"/>
              </a:spcBef>
              <a:buFontTx/>
              <a:buNone/>
            </a:pPr>
            <a:r>
              <a:rPr lang="en-US" altLang="en-US" sz="1600" b="1">
                <a:latin typeface="Palatino" charset="0"/>
              </a:rPr>
              <a:t>(Low Clouds)</a:t>
            </a:r>
          </a:p>
        </p:txBody>
      </p:sp>
      <p:sp>
        <p:nvSpPr>
          <p:cNvPr id="12296" name="Text Box 8"/>
          <p:cNvSpPr txBox="1">
            <a:spLocks noChangeArrowheads="1"/>
          </p:cNvSpPr>
          <p:nvPr/>
        </p:nvSpPr>
        <p:spPr bwMode="auto">
          <a:xfrm rot="-5400000">
            <a:off x="6048344" y="4748720"/>
            <a:ext cx="1739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Indirect Aerosol</a:t>
            </a:r>
          </a:p>
          <a:p>
            <a:pPr algn="ctr">
              <a:spcBef>
                <a:spcPct val="0"/>
              </a:spcBef>
              <a:buFontTx/>
              <a:buNone/>
            </a:pPr>
            <a:r>
              <a:rPr lang="en-US" altLang="en-US" sz="1600" b="1">
                <a:latin typeface="Palatino" charset="0"/>
              </a:rPr>
              <a:t>Forcing</a:t>
            </a:r>
          </a:p>
        </p:txBody>
      </p:sp>
      <p:sp>
        <p:nvSpPr>
          <p:cNvPr id="12297" name="Text Box 9"/>
          <p:cNvSpPr txBox="1">
            <a:spLocks noChangeArrowheads="1"/>
          </p:cNvSpPr>
          <p:nvPr/>
        </p:nvSpPr>
        <p:spPr bwMode="auto">
          <a:xfrm rot="-5400000">
            <a:off x="6394219" y="5038438"/>
            <a:ext cx="2273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Direct Anthropogenic</a:t>
            </a:r>
          </a:p>
          <a:p>
            <a:pPr algn="ctr">
              <a:spcBef>
                <a:spcPct val="0"/>
              </a:spcBef>
              <a:buFontTx/>
              <a:buNone/>
            </a:pPr>
            <a:r>
              <a:rPr lang="en-US" altLang="en-US" sz="1600" b="1">
                <a:latin typeface="Palatino" charset="0"/>
              </a:rPr>
              <a:t>Aerosol Forcing</a:t>
            </a:r>
          </a:p>
        </p:txBody>
      </p:sp>
      <p:sp>
        <p:nvSpPr>
          <p:cNvPr id="12298" name="Text Box 10"/>
          <p:cNvSpPr txBox="1">
            <a:spLocks noChangeArrowheads="1"/>
          </p:cNvSpPr>
          <p:nvPr/>
        </p:nvSpPr>
        <p:spPr bwMode="auto">
          <a:xfrm rot="-5400000">
            <a:off x="7415704" y="2832607"/>
            <a:ext cx="1507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Stratospheric</a:t>
            </a:r>
          </a:p>
          <a:p>
            <a:pPr algn="ctr">
              <a:spcBef>
                <a:spcPct val="0"/>
              </a:spcBef>
              <a:buFontTx/>
              <a:buNone/>
            </a:pPr>
            <a:r>
              <a:rPr lang="en-US" altLang="en-US" sz="1600" b="1">
                <a:latin typeface="Palatino" charset="0"/>
              </a:rPr>
              <a:t>Ozone</a:t>
            </a:r>
          </a:p>
        </p:txBody>
      </p:sp>
      <p:sp>
        <p:nvSpPr>
          <p:cNvPr id="12299" name="Text Box 11"/>
          <p:cNvSpPr txBox="1">
            <a:spLocks noChangeArrowheads="1"/>
          </p:cNvSpPr>
          <p:nvPr/>
        </p:nvSpPr>
        <p:spPr bwMode="auto">
          <a:xfrm rot="-5400000">
            <a:off x="8149370" y="5094873"/>
            <a:ext cx="1417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Land Albedo</a:t>
            </a:r>
          </a:p>
        </p:txBody>
      </p:sp>
      <p:sp>
        <p:nvSpPr>
          <p:cNvPr id="12300" name="Text Box 12"/>
          <p:cNvSpPr txBox="1">
            <a:spLocks noChangeArrowheads="1"/>
          </p:cNvSpPr>
          <p:nvPr/>
        </p:nvSpPr>
        <p:spPr bwMode="auto">
          <a:xfrm rot="-5400000">
            <a:off x="9051133" y="2947195"/>
            <a:ext cx="928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600" b="1">
                <a:latin typeface="Palatino" charset="0"/>
              </a:rPr>
              <a:t>Carbon</a:t>
            </a:r>
          </a:p>
          <a:p>
            <a:pPr algn="ctr">
              <a:spcBef>
                <a:spcPct val="0"/>
              </a:spcBef>
              <a:buFontTx/>
              <a:buNone/>
            </a:pPr>
            <a:r>
              <a:rPr lang="en-US" altLang="en-US" sz="1600" b="1">
                <a:latin typeface="Palatino" charset="0"/>
              </a:rPr>
              <a:t>Dioxide</a:t>
            </a:r>
          </a:p>
        </p:txBody>
      </p:sp>
      <p:sp>
        <p:nvSpPr>
          <p:cNvPr id="12301" name="Text Box 13"/>
          <p:cNvSpPr txBox="1">
            <a:spLocks noChangeArrowheads="1"/>
          </p:cNvSpPr>
          <p:nvPr/>
        </p:nvSpPr>
        <p:spPr bwMode="auto">
          <a:xfrm>
            <a:off x="4579858" y="150813"/>
            <a:ext cx="2852896" cy="523220"/>
          </a:xfrm>
          <a:prstGeom prst="rect">
            <a:avLst/>
          </a:prstGeom>
          <a:noFill/>
          <a:ln>
            <a:noFill/>
          </a:ln>
          <a:extLst/>
        </p:spPr>
        <p:txBody>
          <a:bodyPr wrap="none">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a:solidFill>
                  <a:srgbClr val="C00000"/>
                </a:solidFill>
                <a:latin typeface="+mn-lt"/>
              </a:rPr>
              <a:t>Climate Sensitivity</a:t>
            </a:r>
          </a:p>
        </p:txBody>
      </p:sp>
      <p:sp>
        <p:nvSpPr>
          <p:cNvPr id="12302" name="Text Box 14"/>
          <p:cNvSpPr txBox="1">
            <a:spLocks noChangeArrowheads="1"/>
          </p:cNvSpPr>
          <p:nvPr/>
        </p:nvSpPr>
        <p:spPr bwMode="auto">
          <a:xfrm>
            <a:off x="1701800" y="3575051"/>
            <a:ext cx="1258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000">
                <a:latin typeface="Palatino" charset="0"/>
              </a:rPr>
              <a:t>Radiative</a:t>
            </a:r>
          </a:p>
          <a:p>
            <a:pPr algn="ctr">
              <a:spcBef>
                <a:spcPct val="0"/>
              </a:spcBef>
              <a:buFontTx/>
              <a:buNone/>
            </a:pPr>
            <a:r>
              <a:rPr lang="en-US" altLang="en-US" sz="2000">
                <a:latin typeface="Palatino" charset="0"/>
              </a:rPr>
              <a:t>Effect</a:t>
            </a:r>
          </a:p>
          <a:p>
            <a:pPr algn="ctr">
              <a:spcBef>
                <a:spcPct val="0"/>
              </a:spcBef>
              <a:buFontTx/>
              <a:buNone/>
            </a:pPr>
            <a:r>
              <a:rPr lang="en-US" altLang="en-US" sz="2000">
                <a:latin typeface="Palatino" charset="0"/>
              </a:rPr>
              <a:t>(W/m</a:t>
            </a:r>
            <a:r>
              <a:rPr lang="en-US" altLang="en-US" sz="2000" baseline="30000">
                <a:latin typeface="Palatino" charset="0"/>
              </a:rPr>
              <a:t>2</a:t>
            </a:r>
            <a:r>
              <a:rPr lang="en-US" altLang="en-US" sz="2000">
                <a:latin typeface="Palatino" charset="0"/>
              </a:rPr>
              <a:t>)</a:t>
            </a:r>
          </a:p>
        </p:txBody>
      </p:sp>
      <p:sp>
        <p:nvSpPr>
          <p:cNvPr id="12303" name="Text Box 15"/>
          <p:cNvSpPr txBox="1">
            <a:spLocks noChangeArrowheads="1"/>
          </p:cNvSpPr>
          <p:nvPr/>
        </p:nvSpPr>
        <p:spPr bwMode="auto">
          <a:xfrm>
            <a:off x="2959101" y="803276"/>
            <a:ext cx="637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2400" i="1">
                <a:solidFill>
                  <a:srgbClr val="002060"/>
                </a:solidFill>
                <a:latin typeface="Palatino" charset="0"/>
              </a:rPr>
              <a:t>Radiative</a:t>
            </a:r>
            <a:r>
              <a:rPr lang="en-US" altLang="en-US" sz="2400" i="1">
                <a:solidFill>
                  <a:srgbClr val="ED181E"/>
                </a:solidFill>
                <a:latin typeface="Palatino" charset="0"/>
              </a:rPr>
              <a:t> </a:t>
            </a:r>
            <a:r>
              <a:rPr lang="en-US" altLang="en-US" sz="2400" i="1">
                <a:solidFill>
                  <a:srgbClr val="002060"/>
                </a:solidFill>
                <a:latin typeface="Palatino" charset="0"/>
              </a:rPr>
              <a:t>Effect at the Top of the Atmosphere</a:t>
            </a:r>
          </a:p>
          <a:p>
            <a:pPr algn="ctr">
              <a:spcBef>
                <a:spcPct val="0"/>
              </a:spcBef>
              <a:buFontTx/>
              <a:buNone/>
            </a:pPr>
            <a:r>
              <a:rPr lang="en-US" altLang="en-US" sz="2400" i="1">
                <a:solidFill>
                  <a:srgbClr val="002060"/>
                </a:solidFill>
                <a:latin typeface="Palatino" charset="0"/>
              </a:rPr>
              <a:t>For a 50% Increase in Climate Param</a:t>
            </a:r>
            <a:r>
              <a:rPr lang="en-US" altLang="en-US" sz="1800" b="1" i="1">
                <a:solidFill>
                  <a:srgbClr val="002060"/>
                </a:solidFill>
                <a:latin typeface="Palatino" charset="0"/>
              </a:rPr>
              <a:t>eter</a:t>
            </a:r>
          </a:p>
        </p:txBody>
      </p:sp>
      <p:pic>
        <p:nvPicPr>
          <p:cNvPr id="123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1" y="1778000"/>
            <a:ext cx="8247063"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p:cNvSpPr txBox="1">
            <a:spLocks noChangeArrowheads="1"/>
          </p:cNvSpPr>
          <p:nvPr/>
        </p:nvSpPr>
        <p:spPr bwMode="auto">
          <a:xfrm>
            <a:off x="3352800" y="5867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200" b="1"/>
              <a:t>Low clouds</a:t>
            </a:r>
          </a:p>
        </p:txBody>
      </p:sp>
      <p:sp>
        <p:nvSpPr>
          <p:cNvPr id="12306" name="Text Box 18"/>
          <p:cNvSpPr txBox="1">
            <a:spLocks noChangeArrowheads="1"/>
          </p:cNvSpPr>
          <p:nvPr/>
        </p:nvSpPr>
        <p:spPr bwMode="auto">
          <a:xfrm>
            <a:off x="5318125" y="6205539"/>
            <a:ext cx="522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200" b="1"/>
              <a:t>COD</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219</a:t>
            </a:fld>
            <a:endParaRPr lang="en-US"/>
          </a:p>
        </p:txBody>
      </p:sp>
    </p:spTree>
    <p:extLst>
      <p:ext uri="{BB962C8B-B14F-4D97-AF65-F5344CB8AC3E}">
        <p14:creationId xmlns:p14="http://schemas.microsoft.com/office/powerpoint/2010/main" val="149705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337"/>
            <a:ext cx="11839074" cy="4247317"/>
          </a:xfrm>
          <a:prstGeom prst="rect">
            <a:avLst/>
          </a:prstGeom>
        </p:spPr>
        <p:txBody>
          <a:bodyPr wrap="square">
            <a:spAutoFit/>
          </a:bodyPr>
          <a:lstStyle/>
          <a:p>
            <a:r>
              <a:rPr lang="en-US" sz="3600" dirty="0" smtClean="0"/>
              <a:t>In other words, the flux transmissivity of a layer is equivalent to the intensity transmissivity of  parallel beam  radiation  passing  through  it  with  a  zenith  angle   </a:t>
            </a:r>
            <a:r>
              <a:rPr lang="el-GR" sz="3600" dirty="0" smtClean="0"/>
              <a:t>ϑ</a:t>
            </a:r>
            <a:r>
              <a:rPr lang="en-US" sz="3600" dirty="0" smtClean="0"/>
              <a:t> = 53°.  The   factor </a:t>
            </a:r>
          </a:p>
          <a:p>
            <a:r>
              <a:rPr lang="en-US" sz="3600" dirty="0"/>
              <a:t> </a:t>
            </a:r>
            <a:r>
              <a:rPr lang="en-US" sz="3600" dirty="0" smtClean="0"/>
              <a:t>          is  widely   used  in</a:t>
            </a:r>
          </a:p>
          <a:p>
            <a:r>
              <a:rPr lang="en-US" sz="3600" dirty="0" smtClean="0"/>
              <a:t>radiative transfer calculations and is  referred  to  as the diffusivity factor. Applying the concept of a diffusivity factor (4.44) can be integrated over </a:t>
            </a:r>
            <a:r>
              <a:rPr lang="el-GR" sz="3600" dirty="0" smtClean="0"/>
              <a:t>μ</a:t>
            </a:r>
            <a:r>
              <a:rPr lang="en-US" sz="3600" dirty="0" smtClean="0"/>
              <a:t>, to obtain</a:t>
            </a:r>
          </a:p>
          <a:p>
            <a:endParaRPr lang="en-US" dirty="0"/>
          </a:p>
        </p:txBody>
      </p:sp>
      <p:pic>
        <p:nvPicPr>
          <p:cNvPr id="2" name="Picture 1"/>
          <p:cNvPicPr>
            <a:picLocks noChangeAspect="1"/>
          </p:cNvPicPr>
          <p:nvPr/>
        </p:nvPicPr>
        <p:blipFill>
          <a:blip r:embed="rId2"/>
          <a:stretch>
            <a:fillRect/>
          </a:stretch>
        </p:blipFill>
        <p:spPr>
          <a:xfrm>
            <a:off x="254470" y="1868505"/>
            <a:ext cx="838562" cy="510308"/>
          </a:xfrm>
          <a:prstGeom prst="rect">
            <a:avLst/>
          </a:prstGeom>
        </p:spPr>
      </p:pic>
      <p:pic>
        <p:nvPicPr>
          <p:cNvPr id="3" name="Picture 2"/>
          <p:cNvPicPr>
            <a:picLocks noChangeAspect="1"/>
          </p:cNvPicPr>
          <p:nvPr/>
        </p:nvPicPr>
        <p:blipFill>
          <a:blip r:embed="rId3"/>
          <a:stretch>
            <a:fillRect/>
          </a:stretch>
        </p:blipFill>
        <p:spPr>
          <a:xfrm>
            <a:off x="1904620" y="4812632"/>
            <a:ext cx="8356642" cy="1796716"/>
          </a:xfrm>
          <a:prstGeom prst="rect">
            <a:avLst/>
          </a:prstGeom>
        </p:spPr>
      </p:pic>
    </p:spTree>
    <p:extLst>
      <p:ext uri="{BB962C8B-B14F-4D97-AF65-F5344CB8AC3E}">
        <p14:creationId xmlns:p14="http://schemas.microsoft.com/office/powerpoint/2010/main" val="130339509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97214" y="625475"/>
            <a:ext cx="6035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i="1">
                <a:solidFill>
                  <a:srgbClr val="002060"/>
                </a:solidFill>
                <a:latin typeface="Arial Unicode MS" pitchFamily="34" charset="-128"/>
              </a:rPr>
              <a:t>Climate models are inconsistent in predicting  the effects of clouds on climate</a:t>
            </a:r>
          </a:p>
        </p:txBody>
      </p:sp>
      <p:sp>
        <p:nvSpPr>
          <p:cNvPr id="13315" name="Text Box 3"/>
          <p:cNvSpPr txBox="1">
            <a:spLocks noChangeArrowheads="1"/>
          </p:cNvSpPr>
          <p:nvPr/>
        </p:nvSpPr>
        <p:spPr bwMode="auto">
          <a:xfrm>
            <a:off x="7772400" y="6342063"/>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400">
                <a:latin typeface="Palatino" charset="0"/>
              </a:rPr>
              <a:t>(Cess et al., 1990</a:t>
            </a:r>
            <a:r>
              <a:rPr lang="en-US" altLang="en-US" sz="1800">
                <a:latin typeface="Palatino" charset="0"/>
              </a:rPr>
              <a:t>)</a:t>
            </a:r>
          </a:p>
        </p:txBody>
      </p:sp>
      <p:sp>
        <p:nvSpPr>
          <p:cNvPr id="2052" name="Text Box 4"/>
          <p:cNvSpPr txBox="1">
            <a:spLocks noChangeArrowheads="1"/>
          </p:cNvSpPr>
          <p:nvPr/>
        </p:nvSpPr>
        <p:spPr bwMode="auto">
          <a:xfrm>
            <a:off x="1658939" y="133351"/>
            <a:ext cx="8961437" cy="492125"/>
          </a:xfrm>
          <a:prstGeom prst="rect">
            <a:avLst/>
          </a:prstGeom>
          <a:noFill/>
          <a:ln w="9525">
            <a:noFill/>
            <a:miter lim="800000"/>
            <a:headEnd/>
            <a:tailEnd/>
          </a:ln>
          <a:effectLst/>
        </p:spPr>
        <p:txBody>
          <a:bodyPr wrap="none">
            <a:spAutoFit/>
          </a:bodyPr>
          <a:lstStyle/>
          <a:p>
            <a:pPr algn="ctr">
              <a:defRPr/>
            </a:pPr>
            <a:r>
              <a:rPr lang="en-US" sz="2600" dirty="0">
                <a:solidFill>
                  <a:srgbClr val="C00000"/>
                </a:solidFill>
                <a:latin typeface="Palatino" charset="0"/>
              </a:rPr>
              <a:t>CLEAR-SKY AND CLOUD SENSITIVITY FROM 19 GCMS</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l="-1334" t="17743"/>
          <a:stretch>
            <a:fillRect/>
          </a:stretch>
        </p:blipFill>
        <p:spPr bwMode="auto">
          <a:xfrm>
            <a:off x="2895600" y="2046289"/>
            <a:ext cx="6400800"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B61ACE0-B4C6-4281-9137-DAF2A4BC917B}" type="slidenum">
              <a:rPr lang="en-US" smtClean="0"/>
              <a:pPr/>
              <a:t>220</a:t>
            </a:fld>
            <a:endParaRPr lang="en-US"/>
          </a:p>
        </p:txBody>
      </p:sp>
    </p:spTree>
    <p:extLst>
      <p:ext uri="{BB962C8B-B14F-4D97-AF65-F5344CB8AC3E}">
        <p14:creationId xmlns:p14="http://schemas.microsoft.com/office/powerpoint/2010/main" val="29088789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52600" y="0"/>
            <a:ext cx="8610600" cy="990600"/>
          </a:xfrm>
        </p:spPr>
        <p:txBody>
          <a:bodyPr/>
          <a:lstStyle/>
          <a:p>
            <a:pPr eaLnBrk="1" hangingPunct="1"/>
            <a:r>
              <a:rPr lang="en-US" altLang="en-US" sz="3600">
                <a:solidFill>
                  <a:srgbClr val="CC0000"/>
                </a:solidFill>
              </a:rPr>
              <a:t> </a:t>
            </a:r>
            <a:r>
              <a:rPr lang="en-US" altLang="en-US" sz="2800">
                <a:solidFill>
                  <a:srgbClr val="CC0000"/>
                </a:solidFill>
              </a:rPr>
              <a:t>Due to their complexity, clouds are difficult to model</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1"/>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5214"/>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524000" y="594360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a:solidFill>
                  <a:srgbClr val="002060"/>
                </a:solidFill>
              </a:rPr>
              <a:t>Satellites are useful for identifying clouds.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221</a:t>
            </a:fld>
            <a:endParaRPr lang="en-US"/>
          </a:p>
        </p:txBody>
      </p:sp>
    </p:spTree>
    <p:extLst>
      <p:ext uri="{BB962C8B-B14F-4D97-AF65-F5344CB8AC3E}">
        <p14:creationId xmlns:p14="http://schemas.microsoft.com/office/powerpoint/2010/main" val="123101453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295401"/>
            <a:ext cx="68643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1905000" y="76200"/>
            <a:ext cx="8077200" cy="1219200"/>
          </a:xfrm>
        </p:spPr>
        <p:txBody>
          <a:bodyPr/>
          <a:lstStyle/>
          <a:p>
            <a:pPr eaLnBrk="1" hangingPunct="1"/>
            <a:r>
              <a:rPr lang="en-US" altLang="en-US" sz="3600">
                <a:solidFill>
                  <a:srgbClr val="CC0000"/>
                </a:solidFill>
              </a:rPr>
              <a:t>“Man made” clouds: Airplane Tracks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222</a:t>
            </a:fld>
            <a:endParaRPr lang="en-US"/>
          </a:p>
        </p:txBody>
      </p:sp>
    </p:spTree>
    <p:extLst>
      <p:ext uri="{BB962C8B-B14F-4D97-AF65-F5344CB8AC3E}">
        <p14:creationId xmlns:p14="http://schemas.microsoft.com/office/powerpoint/2010/main" val="192094742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0"/>
            <a:ext cx="8915400" cy="5608638"/>
          </a:xfrm>
        </p:spPr>
        <p:txBody>
          <a:bodyPr/>
          <a:lstStyle/>
          <a:p>
            <a:r>
              <a:rPr lang="en-US" altLang="en-US" smtClean="0"/>
              <a:t/>
            </a:r>
            <a:br>
              <a:rPr lang="en-US" altLang="en-US" smtClean="0"/>
            </a:br>
            <a:r>
              <a:rPr lang="en-US" altLang="en-US" sz="3200">
                <a:solidFill>
                  <a:srgbClr val="002060"/>
                </a:solidFill>
              </a:rPr>
              <a:t>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223</a:t>
            </a:fld>
            <a:endParaRPr lang="en-US"/>
          </a:p>
        </p:txBody>
      </p:sp>
    </p:spTree>
    <p:extLst>
      <p:ext uri="{BB962C8B-B14F-4D97-AF65-F5344CB8AC3E}">
        <p14:creationId xmlns:p14="http://schemas.microsoft.com/office/powerpoint/2010/main" val="30476187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100" b="1">
                <a:solidFill>
                  <a:schemeClr val="accent2"/>
                </a:solidFill>
              </a:rPr>
              <a:t>Spaceborne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8230"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8231"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224</a:t>
            </a:fld>
            <a:endParaRPr lang="en-US"/>
          </a:p>
        </p:txBody>
      </p:sp>
    </p:spTree>
    <p:extLst>
      <p:ext uri="{BB962C8B-B14F-4D97-AF65-F5344CB8AC3E}">
        <p14:creationId xmlns:p14="http://schemas.microsoft.com/office/powerpoint/2010/main" val="1219691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97100" y="0"/>
            <a:ext cx="777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a:solidFill>
                  <a:srgbClr val="C00000"/>
                </a:solidFill>
              </a:rPr>
              <a:t>A configuration of several satellites with complimentary capabilities is considered as ideal for cloud research. In particular, the newer systems with active capabilities.</a:t>
            </a:r>
          </a:p>
        </p:txBody>
      </p:sp>
      <p:pic>
        <p:nvPicPr>
          <p:cNvPr id="18435"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355726"/>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18437"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18438"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b="1">
                <a:solidFill>
                  <a:srgbClr val="FFFF00"/>
                </a:solidFill>
                <a:latin typeface="Palatino" charset="0"/>
              </a:rPr>
              <a:t>CloudSat</a:t>
            </a:r>
          </a:p>
        </p:txBody>
      </p:sp>
      <p:sp>
        <p:nvSpPr>
          <p:cNvPr id="2" name="Slide Number Placeholder 1"/>
          <p:cNvSpPr>
            <a:spLocks noGrp="1"/>
          </p:cNvSpPr>
          <p:nvPr>
            <p:ph type="sldNum" sz="quarter" idx="12"/>
          </p:nvPr>
        </p:nvSpPr>
        <p:spPr/>
        <p:txBody>
          <a:bodyPr/>
          <a:lstStyle/>
          <a:p>
            <a:fld id="{3B61ACE0-B4C6-4281-9137-DAF2A4BC917B}" type="slidenum">
              <a:rPr lang="en-US" smtClean="0"/>
              <a:pPr/>
              <a:t>225</a:t>
            </a:fld>
            <a:endParaRPr lang="en-US"/>
          </a:p>
        </p:txBody>
      </p:sp>
    </p:spTree>
    <p:extLst>
      <p:ext uri="{BB962C8B-B14F-4D97-AF65-F5344CB8AC3E}">
        <p14:creationId xmlns:p14="http://schemas.microsoft.com/office/powerpoint/2010/main" val="406571173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364311182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23781270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357637782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66756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79887271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558496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292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446" y="199953"/>
            <a:ext cx="10112189" cy="6416000"/>
          </a:xfrm>
          <a:prstGeom prst="rect">
            <a:avLst/>
          </a:prstGeom>
        </p:spPr>
      </p:pic>
    </p:spTree>
    <p:extLst>
      <p:ext uri="{BB962C8B-B14F-4D97-AF65-F5344CB8AC3E}">
        <p14:creationId xmlns:p14="http://schemas.microsoft.com/office/powerpoint/2010/main" val="32068414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363" y="-1"/>
            <a:ext cx="12042975" cy="6696635"/>
          </a:xfrm>
          <a:prstGeom prst="rect">
            <a:avLst/>
          </a:prstGeom>
        </p:spPr>
      </p:pic>
    </p:spTree>
    <p:extLst>
      <p:ext uri="{BB962C8B-B14F-4D97-AF65-F5344CB8AC3E}">
        <p14:creationId xmlns:p14="http://schemas.microsoft.com/office/powerpoint/2010/main" val="319047114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1" y="147917"/>
            <a:ext cx="12075459" cy="6230126"/>
          </a:xfrm>
          <a:prstGeom prst="rect">
            <a:avLst/>
          </a:prstGeom>
        </p:spPr>
      </p:pic>
    </p:spTree>
    <p:extLst>
      <p:ext uri="{BB962C8B-B14F-4D97-AF65-F5344CB8AC3E}">
        <p14:creationId xmlns:p14="http://schemas.microsoft.com/office/powerpoint/2010/main" val="219092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801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213559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385159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1713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272218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6686" y="978568"/>
            <a:ext cx="11110094" cy="5428792"/>
          </a:xfrm>
          <a:prstGeom prst="rect">
            <a:avLst/>
          </a:prstGeom>
        </p:spPr>
      </p:pic>
    </p:spTree>
    <p:extLst>
      <p:ext uri="{BB962C8B-B14F-4D97-AF65-F5344CB8AC3E}">
        <p14:creationId xmlns:p14="http://schemas.microsoft.com/office/powerpoint/2010/main" val="173276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496" t="13571" r="7805" b="12143"/>
          <a:stretch/>
        </p:blipFill>
        <p:spPr>
          <a:xfrm>
            <a:off x="122860" y="123251"/>
            <a:ext cx="11796424" cy="6470054"/>
          </a:xfrm>
          <a:prstGeom prst="rect">
            <a:avLst/>
          </a:prstGeom>
        </p:spPr>
      </p:pic>
    </p:spTree>
    <p:extLst>
      <p:ext uri="{BB962C8B-B14F-4D97-AF65-F5344CB8AC3E}">
        <p14:creationId xmlns:p14="http://schemas.microsoft.com/office/powerpoint/2010/main" val="283433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037" y="889207"/>
            <a:ext cx="11670864" cy="4581151"/>
          </a:xfrm>
          <a:prstGeom prst="rect">
            <a:avLst/>
          </a:prstGeom>
        </p:spPr>
      </p:pic>
    </p:spTree>
    <p:extLst>
      <p:ext uri="{BB962C8B-B14F-4D97-AF65-F5344CB8AC3E}">
        <p14:creationId xmlns:p14="http://schemas.microsoft.com/office/powerpoint/2010/main" val="151319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5875" y="0"/>
            <a:ext cx="13265496" cy="5983705"/>
          </a:xfrm>
          <a:prstGeom prst="rect">
            <a:avLst/>
          </a:prstGeom>
        </p:spPr>
      </p:pic>
    </p:spTree>
    <p:extLst>
      <p:ext uri="{BB962C8B-B14F-4D97-AF65-F5344CB8AC3E}">
        <p14:creationId xmlns:p14="http://schemas.microsoft.com/office/powerpoint/2010/main" val="352300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968"/>
            <a:ext cx="12079872" cy="5999748"/>
          </a:xfrm>
          <a:prstGeom prst="rect">
            <a:avLst/>
          </a:prstGeom>
        </p:spPr>
      </p:pic>
    </p:spTree>
    <p:extLst>
      <p:ext uri="{BB962C8B-B14F-4D97-AF65-F5344CB8AC3E}">
        <p14:creationId xmlns:p14="http://schemas.microsoft.com/office/powerpoint/2010/main" val="204212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886600"/>
            <a:ext cx="7518760" cy="1518464"/>
          </a:xfrm>
          <a:prstGeom prst="rect">
            <a:avLst/>
          </a:prstGeom>
        </p:spPr>
      </p:pic>
      <p:pic>
        <p:nvPicPr>
          <p:cNvPr id="4" name="Picture 3"/>
          <p:cNvPicPr>
            <a:picLocks noChangeAspect="1"/>
          </p:cNvPicPr>
          <p:nvPr/>
        </p:nvPicPr>
        <p:blipFill>
          <a:blip r:embed="rId3"/>
          <a:stretch>
            <a:fillRect/>
          </a:stretch>
        </p:blipFill>
        <p:spPr>
          <a:xfrm>
            <a:off x="-176463" y="2807608"/>
            <a:ext cx="13314947" cy="2053150"/>
          </a:xfrm>
          <a:prstGeom prst="rect">
            <a:avLst/>
          </a:prstGeom>
        </p:spPr>
      </p:pic>
      <p:sp>
        <p:nvSpPr>
          <p:cNvPr id="2" name="TextBox 1"/>
          <p:cNvSpPr txBox="1"/>
          <p:nvPr/>
        </p:nvSpPr>
        <p:spPr>
          <a:xfrm>
            <a:off x="112295" y="240269"/>
            <a:ext cx="3158435" cy="707886"/>
          </a:xfrm>
          <a:prstGeom prst="rect">
            <a:avLst/>
          </a:prstGeom>
          <a:noFill/>
        </p:spPr>
        <p:txBody>
          <a:bodyPr wrap="square" rtlCol="0">
            <a:spAutoFit/>
          </a:bodyPr>
          <a:lstStyle/>
          <a:p>
            <a:r>
              <a:rPr lang="en-US" sz="4000" dirty="0">
                <a:solidFill>
                  <a:srgbClr val="C00000"/>
                </a:solidFill>
              </a:rPr>
              <a:t>Heating Rates</a:t>
            </a:r>
          </a:p>
        </p:txBody>
      </p:sp>
    </p:spTree>
    <p:extLst>
      <p:ext uri="{BB962C8B-B14F-4D97-AF65-F5344CB8AC3E}">
        <p14:creationId xmlns:p14="http://schemas.microsoft.com/office/powerpoint/2010/main" val="524964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899" y="1747424"/>
            <a:ext cx="11428996" cy="2147052"/>
          </a:xfrm>
          <a:prstGeom prst="rect">
            <a:avLst/>
          </a:prstGeom>
        </p:spPr>
      </p:pic>
      <p:pic>
        <p:nvPicPr>
          <p:cNvPr id="5" name="Picture 4"/>
          <p:cNvPicPr>
            <a:picLocks noChangeAspect="1"/>
          </p:cNvPicPr>
          <p:nvPr/>
        </p:nvPicPr>
        <p:blipFill>
          <a:blip r:embed="rId3"/>
          <a:stretch>
            <a:fillRect/>
          </a:stretch>
        </p:blipFill>
        <p:spPr>
          <a:xfrm>
            <a:off x="199505" y="3575025"/>
            <a:ext cx="11111592" cy="2944390"/>
          </a:xfrm>
          <a:prstGeom prst="rect">
            <a:avLst/>
          </a:prstGeom>
        </p:spPr>
      </p:pic>
    </p:spTree>
    <p:extLst>
      <p:ext uri="{BB962C8B-B14F-4D97-AF65-F5344CB8AC3E}">
        <p14:creationId xmlns:p14="http://schemas.microsoft.com/office/powerpoint/2010/main" val="3205468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251880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024" y="242047"/>
            <a:ext cx="10811435" cy="6051177"/>
          </a:xfrm>
          <a:prstGeom prst="rect">
            <a:avLst/>
          </a:prstGeom>
        </p:spPr>
      </p:pic>
    </p:spTree>
    <p:extLst>
      <p:ext uri="{BB962C8B-B14F-4D97-AF65-F5344CB8AC3E}">
        <p14:creationId xmlns:p14="http://schemas.microsoft.com/office/powerpoint/2010/main" val="3645043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495" y="191340"/>
            <a:ext cx="11428996" cy="2147052"/>
          </a:xfrm>
          <a:prstGeom prst="rect">
            <a:avLst/>
          </a:prstGeom>
        </p:spPr>
      </p:pic>
      <p:pic>
        <p:nvPicPr>
          <p:cNvPr id="5" name="Picture 4"/>
          <p:cNvPicPr>
            <a:picLocks noChangeAspect="1"/>
          </p:cNvPicPr>
          <p:nvPr/>
        </p:nvPicPr>
        <p:blipFill>
          <a:blip r:embed="rId3"/>
          <a:stretch>
            <a:fillRect/>
          </a:stretch>
        </p:blipFill>
        <p:spPr>
          <a:xfrm>
            <a:off x="328268" y="2338392"/>
            <a:ext cx="11863732" cy="3414462"/>
          </a:xfrm>
          <a:prstGeom prst="rect">
            <a:avLst/>
          </a:prstGeom>
        </p:spPr>
      </p:pic>
    </p:spTree>
    <p:extLst>
      <p:ext uri="{BB962C8B-B14F-4D97-AF65-F5344CB8AC3E}">
        <p14:creationId xmlns:p14="http://schemas.microsoft.com/office/powerpoint/2010/main" val="81858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1" y="2963386"/>
            <a:ext cx="11139055" cy="4120834"/>
          </a:xfrm>
          <a:prstGeom prst="rect">
            <a:avLst/>
          </a:prstGeom>
        </p:spPr>
      </p:pic>
    </p:spTree>
    <p:extLst>
      <p:ext uri="{BB962C8B-B14F-4D97-AF65-F5344CB8AC3E}">
        <p14:creationId xmlns:p14="http://schemas.microsoft.com/office/powerpoint/2010/main" val="2460348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129" y="705853"/>
            <a:ext cx="13872908" cy="5646821"/>
          </a:xfrm>
          <a:prstGeom prst="rect">
            <a:avLst/>
          </a:prstGeom>
        </p:spPr>
      </p:pic>
    </p:spTree>
    <p:extLst>
      <p:ext uri="{BB962C8B-B14F-4D97-AF65-F5344CB8AC3E}">
        <p14:creationId xmlns:p14="http://schemas.microsoft.com/office/powerpoint/2010/main" val="146483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514" t="26528"/>
          <a:stretch/>
        </p:blipFill>
        <p:spPr>
          <a:xfrm>
            <a:off x="240632" y="1347538"/>
            <a:ext cx="11951368" cy="3256546"/>
          </a:xfrm>
          <a:prstGeom prst="rect">
            <a:avLst/>
          </a:prstGeom>
        </p:spPr>
      </p:pic>
    </p:spTree>
    <p:extLst>
      <p:ext uri="{BB962C8B-B14F-4D97-AF65-F5344CB8AC3E}">
        <p14:creationId xmlns:p14="http://schemas.microsoft.com/office/powerpoint/2010/main" val="65150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421" y="119501"/>
            <a:ext cx="11277600" cy="6599237"/>
          </a:xfrm>
          <a:prstGeom prst="rect">
            <a:avLst/>
          </a:prstGeom>
        </p:spPr>
      </p:pic>
    </p:spTree>
    <p:extLst>
      <p:ext uri="{BB962C8B-B14F-4D97-AF65-F5344CB8AC3E}">
        <p14:creationId xmlns:p14="http://schemas.microsoft.com/office/powerpoint/2010/main" val="2365386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8" t="-7699" r="12008" b="7699"/>
          <a:stretch/>
        </p:blipFill>
        <p:spPr>
          <a:xfrm>
            <a:off x="673767" y="-59754"/>
            <a:ext cx="11335385" cy="6492637"/>
          </a:xfrm>
          <a:prstGeom prst="rect">
            <a:avLst/>
          </a:prstGeom>
        </p:spPr>
      </p:pic>
    </p:spTree>
    <p:extLst>
      <p:ext uri="{BB962C8B-B14F-4D97-AF65-F5344CB8AC3E}">
        <p14:creationId xmlns:p14="http://schemas.microsoft.com/office/powerpoint/2010/main" val="1736144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6082" y="-4264"/>
            <a:ext cx="9288379" cy="6862264"/>
          </a:xfrm>
          <a:prstGeom prst="rect">
            <a:avLst/>
          </a:prstGeom>
        </p:spPr>
      </p:pic>
    </p:spTree>
    <p:extLst>
      <p:ext uri="{BB962C8B-B14F-4D97-AF65-F5344CB8AC3E}">
        <p14:creationId xmlns:p14="http://schemas.microsoft.com/office/powerpoint/2010/main" val="363431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842" y="146392"/>
            <a:ext cx="11213432" cy="6511081"/>
          </a:xfrm>
          <a:prstGeom prst="rect">
            <a:avLst/>
          </a:prstGeom>
        </p:spPr>
      </p:pic>
    </p:spTree>
    <p:extLst>
      <p:ext uri="{BB962C8B-B14F-4D97-AF65-F5344CB8AC3E}">
        <p14:creationId xmlns:p14="http://schemas.microsoft.com/office/powerpoint/2010/main" val="515075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54459"/>
          </a:xfrm>
          <a:prstGeom prst="rect">
            <a:avLst/>
          </a:prstGeom>
        </p:spPr>
        <p:txBody>
          <a:bodyPr wrap="square">
            <a:spAutoFit/>
          </a:bodyPr>
          <a:lstStyle/>
          <a:p>
            <a:pPr marL="173355" marR="0" algn="just">
              <a:spcBef>
                <a:spcPts val="0"/>
              </a:spcBef>
              <a:spcAft>
                <a:spcPts val="0"/>
              </a:spcAft>
            </a:pP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Passive  </a:t>
            </a:r>
            <a:r>
              <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Remote  Sensing by</a:t>
            </a:r>
            <a:r>
              <a:rPr lang="en-US" sz="3600" spc="6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Satellites</a:t>
            </a:r>
          </a:p>
          <a:p>
            <a:pPr marL="173355" marR="0" algn="just">
              <a:spcBef>
                <a:spcPts val="0"/>
              </a:spcBef>
              <a:spcAft>
                <a:spcPts val="0"/>
              </a:spcAft>
            </a:pPr>
            <a:endParaRPr lang="en-US" sz="3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60020" marR="213995" indent="4445" algn="just">
              <a:lnSpc>
                <a:spcPct val="108000"/>
              </a:lnSpc>
              <a:spcBef>
                <a:spcPts val="640"/>
              </a:spcBef>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radiome­ters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provides a wealth of  information  on  weather and climate. Fields that are currently routinely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mon­itored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from space include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temperature,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cloud cover, cloud droplet concentrations  and  sizes,  rainfall  rates, humidity, surface wind speed and direction,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and lightning.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section focuses  on just  a few  of the many applications of remote sensing in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3600" b="1" spc="17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science.</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487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1" y="1"/>
            <a:ext cx="11758863" cy="6001643"/>
          </a:xfrm>
          <a:prstGeom prst="rect">
            <a:avLst/>
          </a:prstGeom>
        </p:spPr>
        <p:txBody>
          <a:bodyPr wrap="square">
            <a:spAutoFit/>
          </a:bodyPr>
          <a:lstStyle/>
          <a:p>
            <a:pPr algn="ctr"/>
            <a:r>
              <a:rPr lang="en-US" sz="28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Spectral Intervals  in  (VIS, IR, MW) of interest in  Remote Sensing</a:t>
            </a:r>
          </a:p>
          <a:p>
            <a:r>
              <a:rPr lang="en-US" sz="3600" dirty="0">
                <a:solidFill>
                  <a:srgbClr val="C00000"/>
                </a:solidFill>
                <a:latin typeface="Times New Roman" pitchFamily="18" charset="0"/>
                <a:cs typeface="Times New Roman" pitchFamily="18" charset="0"/>
              </a:rPr>
              <a:t>Several spectral regions </a:t>
            </a:r>
            <a:r>
              <a:rPr lang="en-US" sz="3600" dirty="0">
                <a:latin typeface="Times New Roman" pitchFamily="18" charset="0"/>
                <a:cs typeface="Times New Roman" pitchFamily="18" charset="0"/>
              </a:rPr>
              <a:t>are considered useful for remote sensing from satellites.</a:t>
            </a:r>
          </a:p>
          <a:p>
            <a:r>
              <a:rPr lang="en-US" sz="3600" dirty="0">
                <a:solidFill>
                  <a:srgbClr val="C00000"/>
                </a:solidFill>
                <a:latin typeface="Times New Roman" pitchFamily="18" charset="0"/>
                <a:cs typeface="Times New Roman" pitchFamily="18" charset="0"/>
              </a:rPr>
              <a:t>Windows</a:t>
            </a:r>
            <a:r>
              <a:rPr lang="en-US" sz="3600" dirty="0">
                <a:latin typeface="Times New Roman" pitchFamily="18" charset="0"/>
                <a:cs typeface="Times New Roman" pitchFamily="18" charset="0"/>
              </a:rPr>
              <a:t> to the atmosphere (regions of minimal atmospheric absorption) exist near </a:t>
            </a:r>
            <a:r>
              <a:rPr lang="en-US" sz="3600" dirty="0" smtClean="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10 </a:t>
            </a:r>
            <a:r>
              <a:rPr lang="en-US" sz="3600" dirty="0" err="1">
                <a:solidFill>
                  <a:srgbClr val="C00000"/>
                </a:solidFill>
                <a:latin typeface="Times New Roman" pitchFamily="18" charset="0"/>
                <a:cs typeface="Times New Roman" pitchFamily="18" charset="0"/>
              </a:rPr>
              <a:t>μm</a:t>
            </a:r>
            <a:r>
              <a:rPr lang="en-US" sz="3600" dirty="0">
                <a:solidFill>
                  <a:srgbClr val="C00000"/>
                </a:solidFill>
                <a:latin typeface="Times New Roman" pitchFamily="18" charset="0"/>
                <a:cs typeface="Times New Roman" pitchFamily="18" charset="0"/>
              </a:rPr>
              <a:t>, 0.3 cm, and 1 cm. </a:t>
            </a:r>
          </a:p>
          <a:p>
            <a:r>
              <a:rPr lang="en-US" sz="3600" dirty="0">
                <a:solidFill>
                  <a:srgbClr val="C00000"/>
                </a:solidFill>
                <a:latin typeface="Times New Roman" pitchFamily="18" charset="0"/>
                <a:cs typeface="Times New Roman" pitchFamily="18" charset="0"/>
              </a:rPr>
              <a:t>Infrared windows </a:t>
            </a:r>
            <a:r>
              <a:rPr lang="en-US" sz="3600" dirty="0">
                <a:latin typeface="Times New Roman" pitchFamily="18" charset="0"/>
                <a:cs typeface="Times New Roman" pitchFamily="18" charset="0"/>
              </a:rPr>
              <a:t>are used for sensing the </a:t>
            </a:r>
            <a:r>
              <a:rPr lang="en-US" sz="3600" dirty="0">
                <a:solidFill>
                  <a:srgbClr val="C00000"/>
                </a:solidFill>
                <a:latin typeface="Times New Roman" pitchFamily="18" charset="0"/>
                <a:cs typeface="Times New Roman" pitchFamily="18" charset="0"/>
              </a:rPr>
              <a:t>temperature of the earth surface and clouds</a:t>
            </a:r>
            <a:r>
              <a:rPr lang="en-US" sz="3600" dirty="0">
                <a:latin typeface="Times New Roman" pitchFamily="18" charset="0"/>
                <a:cs typeface="Times New Roman" pitchFamily="18" charset="0"/>
              </a:rPr>
              <a:t>, while </a:t>
            </a:r>
            <a:r>
              <a:rPr lang="en-US" sz="3600" dirty="0">
                <a:solidFill>
                  <a:srgbClr val="C00000"/>
                </a:solidFill>
                <a:latin typeface="Times New Roman" pitchFamily="18" charset="0"/>
                <a:cs typeface="Times New Roman" pitchFamily="18" charset="0"/>
              </a:rPr>
              <a:t>microwave windows </a:t>
            </a:r>
            <a:r>
              <a:rPr lang="en-US" sz="3600" dirty="0">
                <a:latin typeface="Times New Roman" pitchFamily="18" charset="0"/>
                <a:cs typeface="Times New Roman" pitchFamily="18" charset="0"/>
              </a:rPr>
              <a:t>help to investigate the </a:t>
            </a:r>
            <a:r>
              <a:rPr lang="en-US" sz="3600" dirty="0">
                <a:solidFill>
                  <a:srgbClr val="C00000"/>
                </a:solidFill>
                <a:latin typeface="Times New Roman" pitchFamily="18" charset="0"/>
                <a:cs typeface="Times New Roman" pitchFamily="18" charset="0"/>
              </a:rPr>
              <a:t>surface emissivity </a:t>
            </a:r>
            <a:r>
              <a:rPr lang="en-US" sz="3600" dirty="0">
                <a:latin typeface="Times New Roman" pitchFamily="18" charset="0"/>
                <a:cs typeface="Times New Roman" pitchFamily="18" charset="0"/>
              </a:rPr>
              <a:t>and the </a:t>
            </a:r>
            <a:r>
              <a:rPr lang="en-US" sz="3600" dirty="0">
                <a:solidFill>
                  <a:srgbClr val="C00000"/>
                </a:solidFill>
                <a:latin typeface="Times New Roman" pitchFamily="18" charset="0"/>
                <a:cs typeface="Times New Roman" pitchFamily="18" charset="0"/>
              </a:rPr>
              <a:t>liquid water content of clouds. </a:t>
            </a:r>
          </a:p>
          <a:p>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3B61ACE0-B4C6-4281-9137-DAF2A4BC917B}" type="slidenum">
              <a:rPr lang="en-US" smtClean="0"/>
              <a:pPr/>
              <a:t>45</a:t>
            </a:fld>
            <a:endParaRPr lang="en-US"/>
          </a:p>
        </p:txBody>
      </p:sp>
    </p:spTree>
    <p:extLst>
      <p:ext uri="{BB962C8B-B14F-4D97-AF65-F5344CB8AC3E}">
        <p14:creationId xmlns:p14="http://schemas.microsoft.com/office/powerpoint/2010/main" val="157074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119" y="0"/>
            <a:ext cx="11805207" cy="6186309"/>
          </a:xfrm>
          <a:prstGeom prst="rect">
            <a:avLst/>
          </a:prstGeom>
        </p:spPr>
        <p:txBody>
          <a:bodyPr wrap="square">
            <a:spAutoFit/>
          </a:bodyPr>
          <a:lstStyle/>
          <a:p>
            <a:r>
              <a:rPr lang="en-US" sz="4400" dirty="0">
                <a:latin typeface="Times New Roman" pitchFamily="18" charset="0"/>
                <a:cs typeface="Times New Roman" pitchFamily="18" charset="0"/>
              </a:rPr>
              <a:t>The CO</a:t>
            </a:r>
            <a:r>
              <a:rPr lang="en-US" sz="4400" baseline="-25000" dirty="0">
                <a:latin typeface="Times New Roman" pitchFamily="18" charset="0"/>
                <a:cs typeface="Times New Roman" pitchFamily="18" charset="0"/>
              </a:rPr>
              <a:t>2 </a:t>
            </a:r>
            <a:r>
              <a:rPr lang="en-US" sz="4400" dirty="0">
                <a:latin typeface="Times New Roman" pitchFamily="18" charset="0"/>
                <a:cs typeface="Times New Roman" pitchFamily="18" charset="0"/>
              </a:rPr>
              <a:t>and O</a:t>
            </a:r>
            <a:r>
              <a:rPr lang="en-US" sz="4400" baseline="-25000" dirty="0">
                <a:latin typeface="Times New Roman" pitchFamily="18" charset="0"/>
                <a:cs typeface="Times New Roman" pitchFamily="18" charset="0"/>
              </a:rPr>
              <a:t>2</a:t>
            </a:r>
            <a:r>
              <a:rPr lang="en-US" sz="4400" dirty="0">
                <a:latin typeface="Times New Roman" pitchFamily="18" charset="0"/>
                <a:cs typeface="Times New Roman" pitchFamily="18" charset="0"/>
              </a:rPr>
              <a:t> absorption bands at </a:t>
            </a:r>
          </a:p>
          <a:p>
            <a:r>
              <a:rPr lang="en-US" sz="4400" dirty="0">
                <a:latin typeface="Times New Roman" pitchFamily="18" charset="0"/>
                <a:cs typeface="Times New Roman" pitchFamily="18" charset="0"/>
              </a:rPr>
              <a:t>4.3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15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0.25 cm, and </a:t>
            </a:r>
          </a:p>
          <a:p>
            <a:r>
              <a:rPr lang="en-US" sz="4400" dirty="0">
                <a:latin typeface="Times New Roman" pitchFamily="18" charset="0"/>
                <a:cs typeface="Times New Roman" pitchFamily="18" charset="0"/>
              </a:rPr>
              <a:t>0.5 cm are used for temperature profile retrieval; because these gases are uniformly mixed in the atmosphere in known portions they lend themselves to this application. The water vapor absorption bands near 6.3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beyond 18 </a:t>
            </a:r>
            <a:r>
              <a:rPr lang="en-US" sz="4400" dirty="0" err="1">
                <a:latin typeface="Times New Roman" pitchFamily="18" charset="0"/>
                <a:cs typeface="Times New Roman" pitchFamily="18" charset="0"/>
              </a:rPr>
              <a:t>μm</a:t>
            </a:r>
            <a:r>
              <a:rPr lang="en-US" sz="4400" dirty="0">
                <a:latin typeface="Times New Roman" pitchFamily="18" charset="0"/>
                <a:cs typeface="Times New Roman" pitchFamily="18" charset="0"/>
              </a:rPr>
              <a:t>, near 0.2 cm, and near 1.3 cm are sensitive to the water vapor concentration in the atmosphere.</a:t>
            </a:r>
          </a:p>
        </p:txBody>
      </p:sp>
      <p:sp>
        <p:nvSpPr>
          <p:cNvPr id="2" name="Slide Number Placeholder 1"/>
          <p:cNvSpPr>
            <a:spLocks noGrp="1"/>
          </p:cNvSpPr>
          <p:nvPr>
            <p:ph type="sldNum" sz="quarter" idx="12"/>
          </p:nvPr>
        </p:nvSpPr>
        <p:spPr/>
        <p:txBody>
          <a:bodyPr/>
          <a:lstStyle/>
          <a:p>
            <a:fld id="{3B61ACE0-B4C6-4281-9137-DAF2A4BC917B}" type="slidenum">
              <a:rPr lang="en-US" smtClean="0"/>
              <a:pPr/>
              <a:t>46</a:t>
            </a:fld>
            <a:endParaRPr lang="en-US"/>
          </a:p>
        </p:txBody>
      </p:sp>
    </p:spTree>
    <p:extLst>
      <p:ext uri="{BB962C8B-B14F-4D97-AF65-F5344CB8AC3E}">
        <p14:creationId xmlns:p14="http://schemas.microsoft.com/office/powerpoint/2010/main" val="1280920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752600"/>
          </a:xfrm>
        </p:spPr>
        <p:txBody>
          <a:bodyPr>
            <a:noAutofit/>
          </a:bodyPr>
          <a:lstStyle/>
          <a:p>
            <a:r>
              <a:rPr lang="en-US" sz="28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Spectral regions used for remote sensing of the earth atmosphere and surface</a:t>
            </a:r>
            <a:r>
              <a:rPr lang="en-US" sz="3200" b="1"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rPr>
              <a:t>from satellites. ε indicates emissivity, q denotes water vapor, and T represents temperature</a:t>
            </a:r>
            <a:r>
              <a:rPr lang="en-US" sz="2800" dirty="0">
                <a:solidFill>
                  <a:srgbClr val="C00000"/>
                </a:solidFill>
                <a:latin typeface="Times New Roman" pitchFamily="18" charset="0"/>
                <a:cs typeface="Times New Roman" pitchFamily="18" charset="0"/>
              </a:rPr>
              <a:t>.</a:t>
            </a:r>
          </a:p>
        </p:txBody>
      </p:sp>
      <p:pic>
        <p:nvPicPr>
          <p:cNvPr id="32770" name="Picture 2"/>
          <p:cNvPicPr>
            <a:picLocks noChangeAspect="1" noChangeArrowheads="1"/>
          </p:cNvPicPr>
          <p:nvPr/>
        </p:nvPicPr>
        <p:blipFill>
          <a:blip r:embed="rId2" cstate="print"/>
          <a:srcRect/>
          <a:stretch>
            <a:fillRect/>
          </a:stretch>
        </p:blipFill>
        <p:spPr bwMode="auto">
          <a:xfrm>
            <a:off x="1846764" y="1752600"/>
            <a:ext cx="8821237" cy="4953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47</a:t>
            </a:fld>
            <a:endParaRPr lang="en-US"/>
          </a:p>
        </p:txBody>
      </p:sp>
    </p:spTree>
    <p:extLst>
      <p:ext uri="{BB962C8B-B14F-4D97-AF65-F5344CB8AC3E}">
        <p14:creationId xmlns:p14="http://schemas.microsoft.com/office/powerpoint/2010/main" val="3349164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47" y="162882"/>
            <a:ext cx="11774906" cy="6118342"/>
          </a:xfrm>
          <a:prstGeom prst="rect">
            <a:avLst/>
          </a:prstGeom>
        </p:spPr>
        <p:txBody>
          <a:bodyPr wrap="square">
            <a:spAutoFit/>
          </a:bodyPr>
          <a:lstStyle/>
          <a:p>
            <a:pPr marR="0" lvl="0">
              <a:lnSpc>
                <a:spcPts val="1120"/>
              </a:lnSpc>
              <a:spcBef>
                <a:spcPts val="0"/>
              </a:spcBef>
              <a:spcAft>
                <a:spcPts val="0"/>
              </a:spcAft>
              <a:buSzPts val="1000"/>
              <a:tabLst>
                <a:tab pos="1490980" algn="l"/>
              </a:tabLst>
            </a:pPr>
            <a:r>
              <a:rPr lang="en-US" sz="3600" i="1" dirty="0">
                <a:ea typeface="Times New Roman" panose="02020603050405020304" pitchFamily="18" charset="0"/>
                <a:cs typeface="Times New Roman" panose="02020603050405020304" pitchFamily="18" charset="0"/>
              </a:rPr>
              <a:t>Infrared  imagery </a:t>
            </a:r>
            <a:r>
              <a:rPr lang="en-US" sz="3600" dirty="0">
                <a:ea typeface="Times New Roman" panose="02020603050405020304" pitchFamily="18" charset="0"/>
                <a:cs typeface="Times New Roman" panose="02020603050405020304" pitchFamily="18" charset="0"/>
              </a:rPr>
              <a:t>corresponds  to a</a:t>
            </a:r>
            <a:r>
              <a:rPr lang="en-US" sz="3600" spc="3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spectral</a:t>
            </a:r>
          </a:p>
          <a:p>
            <a:pPr marR="25400">
              <a:lnSpc>
                <a:spcPct val="106000"/>
              </a:lnSpc>
              <a:spcBef>
                <a:spcPts val="85"/>
              </a:spcBef>
              <a:spcAft>
                <a:spcPts val="0"/>
              </a:spcAft>
            </a:pPr>
            <a:r>
              <a:rPr lang="en-US" sz="3600" dirty="0">
                <a:ea typeface="Times New Roman" panose="02020603050405020304" pitchFamily="18" charset="0"/>
                <a:cs typeface="Times New Roman" panose="02020603050405020304" pitchFamily="18" charset="0"/>
              </a:rPr>
              <a:t>window at a wavelength of 10.7 µm, in which radiation emitted from the Earth's surface and cloud tops penetrates through cloud-free air with little absorption. Intensities in this channel (or </a:t>
            </a:r>
            <a:r>
              <a:rPr lang="en-US" sz="3600" i="1" dirty="0">
                <a:ea typeface="Times New Roman" panose="02020603050405020304" pitchFamily="18" charset="0"/>
                <a:cs typeface="Times New Roman" panose="02020603050405020304" pitchFamily="18" charset="0"/>
              </a:rPr>
              <a:t>radiance}; </a:t>
            </a:r>
            <a:r>
              <a:rPr lang="en-US" sz="3600" dirty="0">
                <a:ea typeface="Times New Roman" panose="02020603050405020304" pitchFamily="18" charset="0"/>
                <a:cs typeface="Times New Roman" panose="02020603050405020304" pitchFamily="18" charset="0"/>
              </a:rPr>
              <a:t>as they are more commonly referred  to in the remote sensing literature) are indicative of the temperatures of the surfaces from which the radiation is emitted as inferred from the Planck </a:t>
            </a:r>
            <a:r>
              <a:rPr lang="en-US" sz="3600" dirty="0" smtClean="0">
                <a:ea typeface="Times New Roman" panose="02020603050405020304" pitchFamily="18" charset="0"/>
                <a:cs typeface="Times New Roman" panose="02020603050405020304" pitchFamily="18" charset="0"/>
              </a:rPr>
              <a:t>function. In </a:t>
            </a:r>
            <a:r>
              <a:rPr lang="en-US" sz="3600" dirty="0">
                <a:ea typeface="Times New Roman" panose="02020603050405020304" pitchFamily="18" charset="0"/>
                <a:cs typeface="Times New Roman" panose="02020603050405020304" pitchFamily="18" charset="0"/>
              </a:rPr>
              <a:t>contrast to visible imagery, high clouds are usually clearly distinguishable from low clouds in infrared imagery by virtue of their lower </a:t>
            </a:r>
            <a:r>
              <a:rPr lang="en-US" sz="3600" spc="35" dirty="0">
                <a:ea typeface="Times New Roman" panose="02020603050405020304" pitchFamily="18" charset="0"/>
                <a:cs typeface="Times New Roman" panose="02020603050405020304" pitchFamily="18" charset="0"/>
              </a:rPr>
              <a:t> </a:t>
            </a:r>
            <a:r>
              <a:rPr lang="en-US" sz="3600" dirty="0" smtClean="0">
                <a:ea typeface="Times New Roman" panose="02020603050405020304" pitchFamily="18" charset="0"/>
                <a:cs typeface="Times New Roman" panose="02020603050405020304" pitchFamily="18" charset="0"/>
              </a:rPr>
              <a:t>temperatures.</a:t>
            </a:r>
            <a:endParaRPr lang="en-US" sz="3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00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2057400" y="533401"/>
          <a:ext cx="8229600" cy="5592763"/>
        </p:xfrm>
        <a:graphic>
          <a:graphicData uri="http://schemas.openxmlformats.org/presentationml/2006/ole">
            <mc:AlternateContent xmlns:mc="http://schemas.openxmlformats.org/markup-compatibility/2006">
              <mc:Choice xmlns:v="urn:schemas-microsoft-com:vml" Requires="v">
                <p:oleObj spid="_x0000_s9230" name="Bitmap Image" r:id="rId4" imgW="4734586" imgH="3247619" progId="PBrush">
                  <p:embed/>
                </p:oleObj>
              </mc:Choice>
              <mc:Fallback>
                <p:oleObj name="Bitmap Image" r:id="rId4" imgW="4734586" imgH="324761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3401"/>
                        <a:ext cx="8229600"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B3AAF22-1EE3-437A-BE45-BBFB09C5FAE3}" type="slidenum">
              <a:rPr lang="en-US" smtClean="0"/>
              <a:pPr>
                <a:defRPr/>
              </a:pPr>
              <a:t>49</a:t>
            </a:fld>
            <a:endParaRPr lang="en-US" dirty="0"/>
          </a:p>
        </p:txBody>
      </p:sp>
    </p:spTree>
    <p:extLst>
      <p:ext uri="{BB962C8B-B14F-4D97-AF65-F5344CB8AC3E}">
        <p14:creationId xmlns:p14="http://schemas.microsoft.com/office/powerpoint/2010/main" val="3903421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988"/>
            <a:ext cx="11678653" cy="2470296"/>
          </a:xfrm>
          <a:prstGeom prst="rect">
            <a:avLst/>
          </a:prstGeom>
        </p:spPr>
      </p:pic>
      <p:pic>
        <p:nvPicPr>
          <p:cNvPr id="3" name="Picture 2"/>
          <p:cNvPicPr>
            <a:picLocks noChangeAspect="1"/>
          </p:cNvPicPr>
          <p:nvPr/>
        </p:nvPicPr>
        <p:blipFill>
          <a:blip r:embed="rId3"/>
          <a:stretch>
            <a:fillRect/>
          </a:stretch>
        </p:blipFill>
        <p:spPr>
          <a:xfrm>
            <a:off x="94073" y="3176338"/>
            <a:ext cx="12097928" cy="3545304"/>
          </a:xfrm>
          <a:prstGeom prst="rect">
            <a:avLst/>
          </a:prstGeom>
        </p:spPr>
      </p:pic>
    </p:spTree>
    <p:extLst>
      <p:ext uri="{BB962C8B-B14F-4D97-AF65-F5344CB8AC3E}">
        <p14:creationId xmlns:p14="http://schemas.microsoft.com/office/powerpoint/2010/main" val="764043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cstate="print"/>
          <a:srcRect l="6410" t="44160" r="54327" b="11964"/>
          <a:stretch>
            <a:fillRect/>
          </a:stretch>
        </p:blipFill>
        <p:spPr bwMode="auto">
          <a:xfrm>
            <a:off x="1524000" y="769204"/>
            <a:ext cx="8686632" cy="6088796"/>
          </a:xfrm>
          <a:prstGeom prst="rect">
            <a:avLst/>
          </a:prstGeom>
          <a:noFill/>
          <a:ln w="9525">
            <a:noFill/>
            <a:miter lim="800000"/>
            <a:headEnd/>
            <a:tailEnd/>
          </a:ln>
        </p:spPr>
      </p:pic>
      <p:sp>
        <p:nvSpPr>
          <p:cNvPr id="3" name="TextBox 2"/>
          <p:cNvSpPr txBox="1"/>
          <p:nvPr/>
        </p:nvSpPr>
        <p:spPr>
          <a:xfrm>
            <a:off x="2438400" y="1"/>
            <a:ext cx="7391400" cy="584775"/>
          </a:xfrm>
          <a:prstGeom prst="rect">
            <a:avLst/>
          </a:prstGeom>
          <a:noFill/>
        </p:spPr>
        <p:txBody>
          <a:bodyPr wrap="square" rtlCol="0">
            <a:spAutoFit/>
          </a:bodyPr>
          <a:lstStyle/>
          <a:p>
            <a:pPr algn="ctr"/>
            <a:r>
              <a:rPr lang="en-US" sz="3200" dirty="0">
                <a:solidFill>
                  <a:srgbClr val="C00000"/>
                </a:solidFill>
              </a:rPr>
              <a:t>Absorption spectrum in microwave</a:t>
            </a:r>
          </a:p>
        </p:txBody>
      </p:sp>
      <p:sp>
        <p:nvSpPr>
          <p:cNvPr id="4" name="TextBox 3"/>
          <p:cNvSpPr txBox="1"/>
          <p:nvPr/>
        </p:nvSpPr>
        <p:spPr>
          <a:xfrm>
            <a:off x="1905000" y="6400801"/>
            <a:ext cx="1524000" cy="461665"/>
          </a:xfrm>
          <a:prstGeom prst="rect">
            <a:avLst/>
          </a:prstGeom>
          <a:noFill/>
        </p:spPr>
        <p:txBody>
          <a:bodyPr wrap="square" rtlCol="0">
            <a:spAutoFit/>
          </a:bodyPr>
          <a:lstStyle/>
          <a:p>
            <a:r>
              <a:rPr lang="en-US" sz="2400" dirty="0">
                <a:solidFill>
                  <a:srgbClr val="C00000"/>
                </a:solidFill>
                <a:latin typeface="Times New Roman" pitchFamily="18" charset="0"/>
                <a:cs typeface="Times New Roman" pitchFamily="18" charset="0"/>
              </a:rPr>
              <a:t>Figure 1</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50</a:t>
            </a:fld>
            <a:endParaRPr lang="en-US"/>
          </a:p>
        </p:txBody>
      </p:sp>
    </p:spTree>
    <p:extLst>
      <p:ext uri="{BB962C8B-B14F-4D97-AF65-F5344CB8AC3E}">
        <p14:creationId xmlns:p14="http://schemas.microsoft.com/office/powerpoint/2010/main" val="2699695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4379" y="228600"/>
            <a:ext cx="11790947" cy="6400800"/>
          </a:xfrm>
        </p:spPr>
        <p:txBody>
          <a:bodyPr>
            <a:noAutofit/>
          </a:bodyPr>
          <a:lstStyle/>
          <a:p>
            <a:pPr algn="l">
              <a:buFont typeface="Arial" pitchFamily="34" charset="0"/>
              <a:buChar char="•"/>
            </a:pPr>
            <a:r>
              <a:rPr lang="en-US"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Water </a:t>
            </a:r>
            <a:r>
              <a:rPr lang="en-US" sz="3600" dirty="0">
                <a:solidFill>
                  <a:srgbClr val="002060"/>
                </a:solidFill>
                <a:latin typeface="Times New Roman" pitchFamily="18" charset="0"/>
                <a:cs typeface="Times New Roman" pitchFamily="18" charset="0"/>
              </a:rPr>
              <a:t>vapor and molecular oxygen exhibit absorption lines in the microwave region. </a:t>
            </a:r>
            <a:endParaRPr lang="en-US" sz="3600" dirty="0" smtClean="0">
              <a:solidFill>
                <a:srgbClr val="002060"/>
              </a:solidFill>
              <a:latin typeface="Times New Roman" pitchFamily="18" charset="0"/>
              <a:cs typeface="Times New Roman" pitchFamily="18" charset="0"/>
            </a:endParaRPr>
          </a:p>
          <a:p>
            <a:pPr algn="l">
              <a:buFont typeface="Arial" pitchFamily="34" charset="0"/>
              <a:buChar char="•"/>
            </a:pPr>
            <a:r>
              <a:rPr lang="en-US" sz="3600" dirty="0" smtClean="0">
                <a:solidFill>
                  <a:srgbClr val="002060"/>
                </a:solidFill>
                <a:latin typeface="Times New Roman" pitchFamily="18" charset="0"/>
                <a:cs typeface="Times New Roman" pitchFamily="18" charset="0"/>
              </a:rPr>
              <a:t> Below </a:t>
            </a:r>
            <a:r>
              <a:rPr lang="en-US" sz="3600" dirty="0">
                <a:solidFill>
                  <a:srgbClr val="002060"/>
                </a:solidFill>
                <a:latin typeface="Times New Roman" pitchFamily="18" charset="0"/>
                <a:cs typeface="Times New Roman" pitchFamily="18" charset="0"/>
              </a:rPr>
              <a:t>40 GHz (1 GHz = 10</a:t>
            </a:r>
            <a:r>
              <a:rPr lang="en-US" sz="3600" baseline="30000" dirty="0">
                <a:solidFill>
                  <a:srgbClr val="002060"/>
                </a:solidFill>
                <a:latin typeface="Times New Roman" pitchFamily="18" charset="0"/>
                <a:cs typeface="Times New Roman" pitchFamily="18" charset="0"/>
              </a:rPr>
              <a:t>9</a:t>
            </a:r>
            <a:r>
              <a:rPr lang="en-US" sz="3600" dirty="0">
                <a:solidFill>
                  <a:srgbClr val="002060"/>
                </a:solidFill>
                <a:latin typeface="Times New Roman" pitchFamily="18" charset="0"/>
                <a:cs typeface="Times New Roman" pitchFamily="18" charset="0"/>
              </a:rPr>
              <a:t> cycles/sec; note 1 cm = 30 GHz) only the weakly absorbing pressure broadened 22.235 GHz water vapor line is dominant.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t>
            </a:r>
            <a:r>
              <a:rPr lang="en-US" sz="3600" dirty="0">
                <a:solidFill>
                  <a:srgbClr val="002060"/>
                </a:solidFill>
                <a:latin typeface="Times New Roman" pitchFamily="18" charset="0"/>
                <a:cs typeface="Times New Roman" pitchFamily="18" charset="0"/>
              </a:rPr>
              <a:t>about 31.4 GHz, air is relatively transparent. </a:t>
            </a:r>
            <a:r>
              <a:rPr lang="en-US" sz="3600" dirty="0" smtClean="0">
                <a:solidFill>
                  <a:srgbClr val="002060"/>
                </a:solidFill>
                <a:latin typeface="Times New Roman" pitchFamily="18" charset="0"/>
                <a:cs typeface="Times New Roman" pitchFamily="18" charset="0"/>
              </a:rPr>
              <a:t> </a:t>
            </a:r>
          </a:p>
          <a:p>
            <a:pPr algn="l">
              <a:buFont typeface="Arial" pitchFamily="34" charset="0"/>
              <a:buChar char="•"/>
            </a:pP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For frequencies greater than 120 GHz. water vapor absorption again becomes dominant due to the strongly absorbing line at 183 GHz. </a:t>
            </a:r>
            <a:r>
              <a:rPr lang="en-US" sz="3600" i="1" dirty="0">
                <a:solidFill>
                  <a:srgbClr val="C00000"/>
                </a:solidFill>
                <a:latin typeface="Times New Roman" pitchFamily="18" charset="0"/>
                <a:cs typeface="Times New Roman" pitchFamily="18" charset="0"/>
              </a:rPr>
              <a:t>Figure </a:t>
            </a:r>
            <a:r>
              <a:rPr lang="en-US" sz="3600" i="1" dirty="0" smtClean="0">
                <a:solidFill>
                  <a:srgbClr val="C00000"/>
                </a:solidFill>
                <a:latin typeface="Times New Roman" pitchFamily="18" charset="0"/>
                <a:cs typeface="Times New Roman" pitchFamily="18" charset="0"/>
              </a:rPr>
              <a:t>1</a:t>
            </a:r>
            <a:r>
              <a:rPr lang="en-US" sz="3600" dirty="0" smtClean="0">
                <a:solidFill>
                  <a:srgbClr val="002060"/>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show the vertical atmospheric transmittance as a function of frequency for a standard atmosphere. </a:t>
            </a:r>
          </a:p>
        </p:txBody>
      </p:sp>
      <p:sp>
        <p:nvSpPr>
          <p:cNvPr id="2" name="Slide Number Placeholder 1"/>
          <p:cNvSpPr>
            <a:spLocks noGrp="1"/>
          </p:cNvSpPr>
          <p:nvPr>
            <p:ph type="sldNum" sz="quarter" idx="12"/>
          </p:nvPr>
        </p:nvSpPr>
        <p:spPr/>
        <p:txBody>
          <a:bodyPr/>
          <a:lstStyle/>
          <a:p>
            <a:fld id="{3B61ACE0-B4C6-4281-9137-DAF2A4BC917B}" type="slidenum">
              <a:rPr lang="en-US" smtClean="0"/>
              <a:pPr/>
              <a:t>51</a:t>
            </a:fld>
            <a:endParaRPr lang="en-US"/>
          </a:p>
        </p:txBody>
      </p:sp>
    </p:spTree>
    <p:extLst>
      <p:ext uri="{BB962C8B-B14F-4D97-AF65-F5344CB8AC3E}">
        <p14:creationId xmlns:p14="http://schemas.microsoft.com/office/powerpoint/2010/main" val="2793790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228600"/>
            <a:ext cx="11662610" cy="6629400"/>
          </a:xfrm>
        </p:spPr>
        <p:txBody>
          <a:bodyPr>
            <a:normAutofit/>
          </a:bodyPr>
          <a:lstStyle/>
          <a:p>
            <a:pPr algn="l"/>
            <a:r>
              <a:rPr lang="en-US" sz="4000" dirty="0">
                <a:solidFill>
                  <a:srgbClr val="C00000"/>
                </a:solidFill>
                <a:latin typeface="Times New Roman" pitchFamily="18" charset="0"/>
                <a:cs typeface="Times New Roman" pitchFamily="18" charset="0"/>
              </a:rPr>
              <a:t>Special problem </a:t>
            </a:r>
            <a:r>
              <a:rPr lang="en-US" sz="4000" dirty="0">
                <a:solidFill>
                  <a:srgbClr val="002060"/>
                </a:solidFill>
                <a:latin typeface="Times New Roman" pitchFamily="18" charset="0"/>
                <a:cs typeface="Times New Roman" pitchFamily="18" charset="0"/>
              </a:rPr>
              <a:t>in the use of </a:t>
            </a:r>
            <a:r>
              <a:rPr lang="en-US" sz="4000" dirty="0">
                <a:solidFill>
                  <a:srgbClr val="C00000"/>
                </a:solidFill>
                <a:latin typeface="Times New Roman" pitchFamily="18" charset="0"/>
                <a:cs typeface="Times New Roman" pitchFamily="18" charset="0"/>
              </a:rPr>
              <a:t>microwave</a:t>
            </a:r>
            <a:r>
              <a:rPr lang="en-US" sz="4000" dirty="0">
                <a:solidFill>
                  <a:srgbClr val="002060"/>
                </a:solidFill>
                <a:latin typeface="Times New Roman" pitchFamily="18" charset="0"/>
                <a:cs typeface="Times New Roman" pitchFamily="18" charset="0"/>
              </a:rPr>
              <a:t> from a satellite platform is the </a:t>
            </a:r>
            <a:r>
              <a:rPr lang="en-US" sz="4000" dirty="0">
                <a:solidFill>
                  <a:srgbClr val="C00000"/>
                </a:solidFill>
                <a:latin typeface="Times New Roman" pitchFamily="18" charset="0"/>
                <a:cs typeface="Times New Roman" pitchFamily="18" charset="0"/>
              </a:rPr>
              <a:t>emissivity of the earth surface.</a:t>
            </a:r>
            <a:r>
              <a:rPr lang="en-US" sz="4000" dirty="0">
                <a:solidFill>
                  <a:srgbClr val="002060"/>
                </a:solidFill>
                <a:latin typeface="Times New Roman" pitchFamily="18" charset="0"/>
                <a:cs typeface="Times New Roman" pitchFamily="18" charset="0"/>
              </a:rPr>
              <a:t> In the microwave region of the spectrum, emissivity values of the earth surface </a:t>
            </a:r>
            <a:r>
              <a:rPr lang="en-US" sz="4000" dirty="0">
                <a:solidFill>
                  <a:srgbClr val="C00000"/>
                </a:solidFill>
                <a:latin typeface="Times New Roman" pitchFamily="18" charset="0"/>
                <a:cs typeface="Times New Roman" pitchFamily="18" charset="0"/>
              </a:rPr>
              <a:t>range</a:t>
            </a:r>
            <a:r>
              <a:rPr lang="en-US" sz="4000" dirty="0">
                <a:solidFill>
                  <a:srgbClr val="002060"/>
                </a:solidFill>
                <a:latin typeface="Times New Roman" pitchFamily="18" charset="0"/>
                <a:cs typeface="Times New Roman" pitchFamily="18" charset="0"/>
              </a:rPr>
              <a:t> from  </a:t>
            </a:r>
            <a:r>
              <a:rPr lang="en-US" sz="4000" dirty="0">
                <a:solidFill>
                  <a:srgbClr val="C00000"/>
                </a:solidFill>
                <a:latin typeface="Times New Roman" pitchFamily="18" charset="0"/>
                <a:cs typeface="Times New Roman" pitchFamily="18" charset="0"/>
              </a:rPr>
              <a:t>0.4 to 1.0</a:t>
            </a:r>
            <a:r>
              <a:rPr lang="en-US" sz="4000" dirty="0">
                <a:solidFill>
                  <a:srgbClr val="002060"/>
                </a:solidFill>
                <a:latin typeface="Times New Roman" pitchFamily="18" charset="0"/>
                <a:cs typeface="Times New Roman" pitchFamily="18" charset="0"/>
              </a:rPr>
              <a:t>.  The emissivity of the </a:t>
            </a:r>
            <a:r>
              <a:rPr lang="en-US" sz="4000" dirty="0">
                <a:solidFill>
                  <a:srgbClr val="C00000"/>
                </a:solidFill>
                <a:latin typeface="Times New Roman" pitchFamily="18" charset="0"/>
                <a:cs typeface="Times New Roman" pitchFamily="18" charset="0"/>
              </a:rPr>
              <a:t>sea surface </a:t>
            </a:r>
            <a:r>
              <a:rPr lang="en-US" sz="4000" dirty="0">
                <a:solidFill>
                  <a:srgbClr val="002060"/>
                </a:solidFill>
                <a:latin typeface="Times New Roman" pitchFamily="18" charset="0"/>
                <a:cs typeface="Times New Roman" pitchFamily="18" charset="0"/>
              </a:rPr>
              <a:t>typically ranges between </a:t>
            </a:r>
            <a:r>
              <a:rPr lang="en-US" sz="4000" dirty="0">
                <a:solidFill>
                  <a:srgbClr val="C00000"/>
                </a:solidFill>
                <a:latin typeface="Times New Roman" pitchFamily="18" charset="0"/>
                <a:cs typeface="Times New Roman" pitchFamily="18" charset="0"/>
              </a:rPr>
              <a:t>0.4 and 0.5,</a:t>
            </a:r>
            <a:r>
              <a:rPr lang="en-US" sz="4000" dirty="0">
                <a:solidFill>
                  <a:srgbClr val="002060"/>
                </a:solidFill>
                <a:latin typeface="Times New Roman" pitchFamily="18" charset="0"/>
                <a:cs typeface="Times New Roman" pitchFamily="18" charset="0"/>
              </a:rPr>
              <a:t> depending upon such variables as </a:t>
            </a:r>
            <a:r>
              <a:rPr lang="en-US" sz="4000" dirty="0">
                <a:solidFill>
                  <a:srgbClr val="C00000"/>
                </a:solidFill>
                <a:latin typeface="Times New Roman" pitchFamily="18" charset="0"/>
                <a:cs typeface="Times New Roman" pitchFamily="18" charset="0"/>
              </a:rPr>
              <a:t>salinity, sea ice, surface roughness and sea foam.</a:t>
            </a:r>
            <a:r>
              <a:rPr lang="en-US" sz="4000" dirty="0">
                <a:solidFill>
                  <a:srgbClr val="002060"/>
                </a:solidFill>
                <a:latin typeface="Times New Roman" pitchFamily="18" charset="0"/>
                <a:cs typeface="Times New Roman" pitchFamily="18" charset="0"/>
              </a:rPr>
              <a:t> This complicates interpretation of terrestrial and atmospheric radiation with earth surface reflections.  </a:t>
            </a:r>
            <a:br>
              <a:rPr lang="en-US" sz="4000" dirty="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endParaRPr lang="en-US" sz="4000"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B61ACE0-B4C6-4281-9137-DAF2A4BC917B}" type="slidenum">
              <a:rPr lang="en-US" smtClean="0"/>
              <a:pPr/>
              <a:t>52</a:t>
            </a:fld>
            <a:endParaRPr lang="en-US"/>
          </a:p>
        </p:txBody>
      </p:sp>
    </p:spTree>
    <p:extLst>
      <p:ext uri="{BB962C8B-B14F-4D97-AF65-F5344CB8AC3E}">
        <p14:creationId xmlns:p14="http://schemas.microsoft.com/office/powerpoint/2010/main" val="871118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925" y="120317"/>
            <a:ext cx="12015537" cy="6247864"/>
          </a:xfrm>
          <a:prstGeom prst="rect">
            <a:avLst/>
          </a:prstGeom>
        </p:spPr>
        <p:txBody>
          <a:bodyPr wrap="square">
            <a:spAutoFit/>
          </a:bodyPr>
          <a:lstStyle/>
          <a:p>
            <a:r>
              <a:rPr lang="en-US" sz="4000" dirty="0">
                <a:solidFill>
                  <a:srgbClr val="002060"/>
                </a:solidFill>
                <a:latin typeface="Times New Roman" pitchFamily="18" charset="0"/>
                <a:cs typeface="Times New Roman" pitchFamily="18" charset="0"/>
              </a:rPr>
              <a:t>In addition, there is a frequency dependence with higher frequencies displaying higher emissivity values. </a:t>
            </a:r>
            <a:r>
              <a:rPr lang="en-US" sz="4000" dirty="0">
                <a:solidFill>
                  <a:srgbClr val="C00000"/>
                </a:solidFill>
                <a:latin typeface="Times New Roman" pitchFamily="18" charset="0"/>
                <a:cs typeface="Times New Roman" pitchFamily="18" charset="0"/>
              </a:rPr>
              <a:t>Over land</a:t>
            </a:r>
            <a:r>
              <a:rPr lang="en-US" sz="4000" dirty="0">
                <a:solidFill>
                  <a:srgbClr val="002060"/>
                </a:solidFill>
                <a:latin typeface="Times New Roman" pitchFamily="18" charset="0"/>
                <a:cs typeface="Times New Roman" pitchFamily="18" charset="0"/>
              </a:rPr>
              <a:t>, the emissivity depends on the </a:t>
            </a:r>
            <a:r>
              <a:rPr lang="en-US" sz="4000" dirty="0">
                <a:solidFill>
                  <a:srgbClr val="C00000"/>
                </a:solidFill>
                <a:latin typeface="Times New Roman" pitchFamily="18" charset="0"/>
                <a:cs typeface="Times New Roman" pitchFamily="18" charset="0"/>
              </a:rPr>
              <a:t>moisture content of the soil</a:t>
            </a:r>
            <a:r>
              <a:rPr lang="en-US" sz="4000" dirty="0">
                <a:solidFill>
                  <a:srgbClr val="002060"/>
                </a:solidFill>
                <a:latin typeface="Times New Roman" pitchFamily="18" charset="0"/>
                <a:cs typeface="Times New Roman" pitchFamily="18" charset="0"/>
              </a:rPr>
              <a:t>. Wetting of a soil surface results in a rapid decrease in emissivity. The emissivity of </a:t>
            </a:r>
            <a:r>
              <a:rPr lang="en-US" sz="4000" dirty="0">
                <a:solidFill>
                  <a:srgbClr val="C00000"/>
                </a:solidFill>
                <a:latin typeface="Times New Roman" pitchFamily="18" charset="0"/>
                <a:cs typeface="Times New Roman" pitchFamily="18" charset="0"/>
              </a:rPr>
              <a:t>dry soil </a:t>
            </a:r>
            <a:r>
              <a:rPr lang="en-US" sz="4000" dirty="0">
                <a:solidFill>
                  <a:srgbClr val="002060"/>
                </a:solidFill>
                <a:latin typeface="Times New Roman" pitchFamily="18" charset="0"/>
                <a:cs typeface="Times New Roman" pitchFamily="18" charset="0"/>
              </a:rPr>
              <a:t>is on the order of </a:t>
            </a:r>
            <a:r>
              <a:rPr lang="en-US" sz="4000" dirty="0">
                <a:solidFill>
                  <a:srgbClr val="C00000"/>
                </a:solidFill>
                <a:latin typeface="Times New Roman" pitchFamily="18" charset="0"/>
                <a:cs typeface="Times New Roman" pitchFamily="18" charset="0"/>
              </a:rPr>
              <a:t>0.95 to 0.97</a:t>
            </a:r>
            <a:r>
              <a:rPr lang="en-US" sz="4000" dirty="0">
                <a:solidFill>
                  <a:srgbClr val="002060"/>
                </a:solidFill>
                <a:latin typeface="Times New Roman" pitchFamily="18" charset="0"/>
                <a:cs typeface="Times New Roman" pitchFamily="18" charset="0"/>
              </a:rPr>
              <a:t>, while for </a:t>
            </a:r>
            <a:r>
              <a:rPr lang="en-US" sz="4000" dirty="0">
                <a:solidFill>
                  <a:srgbClr val="C00000"/>
                </a:solidFill>
                <a:latin typeface="Times New Roman" pitchFamily="18" charset="0"/>
                <a:cs typeface="Times New Roman" pitchFamily="18" charset="0"/>
              </a:rPr>
              <a:t>wet bare soil </a:t>
            </a:r>
            <a:r>
              <a:rPr lang="en-US" sz="4000" dirty="0">
                <a:solidFill>
                  <a:srgbClr val="002060"/>
                </a:solidFill>
                <a:latin typeface="Times New Roman" pitchFamily="18" charset="0"/>
                <a:cs typeface="Times New Roman" pitchFamily="18" charset="0"/>
              </a:rPr>
              <a:t>it is about </a:t>
            </a:r>
            <a:r>
              <a:rPr lang="en-US" sz="4000" dirty="0">
                <a:solidFill>
                  <a:srgbClr val="C00000"/>
                </a:solidFill>
                <a:latin typeface="Times New Roman" pitchFamily="18" charset="0"/>
                <a:cs typeface="Times New Roman" pitchFamily="18" charset="0"/>
              </a:rPr>
              <a:t>0.80 to 0.90, depending on the frequency</a:t>
            </a:r>
            <a:r>
              <a:rPr lang="en-US" sz="4000" dirty="0">
                <a:solidFill>
                  <a:srgbClr val="002060"/>
                </a:solidFill>
                <a:latin typeface="Times New Roman" pitchFamily="18" charset="0"/>
                <a:cs typeface="Times New Roman" pitchFamily="18" charset="0"/>
              </a:rPr>
              <a:t>. The surface emissivity appearing in the first term has a significant effect on the brightness temperature value.</a:t>
            </a:r>
            <a:br>
              <a:rPr lang="en-US" sz="4000" dirty="0">
                <a:solidFill>
                  <a:srgbClr val="002060"/>
                </a:solidFill>
                <a:latin typeface="Times New Roman" pitchFamily="18" charset="0"/>
                <a:cs typeface="Times New Roman" pitchFamily="18" charset="0"/>
              </a:rPr>
            </a:br>
            <a:endParaRPr lang="en-US" sz="40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53</a:t>
            </a:fld>
            <a:endParaRPr lang="en-US"/>
          </a:p>
        </p:txBody>
      </p:sp>
    </p:spTree>
    <p:extLst>
      <p:ext uri="{BB962C8B-B14F-4D97-AF65-F5344CB8AC3E}">
        <p14:creationId xmlns:p14="http://schemas.microsoft.com/office/powerpoint/2010/main" val="991667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82253" y="15875"/>
            <a:ext cx="7924800" cy="990600"/>
          </a:xfrm>
        </p:spPr>
        <p:txBody>
          <a:bodyPr>
            <a:noAutofit/>
          </a:bodyPr>
          <a:lstStyle/>
          <a:p>
            <a:pPr>
              <a:defRPr/>
            </a:pPr>
            <a:r>
              <a:rPr lang="en-US" sz="3600" dirty="0">
                <a:solidFill>
                  <a:srgbClr val="C00000"/>
                </a:solidFill>
              </a:rPr>
              <a:t>Microwave Instruments of focus </a:t>
            </a:r>
            <a:r>
              <a:rPr lang="en-US" sz="3600" dirty="0">
                <a:solidFill>
                  <a:schemeClr val="accent1"/>
                </a:solidFill>
              </a:rPr>
              <a:t/>
            </a:r>
            <a:br>
              <a:rPr lang="en-US" sz="3600" dirty="0">
                <a:solidFill>
                  <a:schemeClr val="accent1"/>
                </a:solidFill>
              </a:rPr>
            </a:br>
            <a:endParaRPr lang="en-US" sz="3600" dirty="0">
              <a:solidFill>
                <a:schemeClr val="accent1"/>
              </a:solidFill>
            </a:endParaRPr>
          </a:p>
        </p:txBody>
      </p:sp>
      <p:sp>
        <p:nvSpPr>
          <p:cNvPr id="3" name="Content Placeholder 2"/>
          <p:cNvSpPr>
            <a:spLocks noGrp="1"/>
          </p:cNvSpPr>
          <p:nvPr>
            <p:ph idx="1"/>
          </p:nvPr>
        </p:nvSpPr>
        <p:spPr>
          <a:xfrm>
            <a:off x="160421" y="862013"/>
            <a:ext cx="11919284" cy="5638800"/>
          </a:xfrm>
        </p:spPr>
        <p:txBody>
          <a:bodyPr rtlCol="0">
            <a:noAutofit/>
          </a:bodyPr>
          <a:lstStyle/>
          <a:p>
            <a:pPr marL="274320" indent="-274320">
              <a:spcBef>
                <a:spcPts val="580"/>
              </a:spcBef>
              <a:defRPr/>
            </a:pPr>
            <a:r>
              <a:rPr lang="en-US" sz="3600" dirty="0" smtClean="0">
                <a:solidFill>
                  <a:srgbClr val="002060"/>
                </a:solidFill>
              </a:rPr>
              <a:t>Passive </a:t>
            </a:r>
            <a:r>
              <a:rPr lang="en-US" sz="3600" dirty="0">
                <a:solidFill>
                  <a:srgbClr val="002060"/>
                </a:solidFill>
              </a:rPr>
              <a:t>=</a:t>
            </a:r>
            <a:r>
              <a:rPr lang="en-US" sz="3600" dirty="0" smtClean="0">
                <a:solidFill>
                  <a:srgbClr val="002060"/>
                </a:solidFill>
              </a:rPr>
              <a:t> radiometers</a:t>
            </a:r>
          </a:p>
          <a:p>
            <a:pPr marL="274320" indent="-274320">
              <a:spcBef>
                <a:spcPts val="580"/>
              </a:spcBef>
              <a:defRPr/>
            </a:pPr>
            <a:r>
              <a:rPr lang="en-US" sz="3600" dirty="0" smtClean="0"/>
              <a:t>Scanning Multichannel Microwave Radiometer, </a:t>
            </a:r>
            <a:r>
              <a:rPr lang="en-US" sz="3600" dirty="0" smtClean="0">
                <a:solidFill>
                  <a:srgbClr val="C00000"/>
                </a:solidFill>
              </a:rPr>
              <a:t>Special Sensor </a:t>
            </a:r>
            <a:r>
              <a:rPr lang="en-US" sz="3600" dirty="0">
                <a:solidFill>
                  <a:srgbClr val="C00000"/>
                </a:solidFill>
              </a:rPr>
              <a:t>M</a:t>
            </a:r>
            <a:r>
              <a:rPr lang="en-US" sz="3600" dirty="0" smtClean="0">
                <a:solidFill>
                  <a:srgbClr val="C00000"/>
                </a:solidFill>
              </a:rPr>
              <a:t>icrowave Imager, Sounder</a:t>
            </a:r>
          </a:p>
          <a:p>
            <a:pPr marL="274320" indent="-274320">
              <a:spcBef>
                <a:spcPts val="580"/>
              </a:spcBef>
              <a:defRPr/>
            </a:pPr>
            <a:r>
              <a:rPr lang="en-US" sz="3600" dirty="0" smtClean="0"/>
              <a:t>SMMR, SSM/I, SSMIS, TMI, AMSU-A, B-true workhorses </a:t>
            </a:r>
          </a:p>
          <a:p>
            <a:pPr marL="274320" indent="-274320">
              <a:spcBef>
                <a:spcPts val="580"/>
              </a:spcBef>
              <a:defRPr/>
            </a:pPr>
            <a:r>
              <a:rPr lang="en-US" sz="3600" dirty="0" smtClean="0">
                <a:solidFill>
                  <a:srgbClr val="002060"/>
                </a:solidFill>
              </a:rPr>
              <a:t>Active = radar types </a:t>
            </a:r>
          </a:p>
          <a:p>
            <a:pPr marL="274320" indent="-274320">
              <a:spcBef>
                <a:spcPts val="580"/>
              </a:spcBef>
              <a:defRPr/>
            </a:pPr>
            <a:r>
              <a:rPr lang="en-US" sz="3600" dirty="0" smtClean="0">
                <a:solidFill>
                  <a:srgbClr val="C00000"/>
                </a:solidFill>
              </a:rPr>
              <a:t>Scatterometers, </a:t>
            </a:r>
            <a:r>
              <a:rPr lang="en-US" sz="3600" dirty="0" smtClean="0"/>
              <a:t>SEASAT, ERS 1, 2, QuikSCAT; also workhorses—Currently </a:t>
            </a:r>
            <a:r>
              <a:rPr lang="en-US" sz="3600" dirty="0" err="1" smtClean="0">
                <a:solidFill>
                  <a:srgbClr val="C00000"/>
                </a:solidFill>
              </a:rPr>
              <a:t>Metop</a:t>
            </a:r>
            <a:r>
              <a:rPr lang="en-US" sz="3600" dirty="0" smtClean="0">
                <a:solidFill>
                  <a:srgbClr val="C00000"/>
                </a:solidFill>
              </a:rPr>
              <a:t>’ s ASCAT</a:t>
            </a:r>
          </a:p>
          <a:p>
            <a:pPr marL="274320" indent="-274320">
              <a:spcBef>
                <a:spcPts val="580"/>
              </a:spcBef>
              <a:defRPr/>
            </a:pPr>
            <a:r>
              <a:rPr lang="en-US" sz="3600" dirty="0" smtClean="0"/>
              <a:t>Altimeters, TOPEX, Poseidon, Jason 1, 2, others.</a:t>
            </a:r>
          </a:p>
          <a:p>
            <a:pPr marL="274320" indent="-274320">
              <a:spcBef>
                <a:spcPts val="580"/>
              </a:spcBef>
              <a:defRPr/>
            </a:pPr>
            <a:r>
              <a:rPr lang="en-US" sz="3600" dirty="0" smtClean="0"/>
              <a:t>Synthetic Aperture Radars, </a:t>
            </a:r>
            <a:r>
              <a:rPr lang="en-US" sz="3600" dirty="0" smtClean="0">
                <a:solidFill>
                  <a:srgbClr val="C00000"/>
                </a:solidFill>
              </a:rPr>
              <a:t>SARs</a:t>
            </a:r>
            <a:r>
              <a:rPr lang="en-US" sz="3600" dirty="0" smtClean="0"/>
              <a:t> RADARSAT 1, 2 , ENVISAT/ASAR , Tetra-SAR X</a:t>
            </a:r>
          </a:p>
          <a:p>
            <a:pPr marL="274320" indent="-274320">
              <a:spcBef>
                <a:spcPts val="580"/>
              </a:spcBef>
              <a:defRPr/>
            </a:pPr>
            <a:r>
              <a:rPr lang="en-US" sz="3600" dirty="0" smtClean="0">
                <a:solidFill>
                  <a:srgbClr val="C00000"/>
                </a:solidFill>
              </a:rPr>
              <a:t>Precipitation /Cloud Radars</a:t>
            </a:r>
            <a:r>
              <a:rPr lang="en-US" sz="3600" dirty="0" smtClean="0"/>
              <a:t>, TRMM,  </a:t>
            </a:r>
            <a:r>
              <a:rPr lang="en-US" sz="3600" dirty="0" err="1" smtClean="0"/>
              <a:t>CloudSat</a:t>
            </a:r>
            <a:endParaRPr lang="en-US" sz="3600" dirty="0"/>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54</a:t>
            </a:fld>
            <a:endParaRPr lang="en-US" dirty="0"/>
          </a:p>
        </p:txBody>
      </p:sp>
    </p:spTree>
    <p:extLst>
      <p:ext uri="{BB962C8B-B14F-4D97-AF65-F5344CB8AC3E}">
        <p14:creationId xmlns:p14="http://schemas.microsoft.com/office/powerpoint/2010/main" val="2698587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6" y="152400"/>
            <a:ext cx="9172074" cy="762000"/>
          </a:xfrm>
        </p:spPr>
        <p:txBody>
          <a:bodyPr>
            <a:normAutofit/>
          </a:bodyPr>
          <a:lstStyle/>
          <a:p>
            <a:r>
              <a:rPr lang="en-US" sz="4000" dirty="0">
                <a:solidFill>
                  <a:srgbClr val="C00000"/>
                </a:solidFill>
              </a:rPr>
              <a:t>Orbit considerations</a:t>
            </a:r>
          </a:p>
        </p:txBody>
      </p:sp>
      <p:sp>
        <p:nvSpPr>
          <p:cNvPr id="3" name="Content Placeholder 2"/>
          <p:cNvSpPr>
            <a:spLocks noGrp="1"/>
          </p:cNvSpPr>
          <p:nvPr>
            <p:ph idx="1"/>
          </p:nvPr>
        </p:nvSpPr>
        <p:spPr>
          <a:xfrm>
            <a:off x="385011" y="914400"/>
            <a:ext cx="11438021" cy="5715000"/>
          </a:xfrm>
        </p:spPr>
        <p:txBody>
          <a:bodyPr>
            <a:noAutofit/>
          </a:bodyPr>
          <a:lstStyle/>
          <a:p>
            <a:pPr>
              <a:spcBef>
                <a:spcPts val="0"/>
              </a:spcBef>
            </a:pPr>
            <a:r>
              <a:rPr lang="en-US" dirty="0">
                <a:solidFill>
                  <a:srgbClr val="002060"/>
                </a:solidFill>
              </a:rPr>
              <a:t>Microwave emission is far out in the spectrum, wavelengths of mm to cm and longer, so detection requires large antennas (order of meters), therefore, we  mount such instrument only  on:</a:t>
            </a:r>
          </a:p>
          <a:p>
            <a:pPr>
              <a:spcBef>
                <a:spcPts val="0"/>
              </a:spcBef>
            </a:pPr>
            <a:endParaRPr lang="en-US" dirty="0">
              <a:solidFill>
                <a:srgbClr val="002060"/>
              </a:solidFill>
            </a:endParaRPr>
          </a:p>
          <a:p>
            <a:pPr>
              <a:spcBef>
                <a:spcPts val="0"/>
              </a:spcBef>
            </a:pPr>
            <a:r>
              <a:rPr lang="en-US" i="1" dirty="0">
                <a:solidFill>
                  <a:srgbClr val="002060"/>
                </a:solidFill>
              </a:rPr>
              <a:t>Polar orbiting </a:t>
            </a:r>
            <a:r>
              <a:rPr lang="en-US" dirty="0">
                <a:solidFill>
                  <a:srgbClr val="002060"/>
                </a:solidFill>
              </a:rPr>
              <a:t>satellites  at 800 to 850 km height or in tropical orbits +/- 22 to 35 km. At the lower inclinations required for these orbits, the satellite cannot be in sun-synchronous orbit.</a:t>
            </a:r>
          </a:p>
          <a:p>
            <a:pPr>
              <a:spcBef>
                <a:spcPts val="0"/>
              </a:spcBef>
            </a:pPr>
            <a:endParaRPr lang="en-US" dirty="0">
              <a:solidFill>
                <a:srgbClr val="002060"/>
              </a:solidFill>
            </a:endParaRPr>
          </a:p>
          <a:p>
            <a:pPr>
              <a:spcBef>
                <a:spcPts val="0"/>
              </a:spcBef>
            </a:pPr>
            <a:r>
              <a:rPr lang="en-US" dirty="0">
                <a:solidFill>
                  <a:srgbClr val="002060"/>
                </a:solidFill>
              </a:rPr>
              <a:t>Active, i.e. radar type, MW instruments require much power, which also requires them to be in low earth orbit (800 km region).</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55</a:t>
            </a:fld>
            <a:endParaRPr lang="en-US" dirty="0"/>
          </a:p>
        </p:txBody>
      </p:sp>
    </p:spTree>
    <p:extLst>
      <p:ext uri="{BB962C8B-B14F-4D97-AF65-F5344CB8AC3E}">
        <p14:creationId xmlns:p14="http://schemas.microsoft.com/office/powerpoint/2010/main" val="2990024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772400" cy="914400"/>
          </a:xfrm>
        </p:spPr>
        <p:txBody>
          <a:bodyPr/>
          <a:lstStyle/>
          <a:p>
            <a:r>
              <a:rPr lang="en-US" sz="3200" dirty="0">
                <a:solidFill>
                  <a:srgbClr val="C00000"/>
                </a:solidFill>
              </a:rPr>
              <a:t>Principles of MW radiometry</a:t>
            </a:r>
          </a:p>
        </p:txBody>
      </p:sp>
      <p:sp>
        <p:nvSpPr>
          <p:cNvPr id="4" name="Content Placeholder 3"/>
          <p:cNvSpPr>
            <a:spLocks noGrp="1"/>
          </p:cNvSpPr>
          <p:nvPr>
            <p:ph idx="1"/>
          </p:nvPr>
        </p:nvSpPr>
        <p:spPr>
          <a:xfrm>
            <a:off x="208547" y="838200"/>
            <a:ext cx="11839074" cy="5791200"/>
          </a:xfrm>
        </p:spPr>
        <p:txBody>
          <a:bodyPr>
            <a:normAutofit lnSpcReduction="10000"/>
          </a:bodyPr>
          <a:lstStyle/>
          <a:p>
            <a:pPr>
              <a:buNone/>
            </a:pPr>
            <a:r>
              <a:rPr lang="en-US" sz="3200" dirty="0" smtClean="0">
                <a:solidFill>
                  <a:srgbClr val="C00000"/>
                </a:solidFill>
              </a:rPr>
              <a:t>Radiometers</a:t>
            </a:r>
            <a:r>
              <a:rPr lang="en-US" sz="3200" dirty="0" smtClean="0"/>
              <a:t> are passive instruments, so they detect radiation emitted by Earth’s atmosphere or surface. The ocean is a weak emitter with emissivity of the order of 50%, so its black body temperature in </a:t>
            </a:r>
            <a:r>
              <a:rPr lang="en-US" sz="3200" dirty="0" smtClean="0">
                <a:solidFill>
                  <a:srgbClr val="C00000"/>
                </a:solidFill>
              </a:rPr>
              <a:t>most</a:t>
            </a:r>
            <a:r>
              <a:rPr lang="en-US" sz="3200" dirty="0" smtClean="0"/>
              <a:t> MW wavelengths is 150 K. It is therefore acting like a mirror for the atmosphere and clouds above. The atmosphere has a strong emission line around </a:t>
            </a:r>
            <a:r>
              <a:rPr lang="en-US" sz="3200" dirty="0" smtClean="0">
                <a:solidFill>
                  <a:srgbClr val="C00000"/>
                </a:solidFill>
              </a:rPr>
              <a:t>22GHz</a:t>
            </a:r>
            <a:r>
              <a:rPr lang="en-US" sz="3200" dirty="0" smtClean="0">
                <a:solidFill>
                  <a:srgbClr val="FF0000"/>
                </a:solidFill>
              </a:rPr>
              <a:t>,</a:t>
            </a:r>
            <a:r>
              <a:rPr lang="en-US" sz="3200" dirty="0" smtClean="0"/>
              <a:t> so that frequency is used to measure the </a:t>
            </a:r>
            <a:r>
              <a:rPr lang="en-US" sz="3200" dirty="0" smtClean="0">
                <a:solidFill>
                  <a:srgbClr val="002060"/>
                </a:solidFill>
              </a:rPr>
              <a:t>TOTAL COLUMN OF WATER VAPOR </a:t>
            </a:r>
            <a:r>
              <a:rPr lang="en-US" sz="3200" dirty="0" smtClean="0"/>
              <a:t>in he air. </a:t>
            </a:r>
            <a:r>
              <a:rPr lang="en-US" sz="3200" dirty="0" smtClean="0">
                <a:solidFill>
                  <a:srgbClr val="C00000"/>
                </a:solidFill>
              </a:rPr>
              <a:t>19 GHz and 3</a:t>
            </a:r>
            <a:r>
              <a:rPr lang="en-US" sz="3200" dirty="0" smtClean="0">
                <a:solidFill>
                  <a:srgbClr val="FF0000"/>
                </a:solidFill>
              </a:rPr>
              <a:t>7 </a:t>
            </a:r>
            <a:r>
              <a:rPr lang="en-US" sz="3200" dirty="0" smtClean="0">
                <a:solidFill>
                  <a:srgbClr val="C00000"/>
                </a:solidFill>
              </a:rPr>
              <a:t>GHz</a:t>
            </a:r>
            <a:r>
              <a:rPr lang="en-US" sz="3200" dirty="0" smtClean="0"/>
              <a:t> are sensitive to the </a:t>
            </a:r>
            <a:r>
              <a:rPr lang="en-US" sz="3200" dirty="0" smtClean="0">
                <a:solidFill>
                  <a:srgbClr val="C00000"/>
                </a:solidFill>
              </a:rPr>
              <a:t>“Mie scattering</a:t>
            </a:r>
            <a:r>
              <a:rPr lang="en-US" sz="3200" dirty="0" smtClean="0">
                <a:solidFill>
                  <a:schemeClr val="accent6"/>
                </a:solidFill>
              </a:rPr>
              <a:t>” </a:t>
            </a:r>
            <a:r>
              <a:rPr lang="en-US" sz="3200" dirty="0" smtClean="0"/>
              <a:t>by cloud droplets, so these frequencies are used for </a:t>
            </a:r>
            <a:r>
              <a:rPr lang="en-US" sz="3200" dirty="0" smtClean="0">
                <a:solidFill>
                  <a:srgbClr val="002060"/>
                </a:solidFill>
              </a:rPr>
              <a:t>TOTAL LQUID WATER </a:t>
            </a:r>
            <a:r>
              <a:rPr lang="en-US" sz="3200" dirty="0" smtClean="0"/>
              <a:t>content, and </a:t>
            </a:r>
            <a:r>
              <a:rPr lang="en-US" sz="3200" dirty="0" smtClean="0">
                <a:solidFill>
                  <a:srgbClr val="C00000"/>
                </a:solidFill>
              </a:rPr>
              <a:t>85 GHz </a:t>
            </a:r>
            <a:r>
              <a:rPr lang="en-US" sz="3200" dirty="0" smtClean="0"/>
              <a:t>receives </a:t>
            </a:r>
            <a:r>
              <a:rPr lang="en-US" sz="3200" dirty="0" smtClean="0">
                <a:solidFill>
                  <a:srgbClr val="002060"/>
                </a:solidFill>
              </a:rPr>
              <a:t>SCATTERING FROM ICE PARTICLES</a:t>
            </a:r>
            <a:r>
              <a:rPr lang="en-US" sz="3200" dirty="0" smtClean="0">
                <a:solidFill>
                  <a:schemeClr val="tx2">
                    <a:lumMod val="40000"/>
                    <a:lumOff val="60000"/>
                  </a:schemeClr>
                </a:solidFill>
              </a:rPr>
              <a:t> </a:t>
            </a:r>
            <a:r>
              <a:rPr lang="en-US" sz="3200" dirty="0" smtClean="0"/>
              <a:t>at the top of clouds, indication of possible rain.</a:t>
            </a:r>
          </a:p>
          <a:p>
            <a:pPr>
              <a:buNone/>
            </a:pPr>
            <a:r>
              <a:rPr lang="en-US" sz="3200" dirty="0" smtClean="0"/>
              <a:t>The solid Earth  is a strong emitter, so atmospheric signals cannot be separated out over land</a:t>
            </a:r>
          </a:p>
          <a:p>
            <a:pPr>
              <a:buNone/>
            </a:pPr>
            <a:endParaRPr lang="en-US" dirty="0"/>
          </a:p>
        </p:txBody>
      </p:sp>
      <p:sp>
        <p:nvSpPr>
          <p:cNvPr id="5" name="Slide Number Placeholder 4"/>
          <p:cNvSpPr>
            <a:spLocks noGrp="1"/>
          </p:cNvSpPr>
          <p:nvPr>
            <p:ph type="sldNum" sz="quarter" idx="12"/>
          </p:nvPr>
        </p:nvSpPr>
        <p:spPr/>
        <p:txBody>
          <a:bodyPr/>
          <a:lstStyle/>
          <a:p>
            <a:pPr>
              <a:defRPr/>
            </a:pPr>
            <a:fld id="{B896F51C-F00E-4F9F-A1E4-555A3D83119C}" type="slidenum">
              <a:rPr lang="en-US" smtClean="0"/>
              <a:pPr>
                <a:defRPr/>
              </a:pPr>
              <a:t>56</a:t>
            </a:fld>
            <a:endParaRPr lang="en-US" dirty="0"/>
          </a:p>
        </p:txBody>
      </p:sp>
    </p:spTree>
    <p:extLst>
      <p:ext uri="{BB962C8B-B14F-4D97-AF65-F5344CB8AC3E}">
        <p14:creationId xmlns:p14="http://schemas.microsoft.com/office/powerpoint/2010/main" val="1648491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1"/>
            <a:ext cx="8001000" cy="792163"/>
          </a:xfrm>
        </p:spPr>
        <p:txBody>
          <a:bodyPr>
            <a:normAutofit/>
          </a:bodyPr>
          <a:lstStyle/>
          <a:p>
            <a:pPr algn="ctr" eaLnBrk="1" hangingPunct="1"/>
            <a:r>
              <a:rPr lang="en-US" sz="3600" dirty="0">
                <a:solidFill>
                  <a:srgbClr val="C00000"/>
                </a:solidFill>
              </a:rPr>
              <a:t>Variables obtained</a:t>
            </a:r>
          </a:p>
        </p:txBody>
      </p:sp>
      <p:sp>
        <p:nvSpPr>
          <p:cNvPr id="14339" name="Content Placeholder 2"/>
          <p:cNvSpPr>
            <a:spLocks noGrp="1"/>
          </p:cNvSpPr>
          <p:nvPr>
            <p:ph idx="1"/>
          </p:nvPr>
        </p:nvSpPr>
        <p:spPr>
          <a:xfrm>
            <a:off x="112295" y="1143000"/>
            <a:ext cx="11903242" cy="5334000"/>
          </a:xfrm>
        </p:spPr>
        <p:txBody>
          <a:bodyPr>
            <a:normAutofit/>
          </a:bodyPr>
          <a:lstStyle/>
          <a:p>
            <a:pPr eaLnBrk="1" hangingPunct="1">
              <a:buFont typeface="Arial" pitchFamily="34" charset="0"/>
              <a:buChar char="•"/>
            </a:pPr>
            <a:r>
              <a:rPr lang="en-US" sz="3600" dirty="0" smtClean="0"/>
              <a:t>Atmospheric </a:t>
            </a:r>
            <a:r>
              <a:rPr lang="en-US" sz="3600" dirty="0" smtClean="0">
                <a:solidFill>
                  <a:srgbClr val="C00000"/>
                </a:solidFill>
              </a:rPr>
              <a:t>Water Vapor </a:t>
            </a:r>
            <a:r>
              <a:rPr lang="en-US" sz="3600" dirty="0" smtClean="0"/>
              <a:t>and </a:t>
            </a:r>
            <a:r>
              <a:rPr lang="en-US" sz="3600" dirty="0" smtClean="0">
                <a:solidFill>
                  <a:srgbClr val="C00000"/>
                </a:solidFill>
              </a:rPr>
              <a:t>Cloud Liquid Water</a:t>
            </a:r>
            <a:r>
              <a:rPr lang="en-US" sz="3600" dirty="0" smtClean="0"/>
              <a:t>—first as total in the column, later as profiles of these quantities and interpreted in terms of different cloud particle sizes and </a:t>
            </a:r>
            <a:r>
              <a:rPr lang="en-US" sz="3600" dirty="0" smtClean="0">
                <a:solidFill>
                  <a:srgbClr val="C00000"/>
                </a:solidFill>
              </a:rPr>
              <a:t>precipitatio</a:t>
            </a:r>
            <a:r>
              <a:rPr lang="en-US" sz="3600" dirty="0" smtClean="0">
                <a:solidFill>
                  <a:srgbClr val="FF0000"/>
                </a:solidFill>
              </a:rPr>
              <a:t>n</a:t>
            </a:r>
            <a:r>
              <a:rPr lang="en-US" sz="3600" dirty="0" smtClean="0"/>
              <a:t> size drops or even </a:t>
            </a:r>
            <a:r>
              <a:rPr lang="en-US" sz="3600" dirty="0" smtClean="0">
                <a:solidFill>
                  <a:srgbClr val="C00000"/>
                </a:solidFill>
              </a:rPr>
              <a:t>ice particles </a:t>
            </a:r>
            <a:r>
              <a:rPr lang="en-US" sz="3600" dirty="0" smtClean="0"/>
              <a:t>(through microwave </a:t>
            </a:r>
            <a:r>
              <a:rPr lang="en-US" sz="3600" dirty="0" smtClean="0">
                <a:solidFill>
                  <a:srgbClr val="C00000"/>
                </a:solidFill>
              </a:rPr>
              <a:t>scatterin</a:t>
            </a:r>
            <a:r>
              <a:rPr lang="en-US" sz="3600" dirty="0" smtClean="0">
                <a:solidFill>
                  <a:srgbClr val="FF0000"/>
                </a:solidFill>
              </a:rPr>
              <a:t>g</a:t>
            </a:r>
            <a:r>
              <a:rPr lang="en-US" sz="3600" dirty="0" smtClean="0"/>
              <a:t>). </a:t>
            </a:r>
          </a:p>
          <a:p>
            <a:pPr eaLnBrk="1" hangingPunct="1">
              <a:buFont typeface="Arial" pitchFamily="34" charset="0"/>
              <a:buChar char="•"/>
            </a:pPr>
            <a:r>
              <a:rPr lang="en-US" sz="3600" dirty="0" smtClean="0"/>
              <a:t>Multi-frequency instruments allow the various signals to be separated. The ocean which works as a background must be accounted for using special frequencies for  effects of</a:t>
            </a:r>
          </a:p>
          <a:p>
            <a:pPr eaLnBrk="1" hangingPunct="1">
              <a:buFont typeface="Arial" pitchFamily="34" charset="0"/>
              <a:buChar char="•"/>
            </a:pPr>
            <a:r>
              <a:rPr lang="en-US" sz="3600" dirty="0" smtClean="0">
                <a:solidFill>
                  <a:srgbClr val="C00000"/>
                </a:solidFill>
              </a:rPr>
              <a:t>Sea Surface Temperature, SST, and Wind.</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57</a:t>
            </a:fld>
            <a:endParaRPr lang="en-US" dirty="0"/>
          </a:p>
        </p:txBody>
      </p:sp>
    </p:spTree>
    <p:extLst>
      <p:ext uri="{BB962C8B-B14F-4D97-AF65-F5344CB8AC3E}">
        <p14:creationId xmlns:p14="http://schemas.microsoft.com/office/powerpoint/2010/main" val="1457057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Detection of MW radiation</a:t>
            </a:r>
            <a:endParaRPr lang="en-US" dirty="0">
              <a:solidFill>
                <a:srgbClr val="C00000"/>
              </a:solidFill>
            </a:endParaRPr>
          </a:p>
        </p:txBody>
      </p:sp>
      <p:sp>
        <p:nvSpPr>
          <p:cNvPr id="3" name="Content Placeholder 2"/>
          <p:cNvSpPr>
            <a:spLocks noGrp="1"/>
          </p:cNvSpPr>
          <p:nvPr>
            <p:ph idx="1"/>
          </p:nvPr>
        </p:nvSpPr>
        <p:spPr>
          <a:xfrm>
            <a:off x="208547" y="1600201"/>
            <a:ext cx="11550316" cy="4525963"/>
          </a:xfrm>
        </p:spPr>
        <p:txBody>
          <a:bodyPr>
            <a:normAutofit/>
          </a:bodyPr>
          <a:lstStyle/>
          <a:p>
            <a:pPr>
              <a:buNone/>
            </a:pPr>
            <a:r>
              <a:rPr lang="en-US" sz="4000" dirty="0">
                <a:solidFill>
                  <a:srgbClr val="002060"/>
                </a:solidFill>
              </a:rPr>
              <a:t>Signals are received in so called “horns”, which have rectangular openings. The electro-magnetic radiation is received in horizontal or vertical planes, which means that the radiation is either horizontally or vertically polarized. The same is true for radiation sent out by a MW emitter that also can receive – a radar.</a:t>
            </a:r>
          </a:p>
        </p:txBody>
      </p:sp>
      <p:sp>
        <p:nvSpPr>
          <p:cNvPr id="4" name="Slide Number Placeholder 3"/>
          <p:cNvSpPr>
            <a:spLocks noGrp="1"/>
          </p:cNvSpPr>
          <p:nvPr>
            <p:ph type="sldNum" sz="quarter" idx="12"/>
          </p:nvPr>
        </p:nvSpPr>
        <p:spPr/>
        <p:txBody>
          <a:bodyPr/>
          <a:lstStyle/>
          <a:p>
            <a:pPr>
              <a:defRPr/>
            </a:pPr>
            <a:fld id="{B896F51C-F00E-4F9F-A1E4-555A3D83119C}" type="slidenum">
              <a:rPr lang="en-US" smtClean="0"/>
              <a:pPr>
                <a:defRPr/>
              </a:pPr>
              <a:t>58</a:t>
            </a:fld>
            <a:endParaRPr lang="en-US" dirty="0"/>
          </a:p>
        </p:txBody>
      </p:sp>
    </p:spTree>
    <p:extLst>
      <p:ext uri="{BB962C8B-B14F-4D97-AF65-F5344CB8AC3E}">
        <p14:creationId xmlns:p14="http://schemas.microsoft.com/office/powerpoint/2010/main" val="985952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4/41/Rising_circula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1"/>
            <a:ext cx="8153400" cy="5133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1" y="5867401"/>
            <a:ext cx="8915401" cy="954107"/>
          </a:xfrm>
          <a:prstGeom prst="rect">
            <a:avLst/>
          </a:prstGeom>
          <a:noFill/>
        </p:spPr>
        <p:txBody>
          <a:bodyPr wrap="square" rtlCol="0">
            <a:spAutoFit/>
          </a:bodyPr>
          <a:lstStyle/>
          <a:p>
            <a:pPr algn="ctr"/>
            <a:r>
              <a:rPr lang="en-US" sz="2800" dirty="0">
                <a:solidFill>
                  <a:srgbClr val="002060"/>
                </a:solidFill>
              </a:rPr>
              <a:t>Vertically, horizontally and a  circularly polarized wave as a sum of the two components</a:t>
            </a:r>
          </a:p>
        </p:txBody>
      </p:sp>
      <p:sp>
        <p:nvSpPr>
          <p:cNvPr id="4" name="Slide Number Placeholder 3"/>
          <p:cNvSpPr>
            <a:spLocks noGrp="1"/>
          </p:cNvSpPr>
          <p:nvPr>
            <p:ph type="sldNum" sz="quarter" idx="12"/>
          </p:nvPr>
        </p:nvSpPr>
        <p:spPr/>
        <p:txBody>
          <a:bodyPr/>
          <a:lstStyle/>
          <a:p>
            <a:pPr>
              <a:defRPr/>
            </a:pPr>
            <a:fld id="{1B3AAF22-1EE3-437A-BE45-BBFB09C5FAE3}" type="slidenum">
              <a:rPr lang="en-US" smtClean="0"/>
              <a:pPr>
                <a:defRPr/>
              </a:pPr>
              <a:t>59</a:t>
            </a:fld>
            <a:endParaRPr lang="en-US" dirty="0"/>
          </a:p>
        </p:txBody>
      </p:sp>
    </p:spTree>
    <p:extLst>
      <p:ext uri="{BB962C8B-B14F-4D97-AF65-F5344CB8AC3E}">
        <p14:creationId xmlns:p14="http://schemas.microsoft.com/office/powerpoint/2010/main" val="3375484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0507393"/>
              </p:ext>
            </p:extLst>
          </p:nvPr>
        </p:nvGraphicFramePr>
        <p:xfrm>
          <a:off x="1307278" y="1402006"/>
          <a:ext cx="8891213" cy="3481136"/>
        </p:xfrm>
        <a:graphic>
          <a:graphicData uri="http://schemas.openxmlformats.org/drawingml/2006/table">
            <a:tbl>
              <a:tblPr/>
              <a:tblGrid>
                <a:gridCol w="2117558"/>
                <a:gridCol w="6773655"/>
              </a:tblGrid>
              <a:tr h="1085722">
                <a:tc>
                  <a:txBody>
                    <a:bodyPr/>
                    <a:lstStyle/>
                    <a:p>
                      <a:pPr marL="0" marR="0">
                        <a:spcBef>
                          <a:spcPts val="0"/>
                        </a:spcBef>
                        <a:spcAft>
                          <a:spcPts val="0"/>
                        </a:spcAft>
                      </a:pPr>
                      <a:r>
                        <a:rPr lang="en-US" sz="3200" b="1" dirty="0">
                          <a:latin typeface="Arial"/>
                          <a:ea typeface="Times New Roman"/>
                          <a:cs typeface="Times New Roman"/>
                        </a:rPr>
                        <a:t>Spectra</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b="1" dirty="0">
                          <a:latin typeface="Arial"/>
                          <a:ea typeface="Times New Roman"/>
                          <a:cs typeface="Times New Roman"/>
                        </a:rPr>
                        <a:t>Energy expressed as a function of</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9">
                <a:tc>
                  <a:txBody>
                    <a:bodyPr/>
                    <a:lstStyle/>
                    <a:p>
                      <a:pPr marL="0" marR="0">
                        <a:spcBef>
                          <a:spcPts val="0"/>
                        </a:spcBef>
                        <a:spcAft>
                          <a:spcPts val="0"/>
                        </a:spcAft>
                      </a:pPr>
                      <a:r>
                        <a:rPr lang="en-US" sz="3200" dirty="0">
                          <a:latin typeface="Times New Roman"/>
                          <a:ea typeface="Times New Roman"/>
                          <a:cs typeface="Times New Roman"/>
                        </a:rPr>
                        <a:t>Visible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smtClean="0">
                          <a:latin typeface="Times New Roman"/>
                          <a:ea typeface="Times New Roman"/>
                          <a:cs typeface="Times New Roman"/>
                        </a:rPr>
                        <a:t>Wavelength  </a:t>
                      </a:r>
                      <a:r>
                        <a:rPr lang="en-US" sz="3200" dirty="0">
                          <a:latin typeface="Times New Roman"/>
                          <a:ea typeface="Times New Roman"/>
                          <a:cs typeface="Times New Roman"/>
                          <a:sym typeface="Symbol"/>
                        </a:rPr>
                        <a:t></a:t>
                      </a:r>
                      <a:r>
                        <a:rPr lang="en-US" sz="3200" dirty="0">
                          <a:latin typeface="Times New Roman"/>
                          <a:ea typeface="Times New Roman"/>
                          <a:cs typeface="Times New Roman"/>
                        </a:rPr>
                        <a:t> </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9">
                <a:tc>
                  <a:txBody>
                    <a:bodyPr/>
                    <a:lstStyle/>
                    <a:p>
                      <a:pPr marL="0" marR="0">
                        <a:spcBef>
                          <a:spcPts val="0"/>
                        </a:spcBef>
                        <a:spcAft>
                          <a:spcPts val="0"/>
                        </a:spcAft>
                      </a:pPr>
                      <a:r>
                        <a:rPr lang="en-US" sz="3200" dirty="0">
                          <a:latin typeface="Times New Roman"/>
                          <a:ea typeface="Times New Roman"/>
                          <a:cs typeface="Times New Roman"/>
                        </a:rPr>
                        <a:t>Infrared</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Times New Roman"/>
                        </a:rPr>
                        <a:t>Wave number </a:t>
                      </a:r>
                      <a:r>
                        <a:rPr lang="en-US" sz="3200" dirty="0" smtClean="0">
                          <a:latin typeface="Times New Roman"/>
                          <a:ea typeface="Times New Roman"/>
                          <a:cs typeface="Times New Roman"/>
                        </a:rPr>
                        <a:t> n </a:t>
                      </a:r>
                      <a:r>
                        <a:rPr lang="en-US" sz="3200" dirty="0">
                          <a:latin typeface="Times New Roman"/>
                          <a:ea typeface="Times New Roman"/>
                          <a:cs typeface="Times New Roman"/>
                        </a:rPr>
                        <a:t>= 1/</a:t>
                      </a:r>
                      <a:r>
                        <a:rPr lang="en-US" sz="3200" dirty="0">
                          <a:latin typeface="Times New Roman"/>
                          <a:ea typeface="Times New Roman"/>
                          <a:cs typeface="Times New Roman"/>
                          <a:sym typeface="Symbol"/>
                        </a:rPr>
                        <a:t></a:t>
                      </a:r>
                      <a:endParaRPr lang="en-US" sz="3200" dirty="0">
                        <a:latin typeface="Times New Roman"/>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656">
                <a:tc>
                  <a:txBody>
                    <a:bodyPr/>
                    <a:lstStyle/>
                    <a:p>
                      <a:pPr marL="0" marR="0">
                        <a:spcBef>
                          <a:spcPts val="0"/>
                        </a:spcBef>
                        <a:spcAft>
                          <a:spcPts val="0"/>
                        </a:spcAft>
                      </a:pPr>
                      <a:r>
                        <a:rPr lang="en-US" sz="3200" dirty="0">
                          <a:latin typeface="Times New Roman"/>
                          <a:ea typeface="Times New Roman"/>
                          <a:cs typeface="Times New Roman"/>
                        </a:rPr>
                        <a:t>Microwave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3200" dirty="0">
                          <a:latin typeface="Times New Roman"/>
                          <a:ea typeface="Times New Roman"/>
                          <a:cs typeface="Times New Roman"/>
                        </a:rPr>
                        <a:t>Frequency </a:t>
                      </a:r>
                      <a:r>
                        <a:rPr lang="en-US" sz="3200" dirty="0" smtClean="0">
                          <a:latin typeface="Times New Roman"/>
                          <a:ea typeface="Times New Roman"/>
                          <a:cs typeface="Times New Roman"/>
                          <a:sym typeface="Symbol"/>
                        </a:rPr>
                        <a:t>=1/t</a:t>
                      </a:r>
                      <a:r>
                        <a:rPr lang="en-US" sz="3200" dirty="0" smtClean="0">
                          <a:latin typeface="Times New Roman"/>
                          <a:ea typeface="Times New Roman"/>
                          <a:cs typeface="Times New Roman"/>
                        </a:rPr>
                        <a:t>, </a:t>
                      </a:r>
                      <a:r>
                        <a:rPr lang="en-US" sz="3200" dirty="0">
                          <a:latin typeface="Times New Roman"/>
                          <a:ea typeface="Times New Roman"/>
                          <a:cs typeface="Times New Roman"/>
                        </a:rPr>
                        <a:t>in GHz (since </a:t>
                      </a:r>
                      <a:r>
                        <a:rPr lang="en-US" sz="3200" dirty="0" smtClean="0">
                          <a:latin typeface="Times New Roman"/>
                          <a:ea typeface="Times New Roman"/>
                          <a:cs typeface="Times New Roman"/>
                        </a:rPr>
                        <a:t>Hz  </a:t>
                      </a:r>
                      <a:r>
                        <a:rPr lang="en-US" sz="3200" dirty="0">
                          <a:latin typeface="Times New Roman"/>
                          <a:ea typeface="Times New Roman"/>
                          <a:cs typeface="Times New Roman"/>
                        </a:rPr>
                        <a:t>is small)</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1524001"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2200" dirty="0">
                <a:latin typeface="Arial" pitchFamily="34" charset="0"/>
                <a:ea typeface="Times New Roman" pitchFamily="18" charset="0"/>
                <a:cs typeface="Arial" pitchFamily="34" charset="0"/>
              </a:rPr>
              <a:t/>
            </a:r>
            <a:br>
              <a:rPr lang="en-US" sz="2200" dirty="0">
                <a:latin typeface="Arial" pitchFamily="34" charset="0"/>
                <a:ea typeface="Times New Roman" pitchFamily="18" charset="0"/>
                <a:cs typeface="Arial" pitchFamily="34" charset="0"/>
              </a:rPr>
            </a:br>
            <a:endParaRPr lang="en-US" dirty="0">
              <a:latin typeface="Arial" pitchFamily="34" charset="0"/>
              <a:cs typeface="Arial" pitchFamily="34" charset="0"/>
            </a:endParaRPr>
          </a:p>
        </p:txBody>
      </p:sp>
      <p:sp>
        <p:nvSpPr>
          <p:cNvPr id="6" name="TextBox 5"/>
          <p:cNvSpPr txBox="1"/>
          <p:nvPr/>
        </p:nvSpPr>
        <p:spPr>
          <a:xfrm>
            <a:off x="241539" y="85947"/>
            <a:ext cx="11628407" cy="1200329"/>
          </a:xfrm>
          <a:prstGeom prst="rect">
            <a:avLst/>
          </a:prstGeom>
          <a:noFill/>
        </p:spPr>
        <p:txBody>
          <a:bodyPr wrap="square" rtlCol="0">
            <a:spAutoFit/>
          </a:bodyPr>
          <a:lstStyle/>
          <a:p>
            <a:r>
              <a:rPr lang="en-US" sz="3600" b="1" dirty="0" smtClean="0">
                <a:solidFill>
                  <a:srgbClr val="C00000"/>
                </a:solidFill>
                <a:latin typeface="Times New Roman" pitchFamily="18" charset="0"/>
                <a:cs typeface="Times New Roman" pitchFamily="18" charset="0"/>
              </a:rPr>
              <a:t>Units used in different spectral regions</a:t>
            </a:r>
            <a:endParaRPr lang="en-US" sz="3600" b="1" dirty="0">
              <a:solidFill>
                <a:srgbClr val="C00000"/>
              </a:solidFill>
              <a:latin typeface="Times New Roman" pitchFamily="18" charset="0"/>
              <a:cs typeface="Times New Roman" pitchFamily="18" charset="0"/>
            </a:endParaRPr>
          </a:p>
          <a:p>
            <a:r>
              <a:rPr lang="en-US" sz="3600" u="sng" dirty="0" smtClean="0"/>
              <a:t>Note</a:t>
            </a:r>
            <a:r>
              <a:rPr lang="en-US" sz="3600" u="sng" dirty="0"/>
              <a:t>:</a:t>
            </a:r>
            <a:r>
              <a:rPr lang="en-US" sz="3600" dirty="0"/>
              <a:t>	Different units used for different </a:t>
            </a:r>
            <a:r>
              <a:rPr lang="en-US" sz="3600" dirty="0" smtClean="0"/>
              <a:t>spectral </a:t>
            </a:r>
            <a:r>
              <a:rPr lang="en-US" sz="3600" dirty="0"/>
              <a:t>regions</a:t>
            </a:r>
            <a:r>
              <a:rPr lang="en-US" sz="3600" dirty="0" smtClean="0"/>
              <a:t>:</a:t>
            </a:r>
            <a:endParaRPr lang="en-US" sz="3600" dirty="0"/>
          </a:p>
        </p:txBody>
      </p:sp>
      <p:sp>
        <p:nvSpPr>
          <p:cNvPr id="7" name="TextBox 6"/>
          <p:cNvSpPr txBox="1"/>
          <p:nvPr/>
        </p:nvSpPr>
        <p:spPr>
          <a:xfrm>
            <a:off x="3862136" y="6075144"/>
            <a:ext cx="9496927" cy="646331"/>
          </a:xfrm>
          <a:prstGeom prst="rect">
            <a:avLst/>
          </a:prstGeom>
          <a:noFill/>
        </p:spPr>
        <p:txBody>
          <a:bodyPr wrap="square" rtlCol="0">
            <a:spAutoFit/>
          </a:bodyPr>
          <a:lstStyle/>
          <a:p>
            <a:r>
              <a:rPr lang="en-US" sz="3600" dirty="0">
                <a:solidFill>
                  <a:srgbClr val="002060"/>
                </a:solidFill>
              </a:rPr>
              <a:t>Giga (G) denotes a factor of billion (10</a:t>
            </a:r>
            <a:r>
              <a:rPr lang="en-US" sz="3600" baseline="30000" dirty="0">
                <a:solidFill>
                  <a:srgbClr val="002060"/>
                </a:solidFill>
              </a:rPr>
              <a:t>9</a:t>
            </a:r>
            <a:r>
              <a:rPr lang="en-US" sz="3600" dirty="0">
                <a:solidFill>
                  <a:srgbClr val="002060"/>
                </a:solidFill>
              </a:rPr>
              <a:t>) </a:t>
            </a:r>
          </a:p>
        </p:txBody>
      </p:sp>
      <p:sp>
        <p:nvSpPr>
          <p:cNvPr id="8" name="Slide Number Placeholder 7"/>
          <p:cNvSpPr>
            <a:spLocks noGrp="1"/>
          </p:cNvSpPr>
          <p:nvPr>
            <p:ph type="sldNum" sz="quarter" idx="12"/>
          </p:nvPr>
        </p:nvSpPr>
        <p:spPr/>
        <p:txBody>
          <a:bodyPr/>
          <a:lstStyle/>
          <a:p>
            <a:fld id="{7A39AD16-C8AE-4476-B646-5A11B764E2C7}" type="slidenum">
              <a:rPr lang="en-US" smtClean="0"/>
              <a:pPr/>
              <a:t>6</a:t>
            </a:fld>
            <a:endParaRPr lang="en-US" dirty="0"/>
          </a:p>
        </p:txBody>
      </p:sp>
      <p:sp>
        <p:nvSpPr>
          <p:cNvPr id="2" name="Rectangle 1"/>
          <p:cNvSpPr/>
          <p:nvPr/>
        </p:nvSpPr>
        <p:spPr>
          <a:xfrm>
            <a:off x="1" y="4874815"/>
            <a:ext cx="11869945" cy="1815882"/>
          </a:xfrm>
          <a:prstGeom prst="rect">
            <a:avLst/>
          </a:prstGeom>
        </p:spPr>
        <p:txBody>
          <a:bodyPr wrap="square">
            <a:spAutoFit/>
          </a:bodyPr>
          <a:lstStyle/>
          <a:p>
            <a:r>
              <a:rPr lang="en-US" sz="2800" dirty="0"/>
              <a:t>The </a:t>
            </a:r>
            <a:r>
              <a:rPr lang="en-US" sz="2800" b="1" dirty="0"/>
              <a:t>hertz</a:t>
            </a:r>
            <a:r>
              <a:rPr lang="en-US" sz="2800" dirty="0"/>
              <a:t> (symbol </a:t>
            </a:r>
            <a:r>
              <a:rPr lang="en-US" sz="2800" b="1" dirty="0"/>
              <a:t>Hz</a:t>
            </a:r>
            <a:r>
              <a:rPr lang="en-US" sz="2800" dirty="0"/>
              <a:t>) is the unit of </a:t>
            </a:r>
            <a:r>
              <a:rPr lang="en-US" sz="2800" dirty="0">
                <a:hlinkClick r:id="rId2" tooltip="Frequency"/>
              </a:rPr>
              <a:t>frequency</a:t>
            </a:r>
            <a:r>
              <a:rPr lang="en-US" sz="2800" dirty="0"/>
              <a:t> in the </a:t>
            </a:r>
            <a:r>
              <a:rPr lang="en-US" sz="2800" dirty="0">
                <a:hlinkClick r:id="rId3" tooltip="International System of Units"/>
              </a:rPr>
              <a:t>International System of Units</a:t>
            </a:r>
            <a:r>
              <a:rPr lang="en-US" sz="2800" dirty="0"/>
              <a:t> (SI) and is defined as one </a:t>
            </a:r>
            <a:r>
              <a:rPr lang="en-US" sz="2800" dirty="0">
                <a:hlinkClick r:id="rId4" tooltip="Cycle per second"/>
              </a:rPr>
              <a:t>cycle per </a:t>
            </a:r>
            <a:r>
              <a:rPr lang="en-US" sz="2800" dirty="0" err="1" smtClean="0">
                <a:hlinkClick r:id="rId4" tooltip="Cycle per second"/>
              </a:rPr>
              <a:t>second</a:t>
            </a:r>
            <a:r>
              <a:rPr lang="en-US" sz="2800" dirty="0" err="1" smtClean="0"/>
              <a:t>.It</a:t>
            </a:r>
            <a:r>
              <a:rPr lang="en-US" sz="2800" dirty="0" smtClean="0"/>
              <a:t> </a:t>
            </a:r>
            <a:r>
              <a:rPr lang="en-US" sz="2800" dirty="0"/>
              <a:t>is named for </a:t>
            </a:r>
            <a:r>
              <a:rPr lang="en-US" sz="2800" dirty="0">
                <a:hlinkClick r:id="rId5" tooltip="Heinrich Hertz"/>
              </a:rPr>
              <a:t>Heinrich Rudolf Hertz</a:t>
            </a:r>
            <a:r>
              <a:rPr lang="en-US" sz="2800" dirty="0"/>
              <a:t>, the first person to provide conclusive proof of the existence of </a:t>
            </a:r>
            <a:r>
              <a:rPr lang="en-US" sz="2800" dirty="0">
                <a:hlinkClick r:id="rId6" tooltip="Electromagnetic wave"/>
              </a:rPr>
              <a:t>electromagnetic waves</a:t>
            </a:r>
            <a:r>
              <a:rPr lang="en-US" sz="2800" dirty="0"/>
              <a:t>.</a:t>
            </a:r>
          </a:p>
        </p:txBody>
      </p:sp>
    </p:spTree>
    <p:extLst>
      <p:ext uri="{BB962C8B-B14F-4D97-AF65-F5344CB8AC3E}">
        <p14:creationId xmlns:p14="http://schemas.microsoft.com/office/powerpoint/2010/main" val="2950919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421" y="1"/>
            <a:ext cx="11871158" cy="1600200"/>
          </a:xfrm>
        </p:spPr>
        <p:txBody>
          <a:bodyPr>
            <a:normAutofit fontScale="92500" lnSpcReduction="20000"/>
          </a:bodyPr>
          <a:lstStyle/>
          <a:p>
            <a:endParaRPr lang="en-US" sz="3200" dirty="0">
              <a:solidFill>
                <a:srgbClr val="002060"/>
              </a:solidFill>
              <a:latin typeface="Times New Roman" pitchFamily="18" charset="0"/>
              <a:cs typeface="Times New Roman" pitchFamily="18" charset="0"/>
            </a:endParaRPr>
          </a:p>
          <a:p>
            <a:r>
              <a:rPr lang="en-US" sz="3200" dirty="0">
                <a:solidFill>
                  <a:srgbClr val="002060"/>
                </a:solidFill>
                <a:latin typeface="Times New Roman" pitchFamily="18" charset="0"/>
                <a:cs typeface="Times New Roman" pitchFamily="18" charset="0"/>
              </a:rPr>
              <a:t>On the basis of previous  discussion the solution of the transfer equation for a  non-scattering atmosphere in local thermodynamic equilibrium is given by </a:t>
            </a:r>
          </a:p>
          <a:p>
            <a:endParaRPr lang="en-US" dirty="0"/>
          </a:p>
        </p:txBody>
      </p:sp>
      <p:sp>
        <p:nvSpPr>
          <p:cNvPr id="5" name="Title 4"/>
          <p:cNvSpPr>
            <a:spLocks noGrp="1"/>
          </p:cNvSpPr>
          <p:nvPr>
            <p:ph type="title"/>
          </p:nvPr>
        </p:nvSpPr>
        <p:spPr>
          <a:xfrm>
            <a:off x="1524000" y="5334000"/>
            <a:ext cx="8839200" cy="1524000"/>
          </a:xfrm>
        </p:spPr>
        <p:txBody>
          <a:bodyPr>
            <a:noAutofit/>
          </a:bodyPr>
          <a:lstStyle/>
          <a:p>
            <a:r>
              <a:rPr lang="en-US" sz="2400" dirty="0">
                <a:latin typeface="Times New Roman" pitchFamily="18" charset="0"/>
                <a:cs typeface="Times New Roman" pitchFamily="18" charset="0"/>
              </a:rPr>
              <a:t> </a:t>
            </a:r>
          </a:p>
        </p:txBody>
      </p:sp>
      <p:pic>
        <p:nvPicPr>
          <p:cNvPr id="40961" name="Picture 2"/>
          <p:cNvPicPr>
            <a:picLocks noChangeAspect="1" noChangeArrowheads="1"/>
          </p:cNvPicPr>
          <p:nvPr/>
        </p:nvPicPr>
        <p:blipFill>
          <a:blip r:embed="rId3"/>
          <a:srcRect l="13942" t="21938" r="58212" b="72935"/>
          <a:stretch>
            <a:fillRect/>
          </a:stretch>
        </p:blipFill>
        <p:spPr bwMode="auto">
          <a:xfrm>
            <a:off x="2057400" y="2286000"/>
            <a:ext cx="6629400" cy="800100"/>
          </a:xfrm>
          <a:prstGeom prst="rect">
            <a:avLst/>
          </a:prstGeom>
          <a:noFill/>
          <a:ln w="9525">
            <a:noFill/>
            <a:miter lim="800000"/>
            <a:headEnd/>
            <a:tailEnd/>
          </a:ln>
        </p:spPr>
      </p:pic>
      <p:sp>
        <p:nvSpPr>
          <p:cNvPr id="7" name="TextBox 6"/>
          <p:cNvSpPr txBox="1"/>
          <p:nvPr/>
        </p:nvSpPr>
        <p:spPr>
          <a:xfrm>
            <a:off x="8915401" y="2286000"/>
            <a:ext cx="585417" cy="523220"/>
          </a:xfrm>
          <a:prstGeom prst="rect">
            <a:avLst/>
          </a:prstGeom>
          <a:noFill/>
        </p:spPr>
        <p:txBody>
          <a:bodyPr wrap="none" rtlCol="0">
            <a:spAutoFit/>
          </a:bodyPr>
          <a:lstStyle/>
          <a:p>
            <a:r>
              <a:rPr lang="en-US" sz="2800" dirty="0"/>
              <a:t>(1)</a:t>
            </a:r>
          </a:p>
        </p:txBody>
      </p:sp>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extLst/>
          </p:nvPr>
        </p:nvGraphicFramePr>
        <p:xfrm>
          <a:off x="2057400" y="1431298"/>
          <a:ext cx="8153400" cy="808649"/>
        </p:xfrm>
        <a:graphic>
          <a:graphicData uri="http://schemas.openxmlformats.org/presentationml/2006/ole">
            <mc:AlternateContent xmlns:mc="http://schemas.openxmlformats.org/markup-compatibility/2006">
              <mc:Choice xmlns:v="urn:schemas-microsoft-com:vml" Requires="v">
                <p:oleObj spid="_x0000_s11290" name="Equation" r:id="rId4" imgW="3009600" imgH="419040" progId="Equation.3">
                  <p:embed/>
                </p:oleObj>
              </mc:Choice>
              <mc:Fallback>
                <p:oleObj name="Equation" r:id="rId4" imgW="3009600" imgH="419040" progId="Equation.3">
                  <p:embed/>
                  <p:pic>
                    <p:nvPicPr>
                      <p:cNvPr id="0" name=""/>
                      <p:cNvPicPr>
                        <a:picLocks noChangeAspect="1" noChangeArrowheads="1"/>
                      </p:cNvPicPr>
                      <p:nvPr/>
                    </p:nvPicPr>
                    <p:blipFill>
                      <a:blip r:embed="rId5"/>
                      <a:srcRect/>
                      <a:stretch>
                        <a:fillRect/>
                      </a:stretch>
                    </p:blipFill>
                    <p:spPr bwMode="auto">
                      <a:xfrm>
                        <a:off x="2057400" y="1431298"/>
                        <a:ext cx="8153400" cy="808649"/>
                      </a:xfrm>
                      <a:prstGeom prst="rect">
                        <a:avLst/>
                      </a:prstGeom>
                      <a:noFill/>
                    </p:spPr>
                  </p:pic>
                </p:oleObj>
              </mc:Fallback>
            </mc:AlternateContent>
          </a:graphicData>
        </a:graphic>
      </p:graphicFrame>
      <p:sp>
        <p:nvSpPr>
          <p:cNvPr id="2" name="TextBox 1"/>
          <p:cNvSpPr txBox="1"/>
          <p:nvPr/>
        </p:nvSpPr>
        <p:spPr>
          <a:xfrm>
            <a:off x="1744494" y="3352801"/>
            <a:ext cx="4503906" cy="461665"/>
          </a:xfrm>
          <a:prstGeom prst="rect">
            <a:avLst/>
          </a:prstGeom>
          <a:noFill/>
        </p:spPr>
        <p:txBody>
          <a:bodyPr wrap="square" rtlCol="0">
            <a:spAutoFit/>
          </a:bodyPr>
          <a:lstStyle/>
          <a:p>
            <a:r>
              <a:rPr lang="en-US" sz="2400" dirty="0"/>
              <a:t>Where         denotes the frequency</a:t>
            </a:r>
          </a:p>
        </p:txBody>
      </p:sp>
      <p:graphicFrame>
        <p:nvGraphicFramePr>
          <p:cNvPr id="4" name="Object 3"/>
          <p:cNvGraphicFramePr>
            <a:graphicFrameLocks noChangeAspect="1"/>
          </p:cNvGraphicFramePr>
          <p:nvPr>
            <p:extLst/>
          </p:nvPr>
        </p:nvGraphicFramePr>
        <p:xfrm>
          <a:off x="2743200" y="3352801"/>
          <a:ext cx="397212" cy="496515"/>
        </p:xfrm>
        <a:graphic>
          <a:graphicData uri="http://schemas.openxmlformats.org/presentationml/2006/ole">
            <mc:AlternateContent xmlns:mc="http://schemas.openxmlformats.org/markup-compatibility/2006">
              <mc:Choice xmlns:v="urn:schemas-microsoft-com:vml" Requires="v">
                <p:oleObj spid="_x0000_s11291" name="Equation" r:id="rId6" imgW="101520" imgH="126720" progId="Equation.3">
                  <p:embed/>
                </p:oleObj>
              </mc:Choice>
              <mc:Fallback>
                <p:oleObj name="Equation" r:id="rId6" imgW="101520" imgH="126720" progId="Equation.3">
                  <p:embed/>
                  <p:pic>
                    <p:nvPicPr>
                      <p:cNvPr id="0" name=""/>
                      <p:cNvPicPr/>
                      <p:nvPr/>
                    </p:nvPicPr>
                    <p:blipFill>
                      <a:blip r:embed="rId7"/>
                      <a:stretch>
                        <a:fillRect/>
                      </a:stretch>
                    </p:blipFill>
                    <p:spPr>
                      <a:xfrm>
                        <a:off x="2743200" y="3352801"/>
                        <a:ext cx="397212" cy="496515"/>
                      </a:xfrm>
                      <a:prstGeom prst="rect">
                        <a:avLst/>
                      </a:prstGeom>
                    </p:spPr>
                  </p:pic>
                </p:oleObj>
              </mc:Fallback>
            </mc:AlternateContent>
          </a:graphicData>
        </a:graphic>
      </p:graphicFrame>
      <p:sp>
        <p:nvSpPr>
          <p:cNvPr id="6" name="Rectangle 5"/>
          <p:cNvSpPr/>
          <p:nvPr/>
        </p:nvSpPr>
        <p:spPr>
          <a:xfrm>
            <a:off x="1828980" y="4185775"/>
            <a:ext cx="1066800" cy="461665"/>
          </a:xfrm>
          <a:prstGeom prst="rect">
            <a:avLst/>
          </a:prstGeom>
        </p:spPr>
        <p:txBody>
          <a:bodyPr wrap="square">
            <a:spAutoFit/>
          </a:bodyPr>
          <a:lstStyle/>
          <a:p>
            <a:r>
              <a:rPr lang="en-US" sz="2400" i="1" dirty="0">
                <a:latin typeface="Times New Roman" pitchFamily="18" charset="0"/>
                <a:cs typeface="Times New Roman" pitchFamily="18" charset="0"/>
              </a:rPr>
              <a:t>I </a:t>
            </a:r>
            <a:r>
              <a:rPr lang="en-US" sz="2400" i="1" baseline="-25000" dirty="0">
                <a:latin typeface="Times New Roman" pitchFamily="18" charset="0"/>
                <a:cs typeface="Times New Roman" pitchFamily="18" charset="0"/>
              </a:rPr>
              <a:t>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a:t>
            </a:r>
            <a:r>
              <a:rPr lang="en-US" sz="2400" i="1" baseline="-25000" dirty="0" err="1">
                <a:latin typeface="Times New Roman" pitchFamily="18" charset="0"/>
                <a:cs typeface="Times New Roman" pitchFamily="18" charset="0"/>
              </a:rPr>
              <a:t>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p>
        </p:txBody>
      </p:sp>
      <p:sp>
        <p:nvSpPr>
          <p:cNvPr id="8" name="TextBox 7"/>
          <p:cNvSpPr txBox="1"/>
          <p:nvPr/>
        </p:nvSpPr>
        <p:spPr>
          <a:xfrm>
            <a:off x="160421" y="4800600"/>
            <a:ext cx="11630526" cy="1077218"/>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represents the radiance contribution from the surface and the transmittance   is expressed with respect to the top of the atmosphere. </a:t>
            </a:r>
          </a:p>
        </p:txBody>
      </p:sp>
      <p:sp>
        <p:nvSpPr>
          <p:cNvPr id="9" name="Slide Number Placeholder 8"/>
          <p:cNvSpPr>
            <a:spLocks noGrp="1"/>
          </p:cNvSpPr>
          <p:nvPr>
            <p:ph type="sldNum" sz="quarter" idx="12"/>
          </p:nvPr>
        </p:nvSpPr>
        <p:spPr/>
        <p:txBody>
          <a:bodyPr/>
          <a:lstStyle/>
          <a:p>
            <a:fld id="{3B61ACE0-B4C6-4281-9137-DAF2A4BC917B}" type="slidenum">
              <a:rPr lang="en-US" smtClean="0"/>
              <a:pPr/>
              <a:t>60</a:t>
            </a:fld>
            <a:endParaRPr lang="en-US"/>
          </a:p>
        </p:txBody>
      </p:sp>
    </p:spTree>
    <p:extLst>
      <p:ext uri="{BB962C8B-B14F-4D97-AF65-F5344CB8AC3E}">
        <p14:creationId xmlns:p14="http://schemas.microsoft.com/office/powerpoint/2010/main" val="1640403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2438400"/>
          </a:xfrm>
        </p:spPr>
        <p:txBody>
          <a:bodyPr>
            <a:noAutofit/>
          </a:bodyPr>
          <a:lstStyle/>
          <a:p>
            <a:r>
              <a:rPr lang="en-US" sz="3200" dirty="0">
                <a:solidFill>
                  <a:srgbClr val="002060"/>
                </a:solidFill>
                <a:latin typeface="Times New Roman" pitchFamily="18" charset="0"/>
                <a:cs typeface="Times New Roman" pitchFamily="18" charset="0"/>
              </a:rPr>
              <a:t>Since the emissivity in microwave is less than 1, there is a reflection contribution from the surface.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Contribution of each term to the brightness temperature at the top or the atmosphere</a:t>
            </a:r>
          </a:p>
        </p:txBody>
      </p:sp>
      <p:pic>
        <p:nvPicPr>
          <p:cNvPr id="22529" name="Picture 9"/>
          <p:cNvPicPr>
            <a:picLocks noChangeAspect="1" noChangeArrowheads="1"/>
          </p:cNvPicPr>
          <p:nvPr/>
        </p:nvPicPr>
        <p:blipFill>
          <a:blip r:embed="rId2" cstate="print"/>
          <a:srcRect l="9776" t="40170" r="55128" b="30839"/>
          <a:stretch>
            <a:fillRect/>
          </a:stretch>
        </p:blipFill>
        <p:spPr bwMode="auto">
          <a:xfrm>
            <a:off x="1828800" y="2667001"/>
            <a:ext cx="8839200" cy="398188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B61ACE0-B4C6-4281-9137-DAF2A4BC917B}" type="slidenum">
              <a:rPr lang="en-US" smtClean="0"/>
              <a:pPr/>
              <a:t>61</a:t>
            </a:fld>
            <a:endParaRPr lang="en-US"/>
          </a:p>
        </p:txBody>
      </p:sp>
    </p:spTree>
    <p:extLst>
      <p:ext uri="{BB962C8B-B14F-4D97-AF65-F5344CB8AC3E}">
        <p14:creationId xmlns:p14="http://schemas.microsoft.com/office/powerpoint/2010/main" val="3511312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8839200" cy="2308324"/>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 The radiance emitted from the surface is given as:					</a:t>
            </a:r>
          </a:p>
          <a:p>
            <a:r>
              <a:rPr lang="en-US" sz="3600" dirty="0">
                <a:solidFill>
                  <a:srgbClr val="002060"/>
                </a:solidFill>
                <a:latin typeface="Times New Roman" pitchFamily="18" charset="0"/>
                <a:cs typeface="Times New Roman" pitchFamily="18" charset="0"/>
              </a:rPr>
              <a:t>(2)</a:t>
            </a:r>
            <a:endParaRPr lang="en-US" sz="3600" dirty="0"/>
          </a:p>
          <a:p>
            <a:endParaRPr lang="en-US" sz="3600" dirty="0">
              <a:solidFill>
                <a:srgbClr val="002060"/>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nvPr>
        </p:nvGraphicFramePr>
        <p:xfrm>
          <a:off x="1591733" y="2209800"/>
          <a:ext cx="8915400" cy="1105138"/>
        </p:xfrm>
        <a:graphic>
          <a:graphicData uri="http://schemas.openxmlformats.org/presentationml/2006/ole">
            <mc:AlternateContent xmlns:mc="http://schemas.openxmlformats.org/markup-compatibility/2006">
              <mc:Choice xmlns:v="urn:schemas-microsoft-com:vml" Requires="v">
                <p:oleObj spid="_x0000_s12302" name="Equation" r:id="rId3" imgW="4254480" imgH="419040" progId="Equation.3">
                  <p:embed/>
                </p:oleObj>
              </mc:Choice>
              <mc:Fallback>
                <p:oleObj name="Equation" r:id="rId3" imgW="42544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733" y="2209800"/>
                        <a:ext cx="8915400" cy="1105138"/>
                      </a:xfrm>
                      <a:prstGeom prst="rect">
                        <a:avLst/>
                      </a:prstGeom>
                      <a:noFill/>
                      <a:ln>
                        <a:noFill/>
                      </a:ln>
                    </p:spPr>
                  </p:pic>
                </p:oleObj>
              </mc:Fallback>
            </mc:AlternateContent>
          </a:graphicData>
        </a:graphic>
      </p:graphicFrame>
      <p:sp>
        <p:nvSpPr>
          <p:cNvPr id="6" name="Rectangle 5"/>
          <p:cNvSpPr/>
          <p:nvPr/>
        </p:nvSpPr>
        <p:spPr>
          <a:xfrm>
            <a:off x="1828800" y="3429001"/>
            <a:ext cx="8686800" cy="2554545"/>
          </a:xfrm>
          <a:prstGeom prst="rect">
            <a:avLst/>
          </a:prstGeom>
        </p:spPr>
        <p:txBody>
          <a:bodyPr wrap="square">
            <a:spAutoFit/>
          </a:bodyPr>
          <a:lstStyle/>
          <a:p>
            <a:r>
              <a:rPr lang="en-US" altLang="zh-CN" sz="3200" dirty="0">
                <a:solidFill>
                  <a:srgbClr val="002060"/>
                </a:solidFill>
                <a:latin typeface="Times New Roman" pitchFamily="18" charset="0"/>
                <a:ea typeface="SimSun" pitchFamily="2" charset="-122"/>
                <a:cs typeface="Times New Roman" pitchFamily="18" charset="0"/>
              </a:rPr>
              <a:t>The first term in the right-hand side  denotes the surface emission contribution, whereas the </a:t>
            </a:r>
            <a:r>
              <a:rPr lang="en-US" altLang="zh-CN" sz="3200" dirty="0">
                <a:solidFill>
                  <a:srgbClr val="C00000"/>
                </a:solidFill>
                <a:latin typeface="Times New Roman" pitchFamily="18" charset="0"/>
                <a:ea typeface="SimSun" pitchFamily="2" charset="-122"/>
                <a:cs typeface="Times New Roman" pitchFamily="18" charset="0"/>
              </a:rPr>
              <a:t>second term</a:t>
            </a:r>
            <a:r>
              <a:rPr lang="en-US" altLang="zh-CN" sz="3200" dirty="0">
                <a:solidFill>
                  <a:srgbClr val="002060"/>
                </a:solidFill>
                <a:latin typeface="Times New Roman" pitchFamily="18" charset="0"/>
                <a:ea typeface="SimSun" pitchFamily="2" charset="-122"/>
                <a:cs typeface="Times New Roman" pitchFamily="18" charset="0"/>
              </a:rPr>
              <a:t> represents the emission contribution from the entire atmosphere to the surface, which is reflected back to the atmosphere at the same frequency. </a:t>
            </a:r>
            <a:endParaRPr lang="en-US" sz="3200" dirty="0"/>
          </a:p>
        </p:txBody>
      </p:sp>
      <p:sp>
        <p:nvSpPr>
          <p:cNvPr id="2" name="Slide Number Placeholder 1"/>
          <p:cNvSpPr>
            <a:spLocks noGrp="1"/>
          </p:cNvSpPr>
          <p:nvPr>
            <p:ph type="sldNum" sz="quarter" idx="12"/>
          </p:nvPr>
        </p:nvSpPr>
        <p:spPr/>
        <p:txBody>
          <a:bodyPr/>
          <a:lstStyle/>
          <a:p>
            <a:fld id="{3B61ACE0-B4C6-4281-9137-DAF2A4BC917B}" type="slidenum">
              <a:rPr lang="en-US" smtClean="0"/>
              <a:pPr/>
              <a:t>62</a:t>
            </a:fld>
            <a:endParaRPr lang="en-US"/>
          </a:p>
        </p:txBody>
      </p:sp>
    </p:spTree>
    <p:extLst>
      <p:ext uri="{BB962C8B-B14F-4D97-AF65-F5344CB8AC3E}">
        <p14:creationId xmlns:p14="http://schemas.microsoft.com/office/powerpoint/2010/main" val="1428451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524001" y="210095"/>
            <a:ext cx="91355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The transmittance is generally available with respect to the top of the atmosphere, namely,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 computational purposes it is desirable to express </a:t>
            </a:r>
          </a:p>
          <a:p>
            <a:pPr lvl="0" fontAlgn="base">
              <a:spcBef>
                <a:spcPct val="0"/>
              </a:spcBef>
              <a:spcAft>
                <a:spcPct val="0"/>
              </a:spcAft>
            </a:pP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a:t>
            </a:r>
            <a:r>
              <a:rPr lang="en-US" sz="3200" baseline="-25000" dirty="0" err="1">
                <a:latin typeface="Times New Roman" pitchFamily="18" charset="0"/>
                <a:cs typeface="Times New Roman" pitchFamily="18" charset="0"/>
              </a:rPr>
              <a:t>s</a:t>
            </a:r>
            <a:r>
              <a:rPr lang="en-US" sz="3200" dirty="0">
                <a:latin typeface="Times New Roman" pitchFamily="18" charset="0"/>
                <a:cs typeface="Times New Roman" pitchFamily="18" charset="0"/>
              </a:rPr>
              <a:t>, p)  in terms of </a:t>
            </a:r>
            <a:r>
              <a:rPr lang="en-US" sz="3200" i="1" dirty="0">
                <a:latin typeface="Times New Roman" pitchFamily="18" charset="0"/>
                <a:cs typeface="Times New Roman" pitchFamily="18" charset="0"/>
              </a:rPr>
              <a:t>T </a:t>
            </a:r>
            <a:r>
              <a:rPr lang="en-US" sz="3200" i="1" baseline="-25000" dirty="0">
                <a:latin typeface="Times New Roman" pitchFamily="18" charset="0"/>
                <a:cs typeface="Times New Roman" pitchFamily="18" charset="0"/>
              </a:rPr>
              <a:t>ṽ</a:t>
            </a:r>
            <a:r>
              <a:rPr lang="en-US" sz="3200" dirty="0">
                <a:latin typeface="Times New Roman" pitchFamily="18" charset="0"/>
                <a:cs typeface="Times New Roman" pitchFamily="18" charset="0"/>
              </a:rPr>
              <a:t> (p, 0) . </a:t>
            </a:r>
            <a:br>
              <a:rPr lang="en-US" sz="3200" dirty="0">
                <a:latin typeface="Times New Roman" pitchFamily="18" charset="0"/>
                <a:cs typeface="Times New Roman" pitchFamily="18" charset="0"/>
              </a:rPr>
            </a:br>
            <a:endParaRPr lang="en-US" altLang="zh-CN" sz="3200" dirty="0">
              <a:solidFill>
                <a:srgbClr val="002060"/>
              </a:solidFill>
              <a:latin typeface="Times New Roman" pitchFamily="18" charset="0"/>
              <a:ea typeface="SimSun" pitchFamily="2" charset="-122"/>
              <a:cs typeface="Times New Roman" pitchFamily="18" charset="0"/>
            </a:endParaRPr>
          </a:p>
          <a:p>
            <a:pPr fontAlgn="base">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The transmittance </a:t>
            </a:r>
            <a:r>
              <a:rPr lang="en-US" altLang="zh-CN" sz="3200" i="1" dirty="0">
                <a:solidFill>
                  <a:srgbClr val="002060"/>
                </a:solidFill>
                <a:latin typeface="Times New Roman" pitchFamily="18" charset="0"/>
                <a:ea typeface="SimSun" pitchFamily="2" charset="-122"/>
                <a:cs typeface="Times New Roman" pitchFamily="18" charset="0"/>
              </a:rPr>
              <a:t>T </a:t>
            </a:r>
            <a:r>
              <a:rPr lang="en-US" altLang="zh-CN" sz="3200" i="1" baseline="-30000" dirty="0">
                <a:solidFill>
                  <a:srgbClr val="002060"/>
                </a:solidFill>
                <a:latin typeface="Times New Roman" pitchFamily="18" charset="0"/>
                <a:ea typeface="SimSun" pitchFamily="2" charset="-122"/>
                <a:cs typeface="Times New Roman" pitchFamily="18" charset="0"/>
              </a:rPr>
              <a:t>ṽ</a:t>
            </a:r>
            <a:r>
              <a:rPr lang="en-US" altLang="zh-CN" sz="3200" dirty="0">
                <a:solidFill>
                  <a:srgbClr val="002060"/>
                </a:solidFill>
                <a:latin typeface="Times New Roman" pitchFamily="18" charset="0"/>
                <a:ea typeface="SimSun" pitchFamily="2" charset="-122"/>
                <a:cs typeface="Times New Roman" pitchFamily="18" charset="0"/>
              </a:rPr>
              <a:t> (</a:t>
            </a:r>
            <a:r>
              <a:rPr lang="en-US" altLang="zh-CN" sz="3200" dirty="0" err="1">
                <a:solidFill>
                  <a:srgbClr val="002060"/>
                </a:solidFill>
                <a:latin typeface="Times New Roman" pitchFamily="18" charset="0"/>
                <a:ea typeface="SimSun" pitchFamily="2" charset="-122"/>
                <a:cs typeface="Times New Roman" pitchFamily="18" charset="0"/>
              </a:rPr>
              <a:t>p</a:t>
            </a:r>
            <a:r>
              <a:rPr lang="en-US" altLang="zh-CN" sz="3200" baseline="-30000" dirty="0" err="1">
                <a:solidFill>
                  <a:srgbClr val="002060"/>
                </a:solidFill>
                <a:latin typeface="Times New Roman" pitchFamily="18" charset="0"/>
                <a:ea typeface="SimSun" pitchFamily="2" charset="-122"/>
                <a:cs typeface="Times New Roman" pitchFamily="18" charset="0"/>
              </a:rPr>
              <a:t>s</a:t>
            </a:r>
            <a:r>
              <a:rPr lang="en-US" altLang="zh-CN" sz="3200" dirty="0">
                <a:solidFill>
                  <a:srgbClr val="002060"/>
                </a:solidFill>
                <a:latin typeface="Times New Roman" pitchFamily="18" charset="0"/>
                <a:ea typeface="SimSun" pitchFamily="2" charset="-122"/>
                <a:cs typeface="Times New Roman" pitchFamily="18" charset="0"/>
              </a:rPr>
              <a:t>, p) is now expressed with respect to the surface. </a:t>
            </a:r>
            <a:endParaRPr lang="en-US" altLang="zh-CN" sz="3200"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altLang="zh-CN" sz="3200" dirty="0">
                <a:solidFill>
                  <a:srgbClr val="002060"/>
                </a:solidFill>
                <a:latin typeface="Times New Roman" pitchFamily="18" charset="0"/>
                <a:ea typeface="SimSun" pitchFamily="2" charset="-122"/>
                <a:cs typeface="Times New Roman" pitchFamily="18" charset="0"/>
              </a:rPr>
              <a:t>         Inserting the lower boundary condition into Eq. (1) the upwelling radiance can now be expressed as: </a:t>
            </a:r>
            <a:endParaRPr lang="en-US" altLang="zh-CN" sz="3200" dirty="0">
              <a:solidFill>
                <a:srgbClr val="002060"/>
              </a:solidFill>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2" cstate="print"/>
          <a:srcRect l="10097" t="69801" r="56802" b="17380"/>
          <a:stretch>
            <a:fillRect/>
          </a:stretch>
        </p:blipFill>
        <p:spPr bwMode="auto">
          <a:xfrm>
            <a:off x="1523999" y="4838639"/>
            <a:ext cx="8891216" cy="2029371"/>
          </a:xfrm>
          <a:prstGeom prst="rect">
            <a:avLst/>
          </a:prstGeom>
          <a:noFill/>
          <a:ln w="9525">
            <a:noFill/>
            <a:miter lim="800000"/>
            <a:headEnd/>
            <a:tailEnd/>
          </a:ln>
        </p:spPr>
      </p:pic>
      <p:sp>
        <p:nvSpPr>
          <p:cNvPr id="6" name="TextBox 5"/>
          <p:cNvSpPr txBox="1"/>
          <p:nvPr/>
        </p:nvSpPr>
        <p:spPr>
          <a:xfrm>
            <a:off x="9372601" y="5486400"/>
            <a:ext cx="685801" cy="523220"/>
          </a:xfrm>
          <a:prstGeom prst="rect">
            <a:avLst/>
          </a:prstGeom>
          <a:solidFill>
            <a:schemeClr val="bg1"/>
          </a:solidFill>
        </p:spPr>
        <p:txBody>
          <a:bodyPr wrap="square" rtlCol="0">
            <a:spAutoFit/>
          </a:bodyPr>
          <a:lstStyle/>
          <a:p>
            <a:r>
              <a:rPr lang="en-US" sz="2800" dirty="0"/>
              <a:t>(3)</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63</a:t>
            </a:fld>
            <a:endParaRPr lang="en-US"/>
          </a:p>
        </p:txBody>
      </p:sp>
    </p:spTree>
    <p:extLst>
      <p:ext uri="{BB962C8B-B14F-4D97-AF65-F5344CB8AC3E}">
        <p14:creationId xmlns:p14="http://schemas.microsoft.com/office/powerpoint/2010/main" val="793609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8763000" cy="990600"/>
          </a:xfrm>
        </p:spPr>
        <p:txBody>
          <a:bodyPr>
            <a:noAutofit/>
          </a:bodyPr>
          <a:lstStyle/>
          <a:p>
            <a:r>
              <a:rPr lang="en-US" sz="2800" dirty="0">
                <a:solidFill>
                  <a:srgbClr val="C00000"/>
                </a:solidFill>
                <a:latin typeface="Times New Roman" pitchFamily="18" charset="0"/>
                <a:cs typeface="Times New Roman" pitchFamily="18" charset="0"/>
              </a:rPr>
              <a:t>Contribution of each term to the brightness temperature at the top of the atmosphere  </a:t>
            </a:r>
          </a:p>
        </p:txBody>
      </p:sp>
      <p:pic>
        <p:nvPicPr>
          <p:cNvPr id="22529" name="Picture 9"/>
          <p:cNvPicPr>
            <a:picLocks noChangeAspect="1" noChangeArrowheads="1"/>
          </p:cNvPicPr>
          <p:nvPr/>
        </p:nvPicPr>
        <p:blipFill>
          <a:blip r:embed="rId3" cstate="print"/>
          <a:srcRect l="9776" t="40170" r="55128" b="30839"/>
          <a:stretch>
            <a:fillRect/>
          </a:stretch>
        </p:blipFill>
        <p:spPr bwMode="auto">
          <a:xfrm>
            <a:off x="1524000" y="2876118"/>
            <a:ext cx="8839200" cy="398188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l="11859" t="18520" r="57523" b="68945"/>
          <a:stretch>
            <a:fillRect/>
          </a:stretch>
        </p:blipFill>
        <p:spPr bwMode="auto">
          <a:xfrm>
            <a:off x="1676400" y="84220"/>
            <a:ext cx="8991600" cy="1896980"/>
          </a:xfrm>
          <a:prstGeom prst="rect">
            <a:avLst/>
          </a:prstGeom>
          <a:noFill/>
        </p:spPr>
      </p:pic>
      <p:sp>
        <p:nvSpPr>
          <p:cNvPr id="5" name="Slide Number Placeholder 4"/>
          <p:cNvSpPr>
            <a:spLocks noGrp="1"/>
          </p:cNvSpPr>
          <p:nvPr>
            <p:ph type="sldNum" sz="quarter" idx="12"/>
          </p:nvPr>
        </p:nvSpPr>
        <p:spPr/>
        <p:txBody>
          <a:bodyPr/>
          <a:lstStyle/>
          <a:p>
            <a:pPr>
              <a:defRPr/>
            </a:pPr>
            <a:fld id="{3CFD0193-656E-4B20-BDD9-3615F7A7745D}" type="slidenum">
              <a:rPr lang="en-US" smtClean="0"/>
              <a:pPr>
                <a:defRPr/>
              </a:pPr>
              <a:t>64</a:t>
            </a:fld>
            <a:endParaRPr lang="en-US" dirty="0"/>
          </a:p>
        </p:txBody>
      </p:sp>
    </p:spTree>
    <p:extLst>
      <p:ext uri="{BB962C8B-B14F-4D97-AF65-F5344CB8AC3E}">
        <p14:creationId xmlns:p14="http://schemas.microsoft.com/office/powerpoint/2010/main" val="23275232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550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68431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Substituting </a:t>
            </a:r>
            <a:r>
              <a:rPr lang="en-US" altLang="zh-CN" sz="3600" dirty="0" err="1">
                <a:latin typeface="Times New Roman" pitchFamily="18" charset="0"/>
                <a:ea typeface="SimSun" pitchFamily="2" charset="-122"/>
                <a:cs typeface="Times New Roman" pitchFamily="18" charset="0"/>
              </a:rPr>
              <a:t>eqs</a:t>
            </a:r>
            <a:r>
              <a:rPr lang="en-US" altLang="zh-CN" sz="3600" dirty="0">
                <a:latin typeface="Times New Roman" pitchFamily="18" charset="0"/>
                <a:ea typeface="SimSun" pitchFamily="2" charset="-122"/>
                <a:cs typeface="Times New Roman" pitchFamily="18" charset="0"/>
              </a:rPr>
              <a:t>. (5) and (6) into eq. (3), the solution of microwave </a:t>
            </a:r>
            <a:r>
              <a:rPr lang="en-US" altLang="zh-CN" sz="3600" dirty="0" err="1">
                <a:latin typeface="Times New Roman" pitchFamily="18" charset="0"/>
                <a:ea typeface="SimSun" pitchFamily="2" charset="-122"/>
                <a:cs typeface="Times New Roman" pitchFamily="18" charset="0"/>
              </a:rPr>
              <a:t>radiative</a:t>
            </a:r>
            <a:r>
              <a:rPr lang="en-US" altLang="zh-CN" sz="3600" dirty="0">
                <a:latin typeface="Times New Roman" pitchFamily="18" charset="0"/>
                <a:ea typeface="SimSun" pitchFamily="2" charset="-122"/>
                <a:cs typeface="Times New Roman" pitchFamily="18" charset="0"/>
              </a:rPr>
              <a:t> transfer </a:t>
            </a:r>
          </a:p>
          <a:p>
            <a:pPr algn="ctr" fontAlgn="base">
              <a:spcBef>
                <a:spcPct val="0"/>
              </a:spcBef>
              <a:spcAft>
                <a:spcPct val="0"/>
              </a:spcAft>
            </a:pPr>
            <a:r>
              <a:rPr lang="en-US" altLang="zh-CN" sz="3600" dirty="0">
                <a:latin typeface="Times New Roman" pitchFamily="18" charset="0"/>
                <a:ea typeface="SimSun" pitchFamily="2" charset="-122"/>
                <a:cs typeface="Times New Roman" pitchFamily="18" charset="0"/>
              </a:rPr>
              <a:t>may now be written in terms of temperature as: </a:t>
            </a:r>
            <a:endParaRPr lang="en-US" altLang="zh-CN" sz="3600" dirty="0">
              <a:latin typeface="Times New Roman" pitchFamily="18" charset="0"/>
              <a:cs typeface="Times New Roman" pitchFamily="18" charset="0"/>
            </a:endParaRPr>
          </a:p>
        </p:txBody>
      </p:sp>
      <p:pic>
        <p:nvPicPr>
          <p:cNvPr id="23553" name="Picture 8"/>
          <p:cNvPicPr>
            <a:picLocks noChangeAspect="1" noChangeArrowheads="1"/>
          </p:cNvPicPr>
          <p:nvPr/>
        </p:nvPicPr>
        <p:blipFill>
          <a:blip r:embed="rId2" cstate="print"/>
          <a:srcRect l="11859" t="18520" r="57523" b="68945"/>
          <a:stretch>
            <a:fillRect/>
          </a:stretch>
        </p:blipFill>
        <p:spPr bwMode="auto">
          <a:xfrm>
            <a:off x="1676400" y="2971800"/>
            <a:ext cx="8991600" cy="2133600"/>
          </a:xfrm>
          <a:prstGeom prst="rect">
            <a:avLst/>
          </a:prstGeom>
          <a:noFill/>
        </p:spPr>
      </p:pic>
      <p:sp>
        <p:nvSpPr>
          <p:cNvPr id="23555" name="Rectangle 3"/>
          <p:cNvSpPr>
            <a:spLocks noChangeArrowheads="1"/>
          </p:cNvSpPr>
          <p:nvPr/>
        </p:nvSpPr>
        <p:spPr bwMode="auto">
          <a:xfrm>
            <a:off x="1524000" y="1338590"/>
            <a:ext cx="25359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zh-CN" sz="1400">
              <a:latin typeface="Calibri" pitchFamily="34" charset="0"/>
              <a:ea typeface="SimSun" pitchFamily="2" charset="-122"/>
              <a:cs typeface="Calibri" pitchFamily="34" charset="0"/>
            </a:endParaRPr>
          </a:p>
          <a:p>
            <a:pPr eaLnBrk="0" fontAlgn="base" hangingPunct="0">
              <a:spcBef>
                <a:spcPct val="0"/>
              </a:spcBef>
              <a:spcAft>
                <a:spcPct val="0"/>
              </a:spcAft>
            </a:pPr>
            <a:r>
              <a:rPr lang="en-US" altLang="zh-CN" sz="1400">
                <a:latin typeface="Calibri" pitchFamily="34" charset="0"/>
                <a:ea typeface="SimSun" pitchFamily="2" charset="-122"/>
                <a:cs typeface="Calibri" pitchFamily="34" charset="0"/>
              </a:rPr>
              <a:t> </a:t>
            </a:r>
            <a:r>
              <a:rPr lang="en-US" altLang="zh-CN" sz="800">
                <a:latin typeface="Arial" pitchFamily="34" charset="0"/>
                <a:cs typeface="Arial" pitchFamily="34" charset="0"/>
              </a:rPr>
              <a:t> </a:t>
            </a:r>
            <a:endParaRPr lang="en-US" altLang="zh-CN">
              <a:latin typeface="Arial" pitchFamily="34" charset="0"/>
              <a:cs typeface="Arial" pitchFamily="34" charset="0"/>
            </a:endParaRPr>
          </a:p>
        </p:txBody>
      </p:sp>
      <p:sp>
        <p:nvSpPr>
          <p:cNvPr id="5" name="TextBox 4"/>
          <p:cNvSpPr txBox="1"/>
          <p:nvPr/>
        </p:nvSpPr>
        <p:spPr>
          <a:xfrm>
            <a:off x="9296400" y="5539264"/>
            <a:ext cx="762000" cy="369332"/>
          </a:xfrm>
          <a:prstGeom prst="rect">
            <a:avLst/>
          </a:prstGeom>
          <a:noFill/>
        </p:spPr>
        <p:txBody>
          <a:bodyPr wrap="square" rtlCol="0">
            <a:spAutoFit/>
          </a:bodyPr>
          <a:lstStyle/>
          <a:p>
            <a:r>
              <a:rPr lang="en-US" dirty="0"/>
              <a:t>(7)</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66</a:t>
            </a:fld>
            <a:endParaRPr lang="en-US"/>
          </a:p>
        </p:txBody>
      </p:sp>
    </p:spTree>
    <p:extLst>
      <p:ext uri="{BB962C8B-B14F-4D97-AF65-F5344CB8AC3E}">
        <p14:creationId xmlns:p14="http://schemas.microsoft.com/office/powerpoint/2010/main" val="19214125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22488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latin typeface="Times New Roman" pitchFamily="18" charset="0"/>
                <a:cs typeface="Times New Roman" pitchFamily="18" charset="0"/>
              </a:rPr>
              <a:t>For monochromatic </a:t>
            </a:r>
            <a:r>
              <a:rPr lang="en-US" altLang="zh-CN" sz="3200" dirty="0">
                <a:latin typeface="Times New Roman" pitchFamily="18" charset="0"/>
                <a:ea typeface="SimSun" pitchFamily="2" charset="-122"/>
                <a:cs typeface="Times New Roman" pitchFamily="18" charset="0"/>
              </a:rPr>
              <a:t>frequencies, the transmittance is an exponential function of the optical depth , hence, we may express </a:t>
            </a:r>
            <a:endParaRPr lang="en-US" altLang="zh-CN" sz="3200" dirty="0">
              <a:latin typeface="Times New Roman" pitchFamily="18" charset="0"/>
              <a:cs typeface="Times New Roman" pitchFamily="18" charset="0"/>
            </a:endParaRPr>
          </a:p>
          <a:p>
            <a:pPr eaLnBrk="0" fontAlgn="base" hangingPunct="0">
              <a:spcBef>
                <a:spcPct val="0"/>
              </a:spcBef>
              <a:spcAft>
                <a:spcPct val="0"/>
              </a:spcAft>
            </a:pPr>
            <a:endParaRPr lang="en-US" altLang="zh-CN" dirty="0">
              <a:latin typeface="Arial" pitchFamily="34" charset="0"/>
              <a:cs typeface="Arial" pitchFamily="34" charset="0"/>
            </a:endParaRPr>
          </a:p>
        </p:txBody>
      </p:sp>
      <p:pic>
        <p:nvPicPr>
          <p:cNvPr id="24577" name="Picture 10"/>
          <p:cNvPicPr>
            <a:picLocks noChangeAspect="1" noChangeArrowheads="1"/>
          </p:cNvPicPr>
          <p:nvPr/>
        </p:nvPicPr>
        <p:blipFill>
          <a:blip r:embed="rId2" cstate="print"/>
          <a:srcRect l="12820" t="61823" r="57042" b="21368"/>
          <a:stretch>
            <a:fillRect/>
          </a:stretch>
        </p:blipFill>
        <p:spPr bwMode="auto">
          <a:xfrm>
            <a:off x="2133602" y="1905000"/>
            <a:ext cx="7696199" cy="2408593"/>
          </a:xfrm>
          <a:prstGeom prst="rect">
            <a:avLst/>
          </a:prstGeom>
          <a:noFill/>
        </p:spPr>
      </p:pic>
      <p:sp>
        <p:nvSpPr>
          <p:cNvPr id="24579" name="Rectangle 3"/>
          <p:cNvSpPr>
            <a:spLocks noChangeArrowheads="1"/>
          </p:cNvSpPr>
          <p:nvPr/>
        </p:nvSpPr>
        <p:spPr bwMode="auto">
          <a:xfrm>
            <a:off x="1828800" y="48006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CN" sz="3600" dirty="0">
                <a:latin typeface="Times New Roman" pitchFamily="18" charset="0"/>
                <a:ea typeface="SimSun" pitchFamily="2" charset="-122"/>
                <a:cs typeface="Times New Roman" pitchFamily="18" charset="0"/>
              </a:rPr>
              <a:t>where </a:t>
            </a:r>
            <a:r>
              <a:rPr lang="en-US" altLang="zh-CN" sz="3600" i="1" dirty="0">
                <a:latin typeface="Times New Roman" pitchFamily="18" charset="0"/>
                <a:ea typeface="SimSun" pitchFamily="2" charset="-122"/>
                <a:cs typeface="Times New Roman" pitchFamily="18" charset="0"/>
              </a:rPr>
              <a:t>T </a:t>
            </a:r>
            <a:r>
              <a:rPr lang="en-US" altLang="zh-CN" sz="3600" i="1" baseline="-30000" dirty="0">
                <a:latin typeface="Times New Roman" pitchFamily="18" charset="0"/>
                <a:ea typeface="SimSun" pitchFamily="2" charset="-122"/>
                <a:cs typeface="Times New Roman" pitchFamily="18" charset="0"/>
              </a:rPr>
              <a:t>ṽ</a:t>
            </a:r>
            <a:r>
              <a:rPr lang="en-US" altLang="zh-CN" sz="3600" dirty="0">
                <a:latin typeface="Times New Roman" pitchFamily="18" charset="0"/>
                <a:ea typeface="SimSun" pitchFamily="2" charset="-122"/>
                <a:cs typeface="Times New Roman" pitchFamily="18" charset="0"/>
              </a:rPr>
              <a:t> (p, 0) is the   the transmittance or the entire atmosphere, is a constant value, so:</a:t>
            </a:r>
            <a:endParaRPr lang="en-US" altLang="zh-CN" sz="3600" dirty="0">
              <a:latin typeface="Times New Roman" pitchFamily="18" charset="0"/>
              <a:cs typeface="Times New Roman" pitchFamily="18" charset="0"/>
            </a:endParaRPr>
          </a:p>
        </p:txBody>
      </p:sp>
      <p:sp>
        <p:nvSpPr>
          <p:cNvPr id="5" name="TextBox 4"/>
          <p:cNvSpPr txBox="1"/>
          <p:nvPr/>
        </p:nvSpPr>
        <p:spPr>
          <a:xfrm>
            <a:off x="9372600" y="4343400"/>
            <a:ext cx="609600" cy="369332"/>
          </a:xfrm>
          <a:prstGeom prst="rect">
            <a:avLst/>
          </a:prstGeom>
          <a:noFill/>
        </p:spPr>
        <p:txBody>
          <a:bodyPr wrap="square" rtlCol="0">
            <a:spAutoFit/>
          </a:bodyPr>
          <a:lstStyle/>
          <a:p>
            <a:r>
              <a:rPr lang="en-US" dirty="0"/>
              <a:t>(8)</a:t>
            </a:r>
          </a:p>
        </p:txBody>
      </p:sp>
      <p:sp>
        <p:nvSpPr>
          <p:cNvPr id="2" name="Slide Number Placeholder 1"/>
          <p:cNvSpPr>
            <a:spLocks noGrp="1"/>
          </p:cNvSpPr>
          <p:nvPr>
            <p:ph type="sldNum" sz="quarter" idx="12"/>
          </p:nvPr>
        </p:nvSpPr>
        <p:spPr/>
        <p:txBody>
          <a:bodyPr/>
          <a:lstStyle/>
          <a:p>
            <a:fld id="{3B61ACE0-B4C6-4281-9137-DAF2A4BC917B}" type="slidenum">
              <a:rPr lang="en-US" smtClean="0"/>
              <a:pPr/>
              <a:t>67</a:t>
            </a:fld>
            <a:endParaRPr lang="en-US"/>
          </a:p>
        </p:txBody>
      </p:sp>
    </p:spTree>
    <p:extLst>
      <p:ext uri="{BB962C8B-B14F-4D97-AF65-F5344CB8AC3E}">
        <p14:creationId xmlns:p14="http://schemas.microsoft.com/office/powerpoint/2010/main" val="1245195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1611313" y="3276600"/>
          <a:ext cx="8585200" cy="2984500"/>
        </p:xfrm>
        <a:graphic>
          <a:graphicData uri="http://schemas.openxmlformats.org/presentationml/2006/ole">
            <mc:AlternateContent xmlns:mc="http://schemas.openxmlformats.org/markup-compatibility/2006">
              <mc:Choice xmlns:v="urn:schemas-microsoft-com:vml" Requires="v">
                <p:oleObj spid="_x0000_s10278" name="Equation" r:id="rId3" imgW="2679480" imgH="1104840" progId="Equation.3">
                  <p:embed/>
                </p:oleObj>
              </mc:Choice>
              <mc:Fallback>
                <p:oleObj name="Equation" r:id="rId3" imgW="2679480" imgH="1104840" progId="Equation.3">
                  <p:embed/>
                  <p:pic>
                    <p:nvPicPr>
                      <p:cNvPr id="0" name=""/>
                      <p:cNvPicPr>
                        <a:picLocks noChangeAspect="1" noChangeArrowheads="1"/>
                      </p:cNvPicPr>
                      <p:nvPr/>
                    </p:nvPicPr>
                    <p:blipFill>
                      <a:blip r:embed="rId4"/>
                      <a:srcRect/>
                      <a:stretch>
                        <a:fillRect/>
                      </a:stretch>
                    </p:blipFill>
                    <p:spPr bwMode="auto">
                      <a:xfrm>
                        <a:off x="1611313" y="3276600"/>
                        <a:ext cx="8585200" cy="2984500"/>
                      </a:xfrm>
                      <a:prstGeom prst="rect">
                        <a:avLst/>
                      </a:prstGeom>
                      <a:noFill/>
                    </p:spPr>
                  </p:pic>
                </p:oleObj>
              </mc:Fallback>
            </mc:AlternateContent>
          </a:graphicData>
        </a:graphic>
      </p:graphicFrame>
      <p:pic>
        <p:nvPicPr>
          <p:cNvPr id="6" name="Picture 11"/>
          <p:cNvPicPr>
            <a:picLocks noChangeAspect="1" noChangeArrowheads="1"/>
          </p:cNvPicPr>
          <p:nvPr/>
        </p:nvPicPr>
        <p:blipFill rotWithShape="1">
          <a:blip r:embed="rId5" cstate="print"/>
          <a:srcRect l="18588" t="84045" r="62182" b="9401"/>
          <a:stretch/>
        </p:blipFill>
        <p:spPr bwMode="auto">
          <a:xfrm>
            <a:off x="2288450" y="228600"/>
            <a:ext cx="5407750" cy="1219200"/>
          </a:xfrm>
          <a:prstGeom prst="rect">
            <a:avLst/>
          </a:prstGeom>
          <a:noFill/>
        </p:spPr>
      </p:pic>
      <p:sp>
        <p:nvSpPr>
          <p:cNvPr id="7" name="TextBox 6"/>
          <p:cNvSpPr txBox="1"/>
          <p:nvPr/>
        </p:nvSpPr>
        <p:spPr>
          <a:xfrm>
            <a:off x="1752600" y="1600200"/>
            <a:ext cx="8534400" cy="1219200"/>
          </a:xfrm>
          <a:prstGeom prst="rect">
            <a:avLst/>
          </a:prstGeom>
          <a:noFill/>
        </p:spPr>
        <p:txBody>
          <a:bodyPr wrap="square" rtlCol="0">
            <a:spAutoFit/>
          </a:bodyPr>
          <a:lstStyle/>
          <a:p>
            <a:pPr lvl="0"/>
            <a:r>
              <a:rPr lang="en-US" altLang="zh-CN" sz="2800" dirty="0">
                <a:latin typeface="Times New Roman" pitchFamily="18" charset="0"/>
                <a:ea typeface="SimSun" pitchFamily="2" charset="-122"/>
                <a:cs typeface="Times New Roman" pitchFamily="18" charset="0"/>
              </a:rPr>
              <a:t>Substituting  eq. 9 into  eq. 7, rearranging terms and letting          (p, 0) =       (p)         </a:t>
            </a:r>
            <a:endParaRPr lang="en-US" altLang="zh-CN" sz="2800" b="1" dirty="0">
              <a:latin typeface="Times New Roman" pitchFamily="18" charset="0"/>
              <a:ea typeface="SimSun" pitchFamily="2" charset="-122"/>
              <a:cs typeface="Times New Roman" pitchFamily="18" charset="0"/>
            </a:endParaRPr>
          </a:p>
          <a:p>
            <a:endParaRPr lang="en-US" dirty="0"/>
          </a:p>
        </p:txBody>
      </p:sp>
      <p:graphicFrame>
        <p:nvGraphicFramePr>
          <p:cNvPr id="8" name="Object 7"/>
          <p:cNvGraphicFramePr>
            <a:graphicFrameLocks noChangeAspect="1"/>
          </p:cNvGraphicFramePr>
          <p:nvPr>
            <p:extLst/>
          </p:nvPr>
        </p:nvGraphicFramePr>
        <p:xfrm>
          <a:off x="2819400" y="2057400"/>
          <a:ext cx="731520" cy="609600"/>
        </p:xfrm>
        <a:graphic>
          <a:graphicData uri="http://schemas.openxmlformats.org/presentationml/2006/ole">
            <mc:AlternateContent xmlns:mc="http://schemas.openxmlformats.org/markup-compatibility/2006">
              <mc:Choice xmlns:v="urn:schemas-microsoft-com:vml" Requires="v">
                <p:oleObj spid="_x0000_s10279" name="Equation" r:id="rId6" imgW="190440" imgH="228600" progId="Equation.3">
                  <p:embed/>
                </p:oleObj>
              </mc:Choice>
              <mc:Fallback>
                <p:oleObj name="Equation" r:id="rId6" imgW="190440" imgH="228600" progId="Equation.3">
                  <p:embed/>
                  <p:pic>
                    <p:nvPicPr>
                      <p:cNvPr id="0" name=""/>
                      <p:cNvPicPr/>
                      <p:nvPr/>
                    </p:nvPicPr>
                    <p:blipFill>
                      <a:blip r:embed="rId7"/>
                      <a:stretch>
                        <a:fillRect/>
                      </a:stretch>
                    </p:blipFill>
                    <p:spPr>
                      <a:xfrm>
                        <a:off x="2819400" y="2057400"/>
                        <a:ext cx="731520" cy="6096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800600" y="2107687"/>
          <a:ext cx="539586" cy="550731"/>
        </p:xfrm>
        <a:graphic>
          <a:graphicData uri="http://schemas.openxmlformats.org/presentationml/2006/ole">
            <mc:AlternateContent xmlns:mc="http://schemas.openxmlformats.org/markup-compatibility/2006">
              <mc:Choice xmlns:v="urn:schemas-microsoft-com:vml" Requires="v">
                <p:oleObj spid="_x0000_s10280"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107687"/>
                        <a:ext cx="539586" cy="55073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3B61ACE0-B4C6-4281-9137-DAF2A4BC917B}" type="slidenum">
              <a:rPr lang="en-US" smtClean="0"/>
              <a:pPr/>
              <a:t>68</a:t>
            </a:fld>
            <a:endParaRPr lang="en-US"/>
          </a:p>
        </p:txBody>
      </p:sp>
      <p:sp>
        <p:nvSpPr>
          <p:cNvPr id="5" name="TextBox 4"/>
          <p:cNvSpPr txBox="1"/>
          <p:nvPr/>
        </p:nvSpPr>
        <p:spPr>
          <a:xfrm>
            <a:off x="8839200" y="838200"/>
            <a:ext cx="442750"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2486217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84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86" t="-413" r="5497" b="413"/>
          <a:stretch/>
        </p:blipFill>
        <p:spPr>
          <a:xfrm>
            <a:off x="192505" y="1187115"/>
            <a:ext cx="11518609" cy="3497179"/>
          </a:xfrm>
          <a:prstGeom prst="rect">
            <a:avLst/>
          </a:prstGeom>
        </p:spPr>
      </p:pic>
    </p:spTree>
    <p:extLst>
      <p:ext uri="{BB962C8B-B14F-4D97-AF65-F5344CB8AC3E}">
        <p14:creationId xmlns:p14="http://schemas.microsoft.com/office/powerpoint/2010/main" val="186259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058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7787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0063" y="-801435"/>
            <a:ext cx="7780421" cy="6853818"/>
          </a:xfrm>
          <a:prstGeom prst="rect">
            <a:avLst/>
          </a:prstGeom>
        </p:spPr>
      </p:pic>
    </p:spTree>
    <p:extLst>
      <p:ext uri="{BB962C8B-B14F-4D97-AF65-F5344CB8AC3E}">
        <p14:creationId xmlns:p14="http://schemas.microsoft.com/office/powerpoint/2010/main" val="763328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0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3042" y="452859"/>
            <a:ext cx="2605916" cy="5952281"/>
          </a:xfrm>
          <a:prstGeom prst="rect">
            <a:avLst/>
          </a:prstGeom>
        </p:spPr>
      </p:pic>
    </p:spTree>
    <p:extLst>
      <p:ext uri="{BB962C8B-B14F-4D97-AF65-F5344CB8AC3E}">
        <p14:creationId xmlns:p14="http://schemas.microsoft.com/office/powerpoint/2010/main" val="1642385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1894" y="1315453"/>
            <a:ext cx="6430631" cy="3488581"/>
          </a:xfrm>
          <a:prstGeom prst="rect">
            <a:avLst/>
          </a:prstGeom>
        </p:spPr>
      </p:pic>
    </p:spTree>
    <p:extLst>
      <p:ext uri="{BB962C8B-B14F-4D97-AF65-F5344CB8AC3E}">
        <p14:creationId xmlns:p14="http://schemas.microsoft.com/office/powerpoint/2010/main" val="23283321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00" t="10510" r="3703"/>
          <a:stretch/>
        </p:blipFill>
        <p:spPr>
          <a:xfrm>
            <a:off x="561474" y="387766"/>
            <a:ext cx="8390021" cy="6485537"/>
          </a:xfrm>
          <a:prstGeom prst="rect">
            <a:avLst/>
          </a:prstGeom>
        </p:spPr>
      </p:pic>
      <p:sp>
        <p:nvSpPr>
          <p:cNvPr id="5" name="TextBox 4"/>
          <p:cNvSpPr txBox="1"/>
          <p:nvPr/>
        </p:nvSpPr>
        <p:spPr>
          <a:xfrm>
            <a:off x="0" y="0"/>
            <a:ext cx="5678606" cy="584775"/>
          </a:xfrm>
          <a:prstGeom prst="rect">
            <a:avLst/>
          </a:prstGeom>
          <a:noFill/>
        </p:spPr>
        <p:txBody>
          <a:bodyPr wrap="none" rtlCol="0">
            <a:spAutoFit/>
          </a:bodyPr>
          <a:lstStyle/>
          <a:p>
            <a:r>
              <a:rPr lang="en-US" sz="3200" dirty="0" smtClean="0">
                <a:solidFill>
                  <a:srgbClr val="C00000"/>
                </a:solidFill>
              </a:rPr>
              <a:t>The plane parallel approximation</a:t>
            </a:r>
            <a:endParaRPr lang="en-US" sz="3200" dirty="0">
              <a:solidFill>
                <a:srgbClr val="C00000"/>
              </a:solidFill>
            </a:endParaRPr>
          </a:p>
        </p:txBody>
      </p:sp>
    </p:spTree>
    <p:extLst>
      <p:ext uri="{BB962C8B-B14F-4D97-AF65-F5344CB8AC3E}">
        <p14:creationId xmlns:p14="http://schemas.microsoft.com/office/powerpoint/2010/main" val="1666961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11129211" cy="1325563"/>
          </a:xfrm>
        </p:spPr>
        <p:txBody>
          <a:bodyPr/>
          <a:lstStyle/>
          <a:p>
            <a:r>
              <a:rPr lang="en-US" dirty="0">
                <a:solidFill>
                  <a:srgbClr val="C00000"/>
                </a:solidFill>
              </a:rPr>
              <a:t>The plane parallel approximation</a:t>
            </a:r>
            <a:br>
              <a:rPr lang="en-US" dirty="0">
                <a:solidFill>
                  <a:srgbClr val="C00000"/>
                </a:solidFill>
              </a:rPr>
            </a:br>
            <a:endParaRPr lang="en-US" dirty="0"/>
          </a:p>
        </p:txBody>
      </p:sp>
      <p:sp>
        <p:nvSpPr>
          <p:cNvPr id="3" name="Content Placeholder 2"/>
          <p:cNvSpPr>
            <a:spLocks noGrp="1"/>
          </p:cNvSpPr>
          <p:nvPr>
            <p:ph idx="1"/>
          </p:nvPr>
        </p:nvSpPr>
        <p:spPr>
          <a:xfrm>
            <a:off x="-1" y="1187116"/>
            <a:ext cx="11967411" cy="4989847"/>
          </a:xfrm>
        </p:spPr>
        <p:txBody>
          <a:bodyPr/>
          <a:lstStyle/>
          <a:p>
            <a:pPr marL="63500" marR="0" indent="-63500" algn="just">
              <a:lnSpc>
                <a:spcPct val="112000"/>
              </a:lnSpc>
              <a:spcBef>
                <a:spcPts val="735"/>
              </a:spcBef>
              <a:spcAft>
                <a:spcPts val="0"/>
              </a:spcAft>
              <a:buNone/>
            </a:pPr>
            <a:r>
              <a:rPr lang="en-US" dirty="0" smtClean="0">
                <a:latin typeface="Times New Roman" panose="02020603050405020304" pitchFamily="18" charset="0"/>
                <a:ea typeface="Calibri" panose="020F0502020204030204" pitchFamily="34" charset="0"/>
                <a:cs typeface="Times New Roman" panose="02020603050405020304" pitchFamily="18" charset="0"/>
              </a:rPr>
              <a:t>Many atmospheric  radiative  transfer  calculations  can be simplified through the use of the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plane-parallel approximation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 which temperature and the densi­ties of the various atmospheric constituents are assumed to be functions of height </a:t>
            </a:r>
            <a:r>
              <a:rPr lang="en-US" spc="10" dirty="0" smtClean="0">
                <a:latin typeface="Times New Roman" panose="02020603050405020304" pitchFamily="18" charset="0"/>
                <a:ea typeface="Calibri" panose="020F0502020204030204" pitchFamily="34" charset="0"/>
                <a:cs typeface="Times New Roman" panose="02020603050405020304" pitchFamily="18" charset="0"/>
              </a:rPr>
              <a:t>(or </a:t>
            </a:r>
            <a:r>
              <a:rPr lang="en-US" dirty="0" smtClean="0">
                <a:latin typeface="Times New Roman" panose="02020603050405020304" pitchFamily="18" charset="0"/>
                <a:ea typeface="Calibri" panose="020F0502020204030204" pitchFamily="34" charset="0"/>
                <a:cs typeface="Times New Roman" panose="02020603050405020304" pitchFamily="18" charset="0"/>
              </a:rPr>
              <a:t>pressure) only. With this simplification, the flux density passing through a given atmospheric level is given </a:t>
            </a:r>
            <a:r>
              <a:rPr lang="en-US" spc="90"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by:</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88948" y="3737811"/>
            <a:ext cx="8228261" cy="1283367"/>
          </a:xfrm>
          <a:prstGeom prst="rect">
            <a:avLst/>
          </a:prstGeom>
        </p:spPr>
      </p:pic>
      <p:sp>
        <p:nvSpPr>
          <p:cNvPr id="7" name="Rectangle 6"/>
          <p:cNvSpPr/>
          <p:nvPr/>
        </p:nvSpPr>
        <p:spPr>
          <a:xfrm>
            <a:off x="224589" y="4841940"/>
            <a:ext cx="11742821" cy="884538"/>
          </a:xfrm>
          <a:prstGeom prst="rect">
            <a:avLst/>
          </a:prstGeom>
        </p:spPr>
        <p:txBody>
          <a:bodyPr wrap="square">
            <a:spAutoFit/>
          </a:bodyPr>
          <a:lstStyle/>
          <a:p>
            <a:pPr marR="635" algn="just">
              <a:lnSpc>
                <a:spcPct val="110000"/>
              </a:lnSpc>
              <a:spcBef>
                <a:spcPts val="0"/>
              </a:spcBef>
              <a:spcAft>
                <a:spcPts val="0"/>
              </a:spcAft>
            </a:pPr>
            <a:r>
              <a:rPr lang="en-US" sz="2400" dirty="0">
                <a:ea typeface="Calibri" panose="020F0502020204030204" pitchFamily="34" charset="0"/>
                <a:cs typeface="Times New Roman" panose="02020603050405020304" pitchFamily="18" charset="0"/>
              </a:rPr>
              <a:t>where </a:t>
            </a:r>
            <a:r>
              <a:rPr lang="el-GR" sz="2400" i="1" dirty="0" smtClean="0">
                <a:ea typeface="Calibri" panose="020F0502020204030204" pitchFamily="34" charset="0"/>
                <a:cs typeface="Times New Roman" panose="02020603050405020304" pitchFamily="18" charset="0"/>
              </a:rPr>
              <a:t>τ</a:t>
            </a:r>
            <a:r>
              <a:rPr lang="en-US" sz="2400" i="1" baseline="-25000" dirty="0" smtClean="0">
                <a:ea typeface="Calibri" panose="020F0502020204030204" pitchFamily="34" charset="0"/>
                <a:cs typeface="Times New Roman" panose="02020603050405020304" pitchFamily="18" charset="0"/>
              </a:rPr>
              <a:t>v</a:t>
            </a:r>
            <a:r>
              <a:rPr lang="en-US" sz="2400" i="1" dirty="0" smtClean="0">
                <a:ea typeface="Calibri" panose="020F0502020204030204" pitchFamily="34" charset="0"/>
                <a:cs typeface="Times New Roman" panose="02020603050405020304" pitchFamily="18" charset="0"/>
              </a:rPr>
              <a:t> </a:t>
            </a:r>
            <a:r>
              <a:rPr lang="en-US" sz="2400" i="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 normal optical depth as defined in (4.32),</a:t>
            </a:r>
            <a:r>
              <a:rPr lang="en-US" sz="2400" spc="-10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is</a:t>
            </a:r>
            <a:r>
              <a:rPr lang="en-US" sz="2400" spc="-8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used</a:t>
            </a:r>
            <a:r>
              <a:rPr lang="en-US" sz="2400" spc="-1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as</a:t>
            </a:r>
            <a:r>
              <a:rPr lang="en-US" sz="2400" spc="-8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a:t>
            </a:r>
            <a:r>
              <a:rPr lang="en-US" sz="2400" spc="-6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vertical</a:t>
            </a:r>
            <a:r>
              <a:rPr lang="en-US" sz="2400" spc="-25"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coordinate</a:t>
            </a:r>
            <a:r>
              <a:rPr lang="en-US" sz="2400" spc="-3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and</a:t>
            </a:r>
            <a:r>
              <a:rPr lang="en-US" sz="2400" spc="-5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the</a:t>
            </a:r>
            <a:r>
              <a:rPr lang="en-US" sz="2400" spc="-60"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arrows  </a:t>
            </a:r>
            <a:r>
              <a:rPr lang="en-US" sz="2400" dirty="0" smtClean="0">
                <a:ea typeface="Calibri" panose="020F0502020204030204" pitchFamily="34" charset="0"/>
                <a:cs typeface="Times New Roman" panose="02020603050405020304" pitchFamily="18" charset="0"/>
              </a:rPr>
              <a:t>          denote </a:t>
            </a:r>
            <a:r>
              <a:rPr lang="en-US" sz="2400" dirty="0">
                <a:ea typeface="Calibri" panose="020F0502020204030204" pitchFamily="34" charset="0"/>
                <a:cs typeface="Times New Roman" panose="02020603050405020304" pitchFamily="18" charset="0"/>
              </a:rPr>
              <a:t>that both upward and downward fluxes are taken into account. </a:t>
            </a:r>
          </a:p>
        </p:txBody>
      </p:sp>
      <p:cxnSp>
        <p:nvCxnSpPr>
          <p:cNvPr id="9" name="Straight Arrow Connector 8"/>
          <p:cNvCxnSpPr/>
          <p:nvPr/>
        </p:nvCxnSpPr>
        <p:spPr>
          <a:xfrm>
            <a:off x="1957137" y="551848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1661317" y="5396008"/>
            <a:ext cx="747692" cy="406124"/>
          </a:xfrm>
          <a:prstGeom prst="rect">
            <a:avLst/>
          </a:prstGeom>
        </p:spPr>
      </p:pic>
    </p:spTree>
    <p:extLst>
      <p:ext uri="{BB962C8B-B14F-4D97-AF65-F5344CB8AC3E}">
        <p14:creationId xmlns:p14="http://schemas.microsoft.com/office/powerpoint/2010/main" val="4555242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3402" y="2458957"/>
            <a:ext cx="8476640" cy="1306368"/>
          </a:xfrm>
          <a:prstGeom prst="rect">
            <a:avLst/>
          </a:prstGeom>
        </p:spPr>
      </p:pic>
      <p:sp>
        <p:nvSpPr>
          <p:cNvPr id="5" name="Rectangle 4"/>
          <p:cNvSpPr/>
          <p:nvPr/>
        </p:nvSpPr>
        <p:spPr>
          <a:xfrm>
            <a:off x="144379" y="109388"/>
            <a:ext cx="11919284" cy="2259080"/>
          </a:xfrm>
          <a:prstGeom prst="rect">
            <a:avLst/>
          </a:prstGeom>
        </p:spPr>
        <p:txBody>
          <a:bodyPr wrap="square">
            <a:spAutoFit/>
          </a:bodyPr>
          <a:lstStyle/>
          <a:p>
            <a:pPr marR="635" algn="just">
              <a:lnSpc>
                <a:spcPct val="110000"/>
              </a:lnSpc>
              <a:spcBef>
                <a:spcPts val="0"/>
              </a:spcBef>
              <a:spcAft>
                <a:spcPts val="0"/>
              </a:spcAft>
            </a:pPr>
            <a:r>
              <a:rPr lang="en-US" sz="3200" dirty="0">
                <a:ea typeface="Calibri" panose="020F0502020204030204" pitchFamily="34" charset="0"/>
                <a:cs typeface="Times New Roman" panose="02020603050405020304" pitchFamily="18" charset="0"/>
              </a:rPr>
              <a:t>Since this section focuses on infrared radiative transfer, we use wave number ( </a:t>
            </a:r>
            <a:r>
              <a:rPr lang="en-US" sz="3200" i="1" dirty="0">
                <a:ea typeface="Calibri" panose="020F0502020204030204" pitchFamily="34" charset="0"/>
                <a:cs typeface="Times New Roman" panose="02020603050405020304" pitchFamily="18" charset="0"/>
              </a:rPr>
              <a:t>v) </a:t>
            </a:r>
            <a:r>
              <a:rPr lang="en-US" sz="3200" dirty="0">
                <a:ea typeface="Calibri" panose="020F0502020204030204" pitchFamily="34" charset="0"/>
                <a:cs typeface="Times New Roman" panose="02020603050405020304" pitchFamily="18" charset="0"/>
              </a:rPr>
              <a:t>notation to be consistent with the literature in this subfield. Integrating over azimuth angle and </a:t>
            </a:r>
            <a:r>
              <a:rPr lang="en-US" sz="3200" dirty="0" smtClean="0">
                <a:ea typeface="Calibri" panose="020F0502020204030204" pitchFamily="34" charset="0"/>
                <a:cs typeface="Times New Roman" panose="02020603050405020304" pitchFamily="18" charset="0"/>
              </a:rPr>
              <a:t>denot­ing </a:t>
            </a:r>
            <a:endParaRPr lang="en-US" sz="3200" dirty="0">
              <a:ea typeface="Calibri" panose="020F0502020204030204" pitchFamily="34" charset="0"/>
              <a:cs typeface="Times New Roman" panose="02020603050405020304" pitchFamily="18" charset="0"/>
            </a:endParaRPr>
          </a:p>
          <a:p>
            <a:pPr marR="635" algn="just">
              <a:lnSpc>
                <a:spcPct val="110000"/>
              </a:lnSpc>
              <a:spcBef>
                <a:spcPts val="0"/>
              </a:spcBef>
              <a:spcAft>
                <a:spcPts val="0"/>
              </a:spcAft>
            </a:pPr>
            <a:r>
              <a:rPr lang="en-US" sz="3200" spc="-140" dirty="0">
                <a:ea typeface="Calibri" panose="020F0502020204030204" pitchFamily="34" charset="0"/>
                <a:cs typeface="Times New Roman" panose="02020603050405020304" pitchFamily="18" charset="0"/>
              </a:rPr>
              <a:t> </a:t>
            </a:r>
            <a:r>
              <a:rPr lang="en-US" sz="3200" spc="-140" dirty="0" smtClean="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we</a:t>
            </a:r>
            <a:r>
              <a:rPr lang="en-US" sz="3200" spc="-11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obtain:</a:t>
            </a:r>
            <a:endParaRPr lang="en-US" sz="3200" dirty="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3"/>
          <a:srcRect l="3708" t="8501" r="914" b="27537"/>
          <a:stretch/>
        </p:blipFill>
        <p:spPr>
          <a:xfrm>
            <a:off x="9562811" y="1238928"/>
            <a:ext cx="1673999" cy="372633"/>
          </a:xfrm>
          <a:prstGeom prst="rect">
            <a:avLst/>
          </a:prstGeom>
        </p:spPr>
      </p:pic>
    </p:spTree>
    <p:extLst>
      <p:ext uri="{BB962C8B-B14F-4D97-AF65-F5344CB8AC3E}">
        <p14:creationId xmlns:p14="http://schemas.microsoft.com/office/powerpoint/2010/main" val="69688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1673" t="10788" r="810" b="31968"/>
          <a:stretch/>
        </p:blipFill>
        <p:spPr bwMode="auto">
          <a:xfrm>
            <a:off x="-898358" y="160421"/>
            <a:ext cx="12127832" cy="6464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08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22, Lecture # 14</a:t>
            </a:r>
            <a:endParaRPr lang="en-US" sz="4400" dirty="0"/>
          </a:p>
        </p:txBody>
      </p:sp>
      <p:sp>
        <p:nvSpPr>
          <p:cNvPr id="3" name="Subtitle 2"/>
          <p:cNvSpPr>
            <a:spLocks noGrp="1"/>
          </p:cNvSpPr>
          <p:nvPr>
            <p:ph type="subTitle" idx="1"/>
          </p:nvPr>
        </p:nvSpPr>
        <p:spPr>
          <a:xfrm>
            <a:off x="11162" y="1465385"/>
            <a:ext cx="11925836" cy="4578652"/>
          </a:xfrm>
        </p:spPr>
        <p:txBody>
          <a:bodyPr>
            <a:normAutofit/>
          </a:bodyPr>
          <a:lstStyle/>
          <a:p>
            <a:pPr algn="l"/>
            <a:r>
              <a:rPr lang="en-US" sz="4000" dirty="0">
                <a:solidFill>
                  <a:srgbClr val="002060"/>
                </a:solidFill>
              </a:rPr>
              <a:t>Absorption and Emission by Gas </a:t>
            </a:r>
            <a:r>
              <a:rPr lang="en-US" sz="4000" dirty="0" smtClean="0">
                <a:solidFill>
                  <a:srgbClr val="002060"/>
                </a:solidFill>
              </a:rPr>
              <a:t>Molecules</a:t>
            </a:r>
            <a:endParaRPr lang="en-US" sz="4000" dirty="0">
              <a:solidFill>
                <a:srgbClr val="002060"/>
              </a:solidFill>
            </a:endParaRPr>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5" name="Rectangle 4"/>
          <p:cNvSpPr/>
          <p:nvPr/>
        </p:nvSpPr>
        <p:spPr>
          <a:xfrm>
            <a:off x="166255" y="2576944"/>
            <a:ext cx="11513127" cy="707886"/>
          </a:xfrm>
          <a:prstGeom prst="rect">
            <a:avLst/>
          </a:prstGeom>
        </p:spPr>
        <p:txBody>
          <a:bodyPr wrap="square">
            <a:spAutoFit/>
          </a:bodyPr>
          <a:lstStyle/>
          <a:p>
            <a:pPr marL="571500" indent="-571500">
              <a:buFont typeface="Courier New" panose="02070309020205020404" pitchFamily="49" charset="0"/>
              <a:buChar char="o"/>
            </a:pPr>
            <a:r>
              <a:rPr lang="en-US" sz="4000" dirty="0" smtClean="0">
                <a:solidFill>
                  <a:srgbClr val="002060"/>
                </a:solidFill>
              </a:rPr>
              <a:t>The </a:t>
            </a:r>
            <a:r>
              <a:rPr lang="en-US" sz="4000" dirty="0" err="1">
                <a:solidFill>
                  <a:srgbClr val="C00000"/>
                </a:solidFill>
              </a:rPr>
              <a:t>Schwarzchild’s</a:t>
            </a:r>
            <a:r>
              <a:rPr lang="en-US" sz="4000" dirty="0">
                <a:solidFill>
                  <a:srgbClr val="C00000"/>
                </a:solidFill>
              </a:rPr>
              <a:t> equation</a:t>
            </a:r>
            <a:endParaRPr lang="en-US" sz="4000" dirty="0">
              <a:solidFill>
                <a:srgbClr val="002060"/>
              </a:solidFill>
            </a:endParaRPr>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Tree>
    <p:extLst>
      <p:ext uri="{BB962C8B-B14F-4D97-AF65-F5344CB8AC3E}">
        <p14:creationId xmlns:p14="http://schemas.microsoft.com/office/powerpoint/2010/main" val="31488170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631"/>
            <a:ext cx="11967411" cy="4754378"/>
          </a:xfrm>
          <a:prstGeom prst="rect">
            <a:avLst/>
          </a:prstGeom>
        </p:spPr>
        <p:txBody>
          <a:bodyPr wrap="square">
            <a:spAutoFit/>
          </a:bodyPr>
          <a:lstStyle/>
          <a:p>
            <a:pPr marL="63500" marR="5715" algn="just">
              <a:lnSpc>
                <a:spcPct val="112000"/>
              </a:lnSpc>
              <a:spcBef>
                <a:spcPts val="935"/>
              </a:spcBef>
              <a:spcAft>
                <a:spcPts val="0"/>
              </a:spcAft>
            </a:pPr>
            <a:r>
              <a:rPr lang="en-US" sz="2800" dirty="0" smtClean="0">
                <a:effectLst/>
                <a:ea typeface="Calibri" panose="020F0502020204030204" pitchFamily="34" charset="0"/>
                <a:cs typeface="Times New Roman" panose="02020603050405020304" pitchFamily="18" charset="0"/>
              </a:rPr>
              <a:t>Toe monochromatic intensity in this expression may be broken  down into three</a:t>
            </a:r>
            <a:r>
              <a:rPr lang="en-US" sz="2800" spc="22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components:</a:t>
            </a:r>
          </a:p>
          <a:p>
            <a:pPr>
              <a:spcBef>
                <a:spcPts val="10"/>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742950" marR="130810" lvl="1" indent="-285750">
              <a:lnSpc>
                <a:spcPct val="112000"/>
              </a:lnSpc>
              <a:spcBef>
                <a:spcPts val="0"/>
              </a:spcBef>
              <a:spcAft>
                <a:spcPts val="0"/>
              </a:spcAft>
              <a:buSzPts val="1000"/>
              <a:buFont typeface="Times New Roman" panose="02020603050405020304" pitchFamily="18" charset="0"/>
              <a:buChar char="•"/>
              <a:tabLst>
                <a:tab pos="1207135" algn="l"/>
              </a:tabLst>
            </a:pPr>
            <a:r>
              <a:rPr lang="en-US" sz="2800" dirty="0" smtClean="0">
                <a:effectLst/>
                <a:ea typeface="Times New Roman" panose="02020603050405020304" pitchFamily="18" charset="0"/>
                <a:cs typeface="Times New Roman" panose="02020603050405020304" pitchFamily="18" charset="0"/>
              </a:rPr>
              <a:t>Upward emission from the Earth's surface that reaches level </a:t>
            </a:r>
            <a:r>
              <a:rPr lang="el-GR" sz="2800" i="1" spc="15" dirty="0" smtClean="0">
                <a:effectLst/>
                <a:ea typeface="Times New Roman" panose="02020603050405020304" pitchFamily="18" charset="0"/>
                <a:cs typeface="Times New Roman" panose="02020603050405020304" pitchFamily="18" charset="0"/>
              </a:rPr>
              <a:t>τ</a:t>
            </a:r>
            <a:r>
              <a:rPr lang="en-US" sz="2800" i="1" spc="15" baseline="-25000" dirty="0" smtClean="0">
                <a:effectLst/>
                <a:ea typeface="Times New Roman" panose="02020603050405020304" pitchFamily="18" charset="0"/>
                <a:cs typeface="Times New Roman" panose="02020603050405020304" pitchFamily="18" charset="0"/>
              </a:rPr>
              <a:t>v </a:t>
            </a:r>
            <a:r>
              <a:rPr lang="en-US" sz="2800" dirty="0" smtClean="0">
                <a:effectLst/>
                <a:ea typeface="Times New Roman" panose="02020603050405020304" pitchFamily="18" charset="0"/>
                <a:cs typeface="Times New Roman" panose="02020603050405020304" pitchFamily="18" charset="0"/>
              </a:rPr>
              <a:t>without being</a:t>
            </a:r>
            <a:r>
              <a:rPr lang="en-US" sz="2800" spc="135"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absorbed.</a:t>
            </a:r>
          </a:p>
          <a:p>
            <a:pPr marL="742950" marR="610870" lvl="1" indent="-285750">
              <a:lnSpc>
                <a:spcPct val="112000"/>
              </a:lnSpc>
              <a:spcBef>
                <a:spcPts val="35"/>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Upward emission from the underlying atmospheric</a:t>
            </a:r>
            <a:r>
              <a:rPr lang="en-US" sz="2800" spc="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marL="742950" marR="0" lvl="1" indent="-285750">
              <a:spcBef>
                <a:spcPts val="0"/>
              </a:spcBef>
              <a:spcAft>
                <a:spcPts val="0"/>
              </a:spcAft>
              <a:buSzPts val="1000"/>
              <a:buFont typeface="Times New Roman" panose="02020603050405020304" pitchFamily="18" charset="0"/>
              <a:buChar char="•"/>
              <a:tabLst>
                <a:tab pos="1211580" algn="l"/>
              </a:tabLst>
            </a:pPr>
            <a:r>
              <a:rPr lang="en-US" sz="2800" dirty="0" smtClean="0">
                <a:effectLst/>
                <a:ea typeface="Times New Roman" panose="02020603050405020304" pitchFamily="18" charset="0"/>
                <a:cs typeface="Times New Roman" panose="02020603050405020304" pitchFamily="18" charset="0"/>
              </a:rPr>
              <a:t>Downward emission from the overlying</a:t>
            </a:r>
            <a:r>
              <a:rPr lang="en-US" sz="2800" spc="170" dirty="0" smtClean="0">
                <a:effectLst/>
                <a:ea typeface="Times New Roman" panose="02020603050405020304" pitchFamily="18" charset="0"/>
                <a:cs typeface="Times New Roman" panose="02020603050405020304" pitchFamily="18" charset="0"/>
              </a:rPr>
              <a:t> </a:t>
            </a:r>
            <a:r>
              <a:rPr lang="en-US" sz="2800" dirty="0" smtClean="0">
                <a:effectLst/>
                <a:ea typeface="Times New Roman" panose="02020603050405020304" pitchFamily="18" charset="0"/>
                <a:cs typeface="Times New Roman" panose="02020603050405020304" pitchFamily="18" charset="0"/>
              </a:rPr>
              <a:t>layer.</a:t>
            </a:r>
          </a:p>
          <a:p>
            <a:pPr>
              <a:spcBef>
                <a:spcPts val="5"/>
              </a:spcBef>
            </a:pPr>
            <a:r>
              <a:rPr lang="en-US" sz="2800" dirty="0" smtClean="0">
                <a:effectLst/>
                <a:ea typeface="Times New Roman" panose="02020603050405020304" pitchFamily="18" charset="0"/>
                <a:cs typeface="Times New Roman" panose="02020603050405020304" pitchFamily="18" charset="0"/>
              </a:rPr>
              <a:t> </a:t>
            </a:r>
            <a:endParaRPr lang="en-US" sz="2800" dirty="0" smtClean="0">
              <a:effectLst/>
              <a:ea typeface="Calibri" panose="020F0502020204030204" pitchFamily="34" charset="0"/>
              <a:cs typeface="Times New Roman" panose="02020603050405020304" pitchFamily="18" charset="0"/>
            </a:endParaRPr>
          </a:p>
          <a:p>
            <a:pPr marL="973455" marR="3175" indent="-5080" algn="just">
              <a:lnSpc>
                <a:spcPct val="111000"/>
              </a:lnSpc>
              <a:spcBef>
                <a:spcPts val="0"/>
              </a:spcBef>
              <a:spcAft>
                <a:spcPts val="0"/>
              </a:spcAft>
            </a:pPr>
            <a:r>
              <a:rPr lang="en-US" sz="2800" dirty="0" smtClean="0">
                <a:effectLst/>
                <a:ea typeface="Calibri" panose="020F0502020204030204" pitchFamily="34" charset="0"/>
                <a:cs typeface="Times New Roman" panose="02020603050405020304" pitchFamily="18" charset="0"/>
              </a:rPr>
              <a:t>The expressions used in evaluating these terms are analogous to Beer's law, with the intensity </a:t>
            </a:r>
            <a:r>
              <a:rPr lang="en-US" sz="2800" dirty="0" err="1" smtClean="0">
                <a:effectLst/>
                <a:ea typeface="Calibri" panose="020F0502020204030204" pitchFamily="34" charset="0"/>
                <a:cs typeface="Times New Roman" panose="02020603050405020304" pitchFamily="18" charset="0"/>
              </a:rPr>
              <a:t>transmis</a:t>
            </a:r>
            <a:r>
              <a:rPr lang="en-US" sz="2800" dirty="0" smtClean="0">
                <a:effectLst/>
                <a:ea typeface="Calibri" panose="020F0502020204030204" pitchFamily="34" charset="0"/>
                <a:cs typeface="Times New Roman" panose="02020603050405020304" pitchFamily="18" charset="0"/>
              </a:rPr>
              <a:t>­ </a:t>
            </a:r>
            <a:r>
              <a:rPr lang="en-US" sz="2800" dirty="0" err="1" smtClean="0">
                <a:effectLst/>
                <a:ea typeface="Calibri" panose="020F0502020204030204" pitchFamily="34" charset="0"/>
                <a:cs typeface="Times New Roman" panose="02020603050405020304" pitchFamily="18" charset="0"/>
              </a:rPr>
              <a:t>sivity</a:t>
            </a:r>
            <a:r>
              <a:rPr lang="en-US" sz="2800" dirty="0" smtClean="0">
                <a:effectLst/>
                <a:ea typeface="Calibri" panose="020F0502020204030204" pitchFamily="34" charset="0"/>
                <a:cs typeface="Times New Roman" panose="02020603050405020304" pitchFamily="18" charset="0"/>
              </a:rPr>
              <a:t> </a:t>
            </a:r>
            <a:r>
              <a:rPr lang="en-US" sz="2800" i="1" spc="30" dirty="0" err="1" smtClean="0">
                <a:effectLst/>
                <a:ea typeface="Calibri" panose="020F0502020204030204" pitchFamily="34" charset="0"/>
                <a:cs typeface="Times New Roman" panose="02020603050405020304" pitchFamily="18" charset="0"/>
              </a:rPr>
              <a:t>Tv</a:t>
            </a:r>
            <a:r>
              <a:rPr lang="en-US" sz="2800" i="1" spc="30" dirty="0" smtClean="0">
                <a:effectLst/>
                <a:ea typeface="Calibri" panose="020F0502020204030204" pitchFamily="34" charset="0"/>
                <a:cs typeface="Times New Roman" panose="02020603050405020304" pitchFamily="18" charset="0"/>
              </a:rPr>
              <a:t> </a:t>
            </a:r>
            <a:r>
              <a:rPr lang="en-US" sz="2800" dirty="0" smtClean="0">
                <a:effectLst/>
                <a:ea typeface="Calibri" panose="020F0502020204030204" pitchFamily="34" charset="0"/>
                <a:cs typeface="Times New Roman" panose="02020603050405020304" pitchFamily="18" charset="0"/>
              </a:rPr>
              <a:t>replaced by the </a:t>
            </a:r>
            <a:r>
              <a:rPr lang="en-US" sz="2800" i="1" dirty="0" smtClean="0">
                <a:effectLst/>
                <a:ea typeface="Calibri" panose="020F0502020204030204" pitchFamily="34" charset="0"/>
                <a:cs typeface="Times New Roman" panose="02020603050405020304" pitchFamily="18" charset="0"/>
              </a:rPr>
              <a:t>flux</a:t>
            </a:r>
            <a:r>
              <a:rPr lang="en-US" sz="2800" i="1" spc="-5" dirty="0" smtClean="0">
                <a:effectLst/>
                <a:ea typeface="Calibri" panose="020F0502020204030204" pitchFamily="34" charset="0"/>
                <a:cs typeface="Times New Roman" panose="02020603050405020304" pitchFamily="18" charset="0"/>
              </a:rPr>
              <a:t> </a:t>
            </a:r>
            <a:r>
              <a:rPr lang="en-US" sz="2800" i="1" dirty="0" smtClean="0">
                <a:effectLst/>
                <a:ea typeface="Calibri" panose="020F0502020204030204" pitchFamily="34" charset="0"/>
                <a:cs typeface="Times New Roman" panose="02020603050405020304" pitchFamily="18" charset="0"/>
              </a:rPr>
              <a:t>transmissivity</a:t>
            </a:r>
            <a:endParaRPr lang="en-US" sz="28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75008" y="5181600"/>
            <a:ext cx="7599031" cy="1507958"/>
          </a:xfrm>
          <a:prstGeom prst="rect">
            <a:avLst/>
          </a:prstGeom>
        </p:spPr>
      </p:pic>
    </p:spTree>
    <p:extLst>
      <p:ext uri="{BB962C8B-B14F-4D97-AF65-F5344CB8AC3E}">
        <p14:creationId xmlns:p14="http://schemas.microsoft.com/office/powerpoint/2010/main" val="27558298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421"/>
            <a:ext cx="11887200" cy="3046988"/>
          </a:xfrm>
          <a:prstGeom prst="rect">
            <a:avLst/>
          </a:prstGeom>
        </p:spPr>
        <p:txBody>
          <a:bodyPr wrap="square">
            <a:spAutoFit/>
          </a:bodyPr>
          <a:lstStyle/>
          <a:p>
            <a:r>
              <a:rPr lang="en-US" sz="3200" dirty="0" smtClean="0"/>
              <a:t>For many purposes it is sufficient to estimate the flux transmissivity from the approximate formula</a:t>
            </a:r>
          </a:p>
          <a:p>
            <a:endParaRPr lang="en-US" sz="3200" dirty="0" smtClean="0"/>
          </a:p>
          <a:p>
            <a:r>
              <a:rPr lang="en-US" sz="3200" dirty="0" smtClean="0"/>
              <a:t>                       				  </a:t>
            </a:r>
          </a:p>
          <a:p>
            <a:endParaRPr lang="en-US" sz="3200" dirty="0" smtClean="0"/>
          </a:p>
          <a:p>
            <a:r>
              <a:rPr lang="en-US" sz="3200" dirty="0" smtClean="0"/>
              <a:t>where the "average”  or "effective zenith angle" is:</a:t>
            </a:r>
            <a:endParaRPr lang="en-US" sz="3200" dirty="0"/>
          </a:p>
        </p:txBody>
      </p:sp>
      <p:pic>
        <p:nvPicPr>
          <p:cNvPr id="2" name="Picture 1"/>
          <p:cNvPicPr>
            <a:picLocks noChangeAspect="1"/>
          </p:cNvPicPr>
          <p:nvPr/>
        </p:nvPicPr>
        <p:blipFill>
          <a:blip r:embed="rId2"/>
          <a:stretch>
            <a:fillRect/>
          </a:stretch>
        </p:blipFill>
        <p:spPr>
          <a:xfrm>
            <a:off x="1055704" y="1330088"/>
            <a:ext cx="5665937" cy="1124353"/>
          </a:xfrm>
          <a:prstGeom prst="rect">
            <a:avLst/>
          </a:prstGeom>
        </p:spPr>
      </p:pic>
      <p:pic>
        <p:nvPicPr>
          <p:cNvPr id="3" name="Picture 2"/>
          <p:cNvPicPr>
            <a:picLocks noChangeAspect="1"/>
          </p:cNvPicPr>
          <p:nvPr/>
        </p:nvPicPr>
        <p:blipFill>
          <a:blip r:embed="rId3"/>
          <a:stretch>
            <a:fillRect/>
          </a:stretch>
        </p:blipFill>
        <p:spPr>
          <a:xfrm>
            <a:off x="312127" y="3696573"/>
            <a:ext cx="8575199" cy="1982332"/>
          </a:xfrm>
          <a:prstGeom prst="rect">
            <a:avLst/>
          </a:prstGeom>
        </p:spPr>
      </p:pic>
    </p:spTree>
    <p:extLst>
      <p:ext uri="{BB962C8B-B14F-4D97-AF65-F5344CB8AC3E}">
        <p14:creationId xmlns:p14="http://schemas.microsoft.com/office/powerpoint/2010/main" val="86993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8337"/>
            <a:ext cx="11839074" cy="4247317"/>
          </a:xfrm>
          <a:prstGeom prst="rect">
            <a:avLst/>
          </a:prstGeom>
        </p:spPr>
        <p:txBody>
          <a:bodyPr wrap="square">
            <a:spAutoFit/>
          </a:bodyPr>
          <a:lstStyle/>
          <a:p>
            <a:r>
              <a:rPr lang="en-US" sz="3600" dirty="0" smtClean="0"/>
              <a:t>In other words, the flux transmissivity of a layer is equivalent to the intensity transmissivity of  parallel beam  radiation  passing  through  it  with  a  zenith  angle   </a:t>
            </a:r>
            <a:r>
              <a:rPr lang="el-GR" sz="3600" dirty="0" smtClean="0"/>
              <a:t>ϑ</a:t>
            </a:r>
            <a:r>
              <a:rPr lang="en-US" sz="3600" dirty="0" smtClean="0"/>
              <a:t> = 53°.  The   factor </a:t>
            </a:r>
          </a:p>
          <a:p>
            <a:r>
              <a:rPr lang="en-US" sz="3600" dirty="0"/>
              <a:t> </a:t>
            </a:r>
            <a:r>
              <a:rPr lang="en-US" sz="3600" dirty="0" smtClean="0"/>
              <a:t>          is  widely   used  in</a:t>
            </a:r>
          </a:p>
          <a:p>
            <a:r>
              <a:rPr lang="en-US" sz="3600" dirty="0" smtClean="0"/>
              <a:t>radiative transfer calculations and is  referred  to  as the diffusivity factor. Applying the concept of a diffusivity factor (4.44) can be integrated over </a:t>
            </a:r>
            <a:r>
              <a:rPr lang="el-GR" sz="3600" dirty="0" smtClean="0"/>
              <a:t>μ</a:t>
            </a:r>
            <a:r>
              <a:rPr lang="en-US" sz="3600" dirty="0" smtClean="0"/>
              <a:t>, to obtain</a:t>
            </a:r>
          </a:p>
          <a:p>
            <a:endParaRPr lang="en-US" dirty="0"/>
          </a:p>
        </p:txBody>
      </p:sp>
      <p:pic>
        <p:nvPicPr>
          <p:cNvPr id="2" name="Picture 1"/>
          <p:cNvPicPr>
            <a:picLocks noChangeAspect="1"/>
          </p:cNvPicPr>
          <p:nvPr/>
        </p:nvPicPr>
        <p:blipFill>
          <a:blip r:embed="rId2"/>
          <a:stretch>
            <a:fillRect/>
          </a:stretch>
        </p:blipFill>
        <p:spPr>
          <a:xfrm>
            <a:off x="254470" y="1868505"/>
            <a:ext cx="838562" cy="510308"/>
          </a:xfrm>
          <a:prstGeom prst="rect">
            <a:avLst/>
          </a:prstGeom>
        </p:spPr>
      </p:pic>
      <p:pic>
        <p:nvPicPr>
          <p:cNvPr id="3" name="Picture 2"/>
          <p:cNvPicPr>
            <a:picLocks noChangeAspect="1"/>
          </p:cNvPicPr>
          <p:nvPr/>
        </p:nvPicPr>
        <p:blipFill>
          <a:blip r:embed="rId3"/>
          <a:stretch>
            <a:fillRect/>
          </a:stretch>
        </p:blipFill>
        <p:spPr>
          <a:xfrm>
            <a:off x="1904620" y="4812632"/>
            <a:ext cx="8356642" cy="1796716"/>
          </a:xfrm>
          <a:prstGeom prst="rect">
            <a:avLst/>
          </a:prstGeom>
        </p:spPr>
      </p:pic>
    </p:spTree>
    <p:extLst>
      <p:ext uri="{BB962C8B-B14F-4D97-AF65-F5344CB8AC3E}">
        <p14:creationId xmlns:p14="http://schemas.microsoft.com/office/powerpoint/2010/main" val="29745948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124440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0"/>
            <a:ext cx="11951368" cy="7109639"/>
          </a:xfrm>
          <a:prstGeom prst="rect">
            <a:avLst/>
          </a:prstGeom>
        </p:spPr>
        <p:txBody>
          <a:bodyPr wrap="square">
            <a:spAutoFit/>
          </a:bodyPr>
          <a:lstStyle/>
          <a:p>
            <a:r>
              <a:rPr lang="en-US" sz="3200" dirty="0" smtClean="0"/>
              <a:t> </a:t>
            </a:r>
            <a:r>
              <a:rPr lang="en-US" sz="4000" dirty="0" smtClean="0">
                <a:solidFill>
                  <a:srgbClr val="C00000"/>
                </a:solidFill>
              </a:rPr>
              <a:t>Integration over wave number</a:t>
            </a:r>
          </a:p>
          <a:p>
            <a:r>
              <a:rPr lang="en-US" sz="3200" dirty="0" smtClean="0"/>
              <a:t>To calculate the flux density F, it is necessary to inte­grate the monochromatic flux density </a:t>
            </a:r>
            <a:r>
              <a:rPr lang="en-US" sz="3200" dirty="0" err="1" smtClean="0"/>
              <a:t>F</a:t>
            </a:r>
            <a:r>
              <a:rPr lang="en-US" sz="3200" baseline="-25000" dirty="0" err="1" smtClean="0"/>
              <a:t>v</a:t>
            </a:r>
            <a:r>
              <a:rPr lang="en-US" sz="3200" dirty="0" smtClean="0"/>
              <a:t> over wave number, where the integrand involves the product of the slowly varying Planck function           and a </a:t>
            </a:r>
          </a:p>
          <a:p>
            <a:r>
              <a:rPr lang="en-US" sz="3200" dirty="0" smtClean="0"/>
              <a:t>rap­idly varying flux transmissivity          For this purpose it is convenient to separate the smooth </a:t>
            </a:r>
            <a:r>
              <a:rPr lang="en-US" sz="3200" dirty="0" err="1" smtClean="0"/>
              <a:t>Bv</a:t>
            </a:r>
            <a:r>
              <a:rPr lang="en-US" sz="3200" dirty="0" smtClean="0"/>
              <a:t> dependence from the much more complex  and          dependences by breaking up the wave number spectrum into  inter­vals             narrow enough so that          within each interval can be regarded as a function of T only. Hence, B may be taken outside the  integral  so  that the integrands reduce to expressions for the flux transmissivities       of  various  layers  of  the </a:t>
            </a:r>
            <a:r>
              <a:rPr lang="en-US" sz="3200" dirty="0" err="1" smtClean="0"/>
              <a:t>atmos</a:t>
            </a:r>
            <a:r>
              <a:rPr lang="en-US" sz="3200" dirty="0" smtClean="0"/>
              <a:t>­</a:t>
            </a:r>
          </a:p>
          <a:p>
            <a:r>
              <a:rPr lang="en-US" sz="3200" dirty="0" err="1" smtClean="0"/>
              <a:t>phere</a:t>
            </a:r>
            <a:r>
              <a:rPr lang="en-US" sz="3200" dirty="0" smtClean="0"/>
              <a:t>. These wave number-integrated flux transmis­sivities        for  the  respective  wave  number intervals </a:t>
            </a:r>
          </a:p>
          <a:p>
            <a:r>
              <a:rPr lang="en-US" sz="3200" dirty="0" smtClean="0"/>
              <a:t>are the basic building blocks in infrared radiative transfer calculations.</a:t>
            </a:r>
            <a:endParaRPr lang="en-US" sz="3200" dirty="0"/>
          </a:p>
        </p:txBody>
      </p:sp>
      <p:pic>
        <p:nvPicPr>
          <p:cNvPr id="3" name="Picture 2"/>
          <p:cNvPicPr>
            <a:picLocks noChangeAspect="1"/>
          </p:cNvPicPr>
          <p:nvPr/>
        </p:nvPicPr>
        <p:blipFill>
          <a:blip r:embed="rId2"/>
          <a:stretch>
            <a:fillRect/>
          </a:stretch>
        </p:blipFill>
        <p:spPr>
          <a:xfrm>
            <a:off x="9573219" y="1724216"/>
            <a:ext cx="980124" cy="457509"/>
          </a:xfrm>
          <a:prstGeom prst="rect">
            <a:avLst/>
          </a:prstGeom>
        </p:spPr>
      </p:pic>
      <p:pic>
        <p:nvPicPr>
          <p:cNvPr id="4" name="Picture 3"/>
          <p:cNvPicPr>
            <a:picLocks noChangeAspect="1"/>
          </p:cNvPicPr>
          <p:nvPr/>
        </p:nvPicPr>
        <p:blipFill>
          <a:blip r:embed="rId3"/>
          <a:stretch>
            <a:fillRect/>
          </a:stretch>
        </p:blipFill>
        <p:spPr>
          <a:xfrm>
            <a:off x="5643945" y="2181724"/>
            <a:ext cx="596434" cy="577439"/>
          </a:xfrm>
          <a:prstGeom prst="rect">
            <a:avLst/>
          </a:prstGeom>
        </p:spPr>
      </p:pic>
      <p:pic>
        <p:nvPicPr>
          <p:cNvPr id="6" name="Picture 5"/>
          <p:cNvPicPr>
            <a:picLocks noChangeAspect="1"/>
          </p:cNvPicPr>
          <p:nvPr/>
        </p:nvPicPr>
        <p:blipFill>
          <a:blip r:embed="rId4"/>
          <a:stretch>
            <a:fillRect/>
          </a:stretch>
        </p:blipFill>
        <p:spPr>
          <a:xfrm>
            <a:off x="6432885" y="3675295"/>
            <a:ext cx="962526" cy="554130"/>
          </a:xfrm>
          <a:prstGeom prst="rect">
            <a:avLst/>
          </a:prstGeom>
        </p:spPr>
      </p:pic>
      <p:pic>
        <p:nvPicPr>
          <p:cNvPr id="7" name="Picture 6"/>
          <p:cNvPicPr>
            <a:picLocks noChangeAspect="1"/>
          </p:cNvPicPr>
          <p:nvPr/>
        </p:nvPicPr>
        <p:blipFill>
          <a:blip r:embed="rId3"/>
          <a:stretch>
            <a:fillRect/>
          </a:stretch>
        </p:blipFill>
        <p:spPr>
          <a:xfrm>
            <a:off x="694956" y="3097856"/>
            <a:ext cx="596434" cy="577439"/>
          </a:xfrm>
          <a:prstGeom prst="rect">
            <a:avLst/>
          </a:prstGeom>
        </p:spPr>
      </p:pic>
      <p:pic>
        <p:nvPicPr>
          <p:cNvPr id="8" name="Picture 7"/>
          <p:cNvPicPr>
            <a:picLocks noChangeAspect="1"/>
          </p:cNvPicPr>
          <p:nvPr/>
        </p:nvPicPr>
        <p:blipFill>
          <a:blip r:embed="rId5"/>
          <a:stretch>
            <a:fillRect/>
          </a:stretch>
        </p:blipFill>
        <p:spPr>
          <a:xfrm>
            <a:off x="1728142" y="3627134"/>
            <a:ext cx="630047" cy="662264"/>
          </a:xfrm>
          <a:prstGeom prst="rect">
            <a:avLst/>
          </a:prstGeom>
        </p:spPr>
      </p:pic>
      <p:pic>
        <p:nvPicPr>
          <p:cNvPr id="9" name="Picture 8"/>
          <p:cNvPicPr>
            <a:picLocks noChangeAspect="1"/>
          </p:cNvPicPr>
          <p:nvPr/>
        </p:nvPicPr>
        <p:blipFill>
          <a:blip r:embed="rId6"/>
          <a:stretch>
            <a:fillRect/>
          </a:stretch>
        </p:blipFill>
        <p:spPr>
          <a:xfrm>
            <a:off x="2580330" y="5138795"/>
            <a:ext cx="579965" cy="433152"/>
          </a:xfrm>
          <a:prstGeom prst="rect">
            <a:avLst/>
          </a:prstGeom>
        </p:spPr>
      </p:pic>
      <p:pic>
        <p:nvPicPr>
          <p:cNvPr id="10" name="Picture 9"/>
          <p:cNvPicPr>
            <a:picLocks noChangeAspect="1"/>
          </p:cNvPicPr>
          <p:nvPr/>
        </p:nvPicPr>
        <p:blipFill>
          <a:blip r:embed="rId7"/>
          <a:stretch>
            <a:fillRect/>
          </a:stretch>
        </p:blipFill>
        <p:spPr>
          <a:xfrm>
            <a:off x="9737542" y="5609368"/>
            <a:ext cx="513363" cy="485652"/>
          </a:xfrm>
          <a:prstGeom prst="rect">
            <a:avLst/>
          </a:prstGeom>
        </p:spPr>
      </p:pic>
      <p:pic>
        <p:nvPicPr>
          <p:cNvPr id="11" name="Picture 10"/>
          <p:cNvPicPr>
            <a:picLocks noChangeAspect="1"/>
          </p:cNvPicPr>
          <p:nvPr/>
        </p:nvPicPr>
        <p:blipFill>
          <a:blip r:embed="rId8"/>
          <a:stretch>
            <a:fillRect/>
          </a:stretch>
        </p:blipFill>
        <p:spPr>
          <a:xfrm>
            <a:off x="5942162" y="6095019"/>
            <a:ext cx="633450" cy="381107"/>
          </a:xfrm>
          <a:prstGeom prst="rect">
            <a:avLst/>
          </a:prstGeom>
        </p:spPr>
      </p:pic>
    </p:spTree>
    <p:extLst>
      <p:ext uri="{BB962C8B-B14F-4D97-AF65-F5344CB8AC3E}">
        <p14:creationId xmlns:p14="http://schemas.microsoft.com/office/powerpoint/2010/main" val="2632670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259"/>
            <a:ext cx="11873753" cy="5860066"/>
          </a:xfrm>
          <a:prstGeom prst="rect">
            <a:avLst/>
          </a:prstGeom>
        </p:spPr>
        <p:txBody>
          <a:bodyPr wrap="square">
            <a:spAutoFit/>
          </a:bodyPr>
          <a:lstStyle/>
          <a:p>
            <a:pPr marL="192405" marR="646430" indent="127635" algn="just">
              <a:lnSpc>
                <a:spcPct val="110000"/>
              </a:lnSpc>
              <a:spcBef>
                <a:spcPts val="0"/>
              </a:spcBef>
              <a:spcAft>
                <a:spcPts val="0"/>
              </a:spcAft>
            </a:pPr>
            <a:r>
              <a:rPr lang="en-US" sz="4400" dirty="0" smtClean="0">
                <a:effectLst/>
                <a:ea typeface="Calibri" panose="020F0502020204030204" pitchFamily="34" charset="0"/>
                <a:cs typeface="Times New Roman" panose="02020603050405020304" pitchFamily="18" charset="0"/>
              </a:rPr>
              <a:t>Integration of equations such as (4.44) over wave number, when performed in the conventional manner, requires resolution of myriads of absorption lines with half-widths ranging from 10</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cm</a:t>
            </a:r>
            <a:r>
              <a:rPr lang="en-US" sz="4400" baseline="30000" dirty="0" smtClean="0">
                <a:effectLst/>
                <a:ea typeface="Calibri" panose="020F0502020204030204" pitchFamily="34" charset="0"/>
                <a:cs typeface="Times New Roman" panose="02020603050405020304" pitchFamily="18" charset="0"/>
              </a:rPr>
              <a:t>-1</a:t>
            </a:r>
            <a:r>
              <a:rPr lang="en-US" sz="4400" dirty="0" smtClean="0">
                <a:effectLst/>
                <a:ea typeface="Calibri" panose="020F0502020204030204" pitchFamily="34" charset="0"/>
                <a:cs typeface="Times New Roman" panose="02020603050405020304" pitchFamily="18" charset="0"/>
              </a:rPr>
              <a:t> near the Earth's surface to 10-3cm-I in the upper atmosphere.  A single line-by-line integration over the entire </a:t>
            </a:r>
            <a:r>
              <a:rPr lang="en-US" sz="4400" spc="115" dirty="0" smtClean="0">
                <a:effectLst/>
                <a:ea typeface="Calibri" panose="020F0502020204030204" pitchFamily="34" charset="0"/>
                <a:cs typeface="Times New Roman" panose="02020603050405020304" pitchFamily="18" charset="0"/>
              </a:rPr>
              <a:t> </a:t>
            </a:r>
            <a:r>
              <a:rPr lang="en-US" sz="4400" dirty="0" smtClean="0">
                <a:effectLst/>
                <a:ea typeface="Calibri" panose="020F0502020204030204" pitchFamily="34" charset="0"/>
                <a:cs typeface="Times New Roman" panose="02020603050405020304" pitchFamily="18" charset="0"/>
              </a:rPr>
              <a:t>infrared</a:t>
            </a:r>
          </a:p>
          <a:p>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2072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4721"/>
            <a:ext cx="11295530" cy="2308324"/>
          </a:xfrm>
          <a:prstGeom prst="rect">
            <a:avLst/>
          </a:prstGeom>
        </p:spPr>
        <p:txBody>
          <a:bodyPr wrap="square">
            <a:spAutoFit/>
          </a:bodyPr>
          <a:lstStyle/>
          <a:p>
            <a:r>
              <a:rPr lang="en-US" sz="3600" dirty="0" smtClean="0"/>
              <a:t>region of the spectrum requires a summation over roughly a million points. The transmissivity </a:t>
            </a:r>
            <a:r>
              <a:rPr lang="en-US" sz="3600" dirty="0" err="1" smtClean="0"/>
              <a:t>Tv</a:t>
            </a:r>
            <a:r>
              <a:rPr lang="en-US" sz="3600" dirty="0" smtClean="0"/>
              <a:t> needs to  be  calculated  for  each  infinitesimal  wavelength</a:t>
            </a:r>
            <a:endParaRPr lang="en-US" dirty="0" smtClean="0"/>
          </a:p>
          <a:p>
            <a:r>
              <a:rPr lang="en-US" sz="3600" dirty="0" smtClean="0"/>
              <a:t>interval      and these values then need to be summed</a:t>
            </a:r>
            <a:endParaRPr lang="en-US" dirty="0"/>
          </a:p>
        </p:txBody>
      </p:sp>
      <p:pic>
        <p:nvPicPr>
          <p:cNvPr id="2" name="Picture 1"/>
          <p:cNvPicPr>
            <a:picLocks noChangeAspect="1"/>
          </p:cNvPicPr>
          <p:nvPr/>
        </p:nvPicPr>
        <p:blipFill rotWithShape="1">
          <a:blip r:embed="rId2"/>
          <a:srcRect r="31678"/>
          <a:stretch/>
        </p:blipFill>
        <p:spPr>
          <a:xfrm>
            <a:off x="1928747" y="2612379"/>
            <a:ext cx="290018" cy="692777"/>
          </a:xfrm>
          <a:prstGeom prst="rect">
            <a:avLst/>
          </a:prstGeom>
        </p:spPr>
      </p:pic>
    </p:spTree>
    <p:extLst>
      <p:ext uri="{BB962C8B-B14F-4D97-AF65-F5344CB8AC3E}">
        <p14:creationId xmlns:p14="http://schemas.microsoft.com/office/powerpoint/2010/main" val="899415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01517"/>
            <a:ext cx="6096000" cy="2454967"/>
          </a:xfrm>
          <a:prstGeom prst="rect">
            <a:avLst/>
          </a:prstGeom>
        </p:spPr>
        <p:txBody>
          <a:bodyPr>
            <a:spAutoFit/>
          </a:bodyPr>
          <a:lstStyle/>
          <a:p>
            <a:pPr marL="86360" marR="4445" indent="4445" algn="just">
              <a:lnSpc>
                <a:spcPct val="107000"/>
              </a:lnSpc>
              <a:spcBef>
                <a:spcPts val="92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 this expression </a:t>
            </a:r>
            <a:r>
              <a:rPr lang="en-US" sz="1600" i="1" spc="20" dirty="0" smtClean="0">
                <a:effectLst/>
                <a:latin typeface="Arial" panose="020B0604020202020204" pitchFamily="34" charset="0"/>
                <a:ea typeface="Times New Roman" panose="02020603050405020304" pitchFamily="18" charset="0"/>
                <a:cs typeface="Times New Roman" panose="02020603050405020304" pitchFamily="18" charset="0"/>
              </a:rPr>
              <a:t>g(k)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the cumulative probability density function; i.e., the fraction of the individual values</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i="1" spc="-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lie</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within</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broad</a:t>
            </a:r>
            <a:r>
              <a:rPr lang="en-US"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frequency</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inter­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val</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J.v</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spc="-10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numerical</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values</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smaller</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than</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800" i="1"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800" i="1"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Unlike </a:t>
            </a:r>
            <a:r>
              <a:rPr lang="en-US" i="1" spc="-15" dirty="0" err="1" smtClean="0">
                <a:effectLst/>
                <a:latin typeface="Arial" panose="020B0604020202020204" pitchFamily="34" charset="0"/>
                <a:ea typeface="Times New Roman" panose="02020603050405020304" pitchFamily="18" charset="0"/>
                <a:cs typeface="Times New Roman" panose="02020603050405020304" pitchFamily="18" charset="0"/>
              </a:rPr>
              <a:t>k,,k</a:t>
            </a:r>
            <a:r>
              <a:rPr lang="en-US" i="1" spc="-15"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US" i="1" dirty="0" smtClean="0">
                <a:effectLst/>
                <a:latin typeface="Arial" panose="020B0604020202020204" pitchFamily="34" charset="0"/>
                <a:ea typeface="Times New Roman" panose="02020603050405020304" pitchFamily="18" charset="0"/>
                <a:cs typeface="Times New Roman" panose="02020603050405020304" pitchFamily="18" charset="0"/>
              </a:rPr>
              <a:t> g)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a monotonic, smooth function, which can be</a:t>
            </a:r>
            <a:r>
              <a:rPr lang="en-US" spc="-1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inverted,</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illustrated</a:t>
            </a:r>
            <a:r>
              <a:rPr lang="en-US" spc="-10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pc="-1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Fig.</a:t>
            </a:r>
            <a:r>
              <a:rPr lang="en-US"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4.27.</a:t>
            </a:r>
          </a:p>
          <a:p>
            <a:pPr marL="81915" marR="635" indent="132080" algn="just">
              <a:lnSpc>
                <a:spcPct val="106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integration is performed by grouping  the ranked data into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bins, each spanning width </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J.g</a:t>
            </a:r>
            <a:r>
              <a:rPr lang="en-US"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transmissivity  is estimated  from  the</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summation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888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35846"/>
            <a:ext cx="6096000" cy="6186309"/>
          </a:xfrm>
          <a:prstGeom prst="rect">
            <a:avLst/>
          </a:prstGeom>
        </p:spPr>
        <p:txBody>
          <a:bodyPr>
            <a:spAutoFit/>
          </a:bodyPr>
          <a:lstStyle/>
          <a:p>
            <a:r>
              <a:rPr lang="en-US" dirty="0" smtClean="0"/>
              <a:t>Because the function g( k) is monotonic and very smooth, it can be closely approximated by the dis­ </a:t>
            </a:r>
            <a:r>
              <a:rPr lang="en-US" dirty="0" err="1" smtClean="0"/>
              <a:t>crete</a:t>
            </a:r>
            <a:r>
              <a:rPr lang="en-US" dirty="0" smtClean="0"/>
              <a:t> function </a:t>
            </a:r>
            <a:r>
              <a:rPr lang="en-US" dirty="0" err="1" smtClean="0"/>
              <a:t>gj</a:t>
            </a:r>
            <a:r>
              <a:rPr lang="en-US" dirty="0" smtClean="0"/>
              <a:t>(k) with only -10 bins, thereby enabling a reduction of  several orders of magnitude  in the number of calculations  required  to  evaluate the transmissivity.</a:t>
            </a:r>
          </a:p>
          <a:p>
            <a:r>
              <a:rPr lang="en-US" dirty="0" smtClean="0"/>
              <a:t>As noted in Section 4.4.3, </a:t>
            </a:r>
            <a:r>
              <a:rPr lang="en-US" dirty="0" err="1" smtClean="0"/>
              <a:t>kv</a:t>
            </a:r>
            <a:r>
              <a:rPr lang="en-US" dirty="0" smtClean="0"/>
              <a:t> is a function of temper­ </a:t>
            </a:r>
            <a:r>
              <a:rPr lang="en-US" dirty="0" err="1" smtClean="0"/>
              <a:t>ature</a:t>
            </a:r>
            <a:r>
              <a:rPr lang="en-US" dirty="0" smtClean="0"/>
              <a:t> and pressure, both of which vary along the path of the radiation. This dependence can be accounted for by assuming that within each spectral interval  /</a:t>
            </a:r>
            <a:r>
              <a:rPr lang="en-US" dirty="0" err="1" smtClean="0"/>
              <a:t>J.v</a:t>
            </a:r>
            <a:endParaRPr lang="en-US" dirty="0" smtClean="0"/>
          </a:p>
          <a:p>
            <a:endParaRPr lang="en-US" dirty="0" smtClean="0"/>
          </a:p>
          <a:p>
            <a:r>
              <a:rPr lang="en-US" dirty="0" smtClean="0"/>
              <a:t>_!_ (  e-/</a:t>
            </a:r>
            <a:r>
              <a:rPr lang="en-US" dirty="0" err="1" smtClean="0"/>
              <a:t>k,rxizd</a:t>
            </a:r>
            <a:r>
              <a:rPr lang="en-US" dirty="0" smtClean="0"/>
              <a:t> v  =   ('e-</a:t>
            </a:r>
            <a:r>
              <a:rPr lang="en-US" dirty="0" err="1" smtClean="0"/>
              <a:t>fk</a:t>
            </a:r>
            <a:r>
              <a:rPr lang="en-US" dirty="0" smtClean="0"/>
              <a:t>( </a:t>
            </a:r>
            <a:r>
              <a:rPr lang="en-US" dirty="0" err="1" smtClean="0"/>
              <a:t>o,p,T</a:t>
            </a:r>
            <a:r>
              <a:rPr lang="en-US" dirty="0" smtClean="0"/>
              <a:t> )</a:t>
            </a:r>
            <a:r>
              <a:rPr lang="en-US" dirty="0" err="1" smtClean="0"/>
              <a:t>rxizd</a:t>
            </a:r>
            <a:r>
              <a:rPr lang="en-US" dirty="0" smtClean="0"/>
              <a:t> g   (4.51)</a:t>
            </a:r>
          </a:p>
          <a:p>
            <a:r>
              <a:rPr lang="en-US" dirty="0" smtClean="0"/>
              <a:t>d v)a ,,</a:t>
            </a:r>
          </a:p>
          <a:p>
            <a:endParaRPr lang="en-US" dirty="0" smtClean="0"/>
          </a:p>
          <a:p>
            <a:r>
              <a:rPr lang="en-US" dirty="0" smtClean="0"/>
              <a:t>that is, g may replace v as an independent variable in the transmittance calculations. If the wave number spectrum k ,, is independent of height within the layer for which the integration is performed, then (4.51) is exact to within the degree of approximation inherent in estimating the integral, and the layer is said to be homogeneous. If k v varies significantly with height in</a:t>
            </a:r>
          </a:p>
          <a:p>
            <a:r>
              <a:rPr lang="en-US" dirty="0" smtClean="0"/>
              <a:t> </a:t>
            </a:r>
          </a:p>
          <a:p>
            <a:endParaRPr lang="en-US" dirty="0"/>
          </a:p>
        </p:txBody>
      </p:sp>
    </p:spTree>
    <p:extLst>
      <p:ext uri="{BB962C8B-B14F-4D97-AF65-F5344CB8AC3E}">
        <p14:creationId xmlns:p14="http://schemas.microsoft.com/office/powerpoint/2010/main" val="37820893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78690"/>
            <a:ext cx="6096000" cy="3900620"/>
          </a:xfrm>
          <a:prstGeom prst="rect">
            <a:avLst/>
          </a:prstGeom>
        </p:spPr>
        <p:txBody>
          <a:bodyPr>
            <a:spAutoFit/>
          </a:bodyPr>
          <a:lstStyle/>
          <a:p>
            <a:pPr marL="972185" marR="285115" indent="-9525">
              <a:lnSpc>
                <a:spcPct val="121000"/>
              </a:lnSpc>
              <a:spcBef>
                <a:spcPts val="775"/>
              </a:spcBef>
              <a:spcAft>
                <a:spcPts val="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.5.4 Vertical Profiles of Radiative Heating</a:t>
            </a:r>
            <a:r>
              <a:rPr lang="en-US" sz="2000" b="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Rate</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2660" marR="16510" indent="-5080" algn="just">
              <a:lnSpc>
                <a:spcPct val="106000"/>
              </a:lnSpc>
              <a:spcBef>
                <a:spcPts val="38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radiatively</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induced time rate of change of temperature due to the absorption or emission of radiation within an atmospheric layer is given</a:t>
            </a:r>
            <a:r>
              <a:rPr lang="en-US" spc="2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by</a:t>
            </a:r>
          </a:p>
          <a:p>
            <a:pPr>
              <a:spcBef>
                <a:spcPts val="20"/>
              </a:spcBef>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133600" marR="285115">
              <a:lnSpc>
                <a:spcPts val="870"/>
              </a:lnSpc>
              <a:spcBef>
                <a:spcPts val="0"/>
              </a:spcBef>
              <a:spcAft>
                <a:spcPts val="0"/>
              </a:spcAft>
              <a:tabLst>
                <a:tab pos="2576830" algn="l"/>
              </a:tabLst>
            </a:pP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d</a:t>
            </a:r>
            <a:r>
              <a:rPr lang="en-US" sz="1600" i="1" spc="-19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F(</a:t>
            </a:r>
            <a:r>
              <a:rPr lang="en-US" sz="1600" i="1" spc="-13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z</a:t>
            </a:r>
            <a:r>
              <a:rPr lang="en-US" sz="1600" i="1"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0795" algn="r">
              <a:lnSpc>
                <a:spcPts val="1215"/>
              </a:lnSpc>
              <a:tabLst>
                <a:tab pos="1604645" algn="l"/>
              </a:tabLst>
            </a:pP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pepdt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spc="1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(4.52)</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40"/>
              </a:spcBef>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2660" marR="9525" algn="just">
              <a:lnSpc>
                <a:spcPct val="110000"/>
              </a:lnSpc>
              <a:spcBef>
                <a:spcPts val="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1600" i="1" dirty="0" smtClean="0">
                <a:effectLst/>
                <a:latin typeface="Arial" panose="020B0604020202020204" pitchFamily="34" charset="0"/>
                <a:ea typeface="Calibri" panose="020F0502020204030204" pitchFamily="34" charset="0"/>
                <a:cs typeface="Times New Roman" panose="02020603050405020304" pitchFamily="18" charset="0"/>
              </a:rPr>
              <a:t>F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Fl</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600" i="1" dirty="0" smtClean="0">
                <a:effectLst/>
                <a:latin typeface="Arial" panose="020B0604020202020204" pitchFamily="34" charset="0"/>
                <a:ea typeface="Calibri" panose="020F0502020204030204" pitchFamily="34" charset="0"/>
                <a:cs typeface="Times New Roman" panose="02020603050405020304" pitchFamily="18" charset="0"/>
              </a:rPr>
              <a:t>FI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net flux and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p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the total density of the air, including the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radiatively</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inactive constituents.</a:t>
            </a:r>
            <a:r>
              <a:rPr lang="en-US" spc="-1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a:t>
            </a:r>
            <a:r>
              <a:rPr lang="en-US" spc="-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contribution</a:t>
            </a:r>
            <a:r>
              <a:rPr lang="en-US"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per</a:t>
            </a:r>
            <a:r>
              <a:rPr lang="en-US" spc="-2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unit</a:t>
            </a:r>
            <a:r>
              <a:rPr lang="en-US" spc="-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wave</a:t>
            </a:r>
            <a:r>
              <a:rPr lang="en-US" spc="-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number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interval at </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400" b="1" dirty="0" err="1" smtClean="0">
                <a:effectLst/>
                <a:latin typeface="Arial" panose="020B0604020202020204" pitchFamily="34" charset="0"/>
                <a:ea typeface="Calibri" panose="020F0502020204030204" pitchFamily="34" charset="0"/>
                <a:cs typeface="Times New Roman" panose="02020603050405020304" pitchFamily="18" charset="0"/>
              </a:rPr>
              <a:t>Vave</a:t>
            </a: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number v</a:t>
            </a:r>
            <a:r>
              <a:rPr lang="en-US" sz="1600" b="1" spc="-20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73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2505"/>
            <a:ext cx="12192000" cy="707886"/>
          </a:xfrm>
          <a:prstGeom prst="rect">
            <a:avLst/>
          </a:prstGeom>
          <a:noFill/>
        </p:spPr>
        <p:txBody>
          <a:bodyPr wrap="square" rtlCol="0">
            <a:spAutoFit/>
          </a:bodyPr>
          <a:lstStyle/>
          <a:p>
            <a:r>
              <a:rPr lang="en-US" sz="3200" dirty="0" smtClean="0"/>
              <a:t>Allowing both extinction and emission of radiation over a path </a:t>
            </a:r>
            <a:r>
              <a:rPr lang="en-US" sz="4000" dirty="0" smtClean="0">
                <a:solidFill>
                  <a:srgbClr val="FF0000"/>
                </a:solidFill>
              </a:rPr>
              <a:t>s</a:t>
            </a:r>
            <a:r>
              <a:rPr lang="en-US" sz="3200" dirty="0" smtClean="0"/>
              <a:t>:</a:t>
            </a:r>
            <a:endParaRPr lang="en-US" sz="3200" dirty="0"/>
          </a:p>
        </p:txBody>
      </p:sp>
      <p:pic>
        <p:nvPicPr>
          <p:cNvPr id="4" name="Picture 3"/>
          <p:cNvPicPr>
            <a:picLocks noChangeAspect="1"/>
          </p:cNvPicPr>
          <p:nvPr/>
        </p:nvPicPr>
        <p:blipFill rotWithShape="1">
          <a:blip r:embed="rId2"/>
          <a:srcRect l="30484" t="23328" r="27046" b="12010"/>
          <a:stretch/>
        </p:blipFill>
        <p:spPr>
          <a:xfrm>
            <a:off x="5995629" y="951887"/>
            <a:ext cx="5229728" cy="2839453"/>
          </a:xfrm>
          <a:prstGeom prst="rect">
            <a:avLst/>
          </a:prstGeom>
        </p:spPr>
      </p:pic>
      <p:sp>
        <p:nvSpPr>
          <p:cNvPr id="5" name="TextBox 4"/>
          <p:cNvSpPr txBox="1"/>
          <p:nvPr/>
        </p:nvSpPr>
        <p:spPr>
          <a:xfrm>
            <a:off x="336884" y="1621484"/>
            <a:ext cx="5998565" cy="1077218"/>
          </a:xfrm>
          <a:prstGeom prst="rect">
            <a:avLst/>
          </a:prstGeom>
          <a:noFill/>
        </p:spPr>
        <p:txBody>
          <a:bodyPr wrap="none" rtlCol="0">
            <a:spAutoFit/>
          </a:bodyPr>
          <a:lstStyle/>
          <a:p>
            <a:pPr algn="ctr"/>
            <a:r>
              <a:rPr lang="en-US" sz="3200" dirty="0" smtClean="0"/>
              <a:t>After several manipulations of this </a:t>
            </a:r>
          </a:p>
          <a:p>
            <a:pPr algn="ctr"/>
            <a:r>
              <a:rPr lang="en-US" sz="3200" dirty="0" smtClean="0"/>
              <a:t>equation, we get</a:t>
            </a:r>
            <a:endParaRPr lang="en-US" sz="3200" dirty="0"/>
          </a:p>
        </p:txBody>
      </p:sp>
      <p:pic>
        <p:nvPicPr>
          <p:cNvPr id="6" name="Picture 5"/>
          <p:cNvPicPr>
            <a:picLocks noChangeAspect="1"/>
          </p:cNvPicPr>
          <p:nvPr/>
        </p:nvPicPr>
        <p:blipFill rotWithShape="1">
          <a:blip r:embed="rId3"/>
          <a:srcRect l="4758" t="15721" r="20103" b="26394"/>
          <a:stretch/>
        </p:blipFill>
        <p:spPr>
          <a:xfrm>
            <a:off x="336884" y="3782568"/>
            <a:ext cx="9689432" cy="1620254"/>
          </a:xfrm>
          <a:prstGeom prst="rect">
            <a:avLst/>
          </a:prstGeom>
        </p:spPr>
      </p:pic>
      <p:sp>
        <p:nvSpPr>
          <p:cNvPr id="7" name="TextBox 6"/>
          <p:cNvSpPr txBox="1"/>
          <p:nvPr/>
        </p:nvSpPr>
        <p:spPr>
          <a:xfrm>
            <a:off x="759412" y="2747959"/>
            <a:ext cx="4813690" cy="861774"/>
          </a:xfrm>
          <a:prstGeom prst="rect">
            <a:avLst/>
          </a:prstGeom>
          <a:noFill/>
        </p:spPr>
        <p:txBody>
          <a:bodyPr wrap="none" rtlCol="0">
            <a:spAutoFit/>
          </a:bodyPr>
          <a:lstStyle/>
          <a:p>
            <a:r>
              <a:rPr lang="en-US" sz="3200" dirty="0" smtClean="0"/>
              <a:t>the </a:t>
            </a:r>
            <a:r>
              <a:rPr lang="en-US" sz="3200" dirty="0" err="1">
                <a:solidFill>
                  <a:srgbClr val="C00000"/>
                </a:solidFill>
              </a:rPr>
              <a:t>Schwarzchild’s</a:t>
            </a:r>
            <a:r>
              <a:rPr lang="en-US" sz="3200" dirty="0">
                <a:solidFill>
                  <a:srgbClr val="C00000"/>
                </a:solidFill>
              </a:rPr>
              <a:t> equation</a:t>
            </a:r>
          </a:p>
          <a:p>
            <a:endParaRPr lang="en-US" dirty="0"/>
          </a:p>
        </p:txBody>
      </p:sp>
      <p:sp>
        <p:nvSpPr>
          <p:cNvPr id="8" name="TextBox 7"/>
          <p:cNvSpPr txBox="1"/>
          <p:nvPr/>
        </p:nvSpPr>
        <p:spPr>
          <a:xfrm>
            <a:off x="336884" y="5727032"/>
            <a:ext cx="11606960" cy="461665"/>
          </a:xfrm>
          <a:prstGeom prst="rect">
            <a:avLst/>
          </a:prstGeom>
          <a:noFill/>
        </p:spPr>
        <p:txBody>
          <a:bodyPr wrap="none" rtlCol="0">
            <a:spAutoFit/>
          </a:bodyPr>
          <a:lstStyle/>
          <a:p>
            <a:r>
              <a:rPr lang="en-US" sz="2400" dirty="0" smtClean="0">
                <a:solidFill>
                  <a:srgbClr val="C00000"/>
                </a:solidFill>
              </a:rPr>
              <a:t>Guidelines will be provided in homework # 3 how to get to this final format of the equation.</a:t>
            </a:r>
            <a:endParaRPr lang="en-US" sz="2400" dirty="0">
              <a:solidFill>
                <a:srgbClr val="C00000"/>
              </a:solidFill>
            </a:endParaRPr>
          </a:p>
        </p:txBody>
      </p:sp>
      <p:sp>
        <p:nvSpPr>
          <p:cNvPr id="9" name="TextBox 8"/>
          <p:cNvSpPr txBox="1"/>
          <p:nvPr/>
        </p:nvSpPr>
        <p:spPr>
          <a:xfrm>
            <a:off x="11036968" y="2294021"/>
            <a:ext cx="442750" cy="369332"/>
          </a:xfrm>
          <a:prstGeom prst="rect">
            <a:avLst/>
          </a:prstGeom>
          <a:noFill/>
        </p:spPr>
        <p:txBody>
          <a:bodyPr wrap="none" rtlCol="0">
            <a:spAutoFit/>
          </a:bodyPr>
          <a:lstStyle/>
          <a:p>
            <a:r>
              <a:rPr lang="en-US" dirty="0" smtClean="0"/>
              <a:t>(2)</a:t>
            </a:r>
            <a:endParaRPr lang="en-US" dirty="0"/>
          </a:p>
        </p:txBody>
      </p:sp>
      <p:pic>
        <p:nvPicPr>
          <p:cNvPr id="10" name="Picture 9"/>
          <p:cNvPicPr>
            <a:picLocks noChangeAspect="1"/>
          </p:cNvPicPr>
          <p:nvPr/>
        </p:nvPicPr>
        <p:blipFill rotWithShape="1">
          <a:blip r:embed="rId4"/>
          <a:srcRect t="25941" r="9052" b="30727"/>
          <a:stretch/>
        </p:blipFill>
        <p:spPr>
          <a:xfrm>
            <a:off x="484878" y="745195"/>
            <a:ext cx="10651958" cy="1860884"/>
          </a:xfrm>
          <a:prstGeom prst="rect">
            <a:avLst/>
          </a:prstGeom>
        </p:spPr>
      </p:pic>
    </p:spTree>
    <p:extLst>
      <p:ext uri="{BB962C8B-B14F-4D97-AF65-F5344CB8AC3E}">
        <p14:creationId xmlns:p14="http://schemas.microsoft.com/office/powerpoint/2010/main" val="3831672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96791"/>
            <a:ext cx="6096000" cy="7651582"/>
          </a:xfrm>
          <a:prstGeom prst="rect">
            <a:avLst/>
          </a:prstGeom>
        </p:spPr>
        <p:txBody>
          <a:bodyPr>
            <a:spAutoFit/>
          </a:bodyPr>
          <a:lstStyle/>
          <a:p>
            <a:pPr marL="967740" marR="0">
              <a:lnSpc>
                <a:spcPts val="1775"/>
              </a:lnSpc>
              <a:spcBef>
                <a:spcPts val="57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where</a:t>
            </a:r>
            <a:r>
              <a:rPr lang="en-US"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r>
              <a:rPr lang="en-US" sz="1600" i="1" spc="-13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spc="-19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cos</a:t>
            </a:r>
            <a:r>
              <a:rPr lang="en-US" spc="-12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smtClean="0">
                <a:effectLst/>
                <a:latin typeface="Times New Roman" panose="02020603050405020304" pitchFamily="18" charset="0"/>
                <a:ea typeface="Calibri" panose="020F0502020204030204" pitchFamily="34" charset="0"/>
                <a:cs typeface="Times New Roman" panose="02020603050405020304" pitchFamily="18" charset="0"/>
              </a:rPr>
              <a:t>e</a:t>
            </a:r>
            <a:r>
              <a:rPr lang="en-US" sz="3200" i="1" spc="-2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and</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ds</a:t>
            </a:r>
            <a:r>
              <a:rPr lang="en-US" sz="1600" i="1" spc="-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spc="-17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i="1" spc="35" dirty="0" err="1" smtClean="0">
                <a:effectLst/>
                <a:latin typeface="Times New Roman" panose="02020603050405020304" pitchFamily="18" charset="0"/>
                <a:ea typeface="Calibri" panose="020F0502020204030204" pitchFamily="34" charset="0"/>
                <a:cs typeface="Times New Roman" panose="02020603050405020304" pitchFamily="18" charset="0"/>
              </a:rPr>
              <a:t>dz</a:t>
            </a:r>
            <a:r>
              <a:rPr lang="en-US" sz="1600" i="1" spc="35"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spc="-15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r>
              <a:rPr lang="en-US" sz="1600" i="1" spc="-20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Substituting</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for</a:t>
            </a:r>
            <a:r>
              <a:rPr lang="en-US" spc="-16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dl,Ids</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7740" marR="0">
              <a:lnSpc>
                <a:spcPts val="12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from</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Schwarzschild's</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equation</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(4.41),</a:t>
            </a:r>
            <a:r>
              <a:rPr lang="en-US"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pc="-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obtain</a:t>
            </a:r>
          </a:p>
          <a:p>
            <a:pPr marL="209550" marR="711835">
              <a:lnSpc>
                <a:spcPct val="101000"/>
              </a:lnSpc>
              <a:spcBef>
                <a:spcPts val="325"/>
              </a:spcBef>
              <a:spcAft>
                <a:spcPts val="0"/>
              </a:spcAft>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1.66 is the diffusivity factor, as defined in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Eqs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(4.46) and (4.47). Based on the form of (4.56), </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it</a:t>
            </a:r>
          </a:p>
          <a:p>
            <a:pPr marL="213995" marR="0">
              <a:lnSpc>
                <a:spcPts val="1095"/>
              </a:lnSpc>
              <a:spcBef>
                <a:spcPts val="100"/>
              </a:spcBef>
              <a:spcAft>
                <a:spcPts val="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can  be  inferred  that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pep(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dt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)v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  greatest  at</a:t>
            </a:r>
            <a:r>
              <a:rPr lang="en-US" spc="14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and</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55"/>
              </a:spcBef>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ts val="900"/>
              </a:lnSpc>
            </a:pP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155" dirty="0" err="1" smtClean="0">
                <a:effectLst/>
                <a:latin typeface="Times New Roman" panose="02020603050405020304" pitchFamily="18" charset="0"/>
                <a:ea typeface="Calibri" panose="020F0502020204030204" pitchFamily="34" charset="0"/>
                <a:cs typeface="Times New Roman" panose="02020603050405020304" pitchFamily="18" charset="0"/>
              </a:rPr>
              <a:t>ddT</a:t>
            </a:r>
            <a:r>
              <a:rPr lang="en-US" sz="1600" i="1" spc="-18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6360" marR="0">
              <a:lnSpc>
                <a:spcPts val="2105"/>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200" spc="-4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800" dirty="0" smtClean="0">
                <a:effectLst/>
                <a:latin typeface="Arial" panose="020B0604020202020204" pitchFamily="34" charset="0"/>
                <a:ea typeface="Calibri" panose="020F0502020204030204" pitchFamily="34" charset="0"/>
                <a:cs typeface="Times New Roman" panose="02020603050405020304" pitchFamily="18" charset="0"/>
              </a:rPr>
              <a:t>2"'</a:t>
            </a:r>
            <a:r>
              <a:rPr lang="en-US" sz="4800" spc="-56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800" spc="-45" dirty="0" err="1" smtClean="0">
                <a:effectLst/>
                <a:latin typeface="Arial" panose="020B0604020202020204" pitchFamily="34" charset="0"/>
                <a:ea typeface="Calibri" panose="020F0502020204030204" pitchFamily="34" charset="0"/>
                <a:cs typeface="Times New Roman" panose="02020603050405020304" pitchFamily="18" charset="0"/>
              </a:rPr>
              <a:t>J</a:t>
            </a:r>
            <a:r>
              <a:rPr lang="en-US" sz="4800" spc="170" dirty="0" err="1" smtClean="0">
                <a:effectLst/>
                <a:latin typeface="Arial" panose="020B0604020202020204" pitchFamily="34" charset="0"/>
                <a:ea typeface="Calibri" panose="020F0502020204030204" pitchFamily="34" charset="0"/>
                <a:cs typeface="Times New Roman" panose="02020603050405020304" pitchFamily="18" charset="0"/>
              </a:rPr>
              <a:t>'</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k</a:t>
            </a:r>
            <a:r>
              <a:rPr lang="en-US" sz="1600" i="1" spc="-13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spc="-205"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r</a:t>
            </a:r>
            <a:r>
              <a:rPr lang="en-US" sz="1600" i="1" spc="-7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(lv</a:t>
            </a:r>
            <a:r>
              <a:rPr lang="en-US" sz="1600" i="1" spc="5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B</a:t>
            </a:r>
            <a:r>
              <a:rPr lang="en-US" sz="1600" i="1" spc="45" dirty="0" err="1" smtClean="0">
                <a:effectLst/>
                <a:latin typeface="Times New Roman" panose="02020603050405020304" pitchFamily="18" charset="0"/>
                <a:ea typeface="Calibri" panose="020F0502020204030204" pitchFamily="34" charset="0"/>
                <a:cs typeface="Times New Roman" panose="02020603050405020304" pitchFamily="18" charset="0"/>
              </a:rPr>
              <a:t>v</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en-US" sz="1600" i="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smtClean="0">
                <a:effectLst/>
                <a:latin typeface="Times New Roman" panose="02020603050405020304" pitchFamily="18" charset="0"/>
                <a:ea typeface="Calibri" panose="020F0502020204030204" pitchFamily="34" charset="0"/>
                <a:cs typeface="Times New Roman" panose="02020603050405020304" pitchFamily="18" charset="0"/>
              </a:rPr>
              <a:t>µ</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30"/>
              </a:spcBef>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36855" marR="0">
              <a:lnSpc>
                <a:spcPts val="104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(4.54)</a:t>
            </a:r>
          </a:p>
          <a:p>
            <a:pPr marL="211455" marR="709930" indent="-5080">
              <a:lnSpc>
                <a:spcPts val="1300"/>
              </a:lnSpc>
              <a:spcBef>
                <a:spcPts val="140"/>
              </a:spcBef>
              <a:spcAft>
                <a:spcPts val="0"/>
              </a:spcAft>
            </a:pPr>
            <a:r>
              <a:rPr lang="en-US" dirty="0" smtClean="0">
                <a:effectLst/>
                <a:latin typeface="Times New Roman" panose="02020603050405020304" pitchFamily="18" charset="0"/>
                <a:ea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rPr>
            </a:b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near the level where </a:t>
            </a:r>
            <a:r>
              <a:rPr lang="en-US" sz="800" i="1" dirty="0" err="1" smtClean="0">
                <a:effectLst/>
                <a:latin typeface="Arial" panose="020B0604020202020204" pitchFamily="34" charset="0"/>
                <a:ea typeface="Times New Roman" panose="02020603050405020304" pitchFamily="18" charset="0"/>
                <a:cs typeface="Times New Roman" panose="02020603050405020304" pitchFamily="18" charset="0"/>
              </a:rPr>
              <a:t>Tv</a:t>
            </a:r>
            <a:r>
              <a:rPr lang="en-US" sz="800" i="1"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which corresponds to the level of unit optical depth for flux density. Using </a:t>
            </a:r>
            <a:r>
              <a:rPr lang="en-US" spc="2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this</a:t>
            </a:r>
          </a:p>
          <a:p>
            <a:pPr marL="234315" marR="0" algn="ctr">
              <a:lnSpc>
                <a:spcPts val="390"/>
              </a:lnSpc>
              <a:spcBef>
                <a:spcPts val="0"/>
              </a:spcBef>
              <a:spcAft>
                <a:spcPts val="0"/>
              </a:spcAft>
              <a:tabLst>
                <a:tab pos="640715" algn="l"/>
              </a:tabLs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r>
              <a:rPr lang="en-US" sz="1600" b="1" i="1" dirty="0" smtClean="0">
                <a:effectLst/>
                <a:latin typeface="Times New Roman" panose="02020603050405020304" pitchFamily="18" charset="0"/>
                <a:ea typeface="Calibri" panose="020F0502020204030204" pitchFamily="34" charset="0"/>
                <a:cs typeface="Times New Roman" panose="02020603050405020304" pitchFamily="18" charset="0"/>
              </a:rPr>
              <a:t>t  </a:t>
            </a:r>
            <a:r>
              <a:rPr lang="en-US" sz="1600" b="1" i="1"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800" b="1" i="1" dirty="0" smtClean="0">
                <a:effectLst/>
                <a:latin typeface="Times New Roman" panose="02020603050405020304" pitchFamily="18" charset="0"/>
                <a:ea typeface="Calibri" panose="020F0502020204030204" pitchFamily="34" charset="0"/>
                <a:cs typeface="Times New Roman" panose="02020603050405020304" pitchFamily="18" charset="0"/>
              </a:rPr>
              <a:t>v	</a:t>
            </a:r>
            <a:r>
              <a:rPr lang="en-US" sz="800" b="1" i="1" dirty="0" err="1" smtClean="0">
                <a:effectLst/>
                <a:latin typeface="Arial" panose="020B0604020202020204" pitchFamily="34" charset="0"/>
                <a:ea typeface="Calibri" panose="020F0502020204030204" pitchFamily="34" charset="0"/>
                <a:cs typeface="Times New Roman" panose="02020603050405020304" pitchFamily="18" charset="0"/>
              </a:rPr>
              <a:t>Cp</a:t>
            </a:r>
            <a:r>
              <a:rPr lang="en-US" sz="800" b="1" i="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800" b="1" i="1" spc="15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800" b="1" dirty="0" smtClean="0">
                <a:effectLst/>
                <a:latin typeface="Arial" panose="020B0604020202020204" pitchFamily="34" charset="0"/>
                <a:ea typeface="Calibri" panose="020F0502020204030204" pitchFamily="34" charset="0"/>
                <a:cs typeface="Times New Roman" panose="02020603050405020304" pitchFamily="18" charset="0"/>
              </a:rPr>
              <a:t>-1</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35"/>
              </a:spcBef>
            </a:pPr>
            <a:r>
              <a:rPr lang="en-US" sz="1400" b="1" dirty="0" smtClean="0">
                <a:effectLst/>
                <a:latin typeface="Arial" panose="020B0604020202020204" pitchFamily="34" charset="0"/>
                <a:ea typeface="Arial" panose="020B060402020202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67740" marR="67310" algn="just">
              <a:lnSpc>
                <a:spcPct val="113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Here we describe an approximation of (4.54) that is widely used in estimating infrared radiative heating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rates.</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972185" marR="0" indent="127635">
              <a:lnSpc>
                <a:spcPts val="1135"/>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  thin,  isothermal  layer  of  air  cools  by</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emitting</a:t>
            </a:r>
          </a:p>
          <a:p>
            <a:pPr marL="972185" marR="62865" algn="just">
              <a:lnSpc>
                <a:spcPct val="108000"/>
              </a:lnSpc>
              <a:spcBef>
                <a:spcPts val="85"/>
              </a:spcBef>
              <a:spcAft>
                <a:spcPts val="0"/>
              </a:spcAft>
            </a:pP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iµfrared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radiation to space, from which it receives no (infrared) radiation in return. Such a layer also exchanges radiation with the layers above and below it, and it may exchange radiation with the Earth's sur­ face as well, as illustrated in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Fig. </a:t>
            </a:r>
            <a:r>
              <a:rPr lang="en-US" sz="1600" dirty="0" smtClean="0">
                <a:effectLst/>
                <a:latin typeface="Arial" panose="020B0604020202020204" pitchFamily="34" charset="0"/>
                <a:ea typeface="Times New Roman" panose="02020603050405020304" pitchFamily="18" charset="0"/>
                <a:cs typeface="Times New Roman" panose="02020603050405020304" pitchFamily="18" charset="0"/>
              </a:rPr>
              <a:t>4.28.</a:t>
            </a:r>
            <a:r>
              <a:rPr lang="en-US" sz="1600" spc="-195"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1f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lapse rate</a:t>
            </a:r>
          </a:p>
          <a:p>
            <a:pPr>
              <a:spcBef>
                <a:spcPts val="15"/>
              </a:spcBef>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8156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0" y="1582341"/>
            <a:ext cx="6096000" cy="3693319"/>
          </a:xfrm>
          <a:prstGeom prst="rect">
            <a:avLst/>
          </a:prstGeom>
        </p:spPr>
        <p:txBody>
          <a:bodyPr>
            <a:spAutoFit/>
          </a:bodyPr>
          <a:lstStyle/>
          <a:p>
            <a:r>
              <a:rPr lang="en-US" dirty="0" smtClean="0"/>
              <a:t>Fig. 4.28 Radiation geometry in cooling to space. (a) The complete !</a:t>
            </a:r>
            <a:r>
              <a:rPr lang="en-US" dirty="0" err="1" smtClean="0"/>
              <a:t>ongwave</a:t>
            </a:r>
            <a:r>
              <a:rPr lang="en-US" dirty="0" smtClean="0"/>
              <a:t> radiative balance for the layer in question (not drawn to scale) and (b) the simplified balance based  on the  assumption  of cooling to space.</a:t>
            </a:r>
          </a:p>
          <a:p>
            <a:endParaRPr lang="en-US" dirty="0" smtClean="0"/>
          </a:p>
          <a:p>
            <a:endParaRPr lang="en-US" dirty="0" smtClean="0"/>
          </a:p>
          <a:p>
            <a:r>
              <a:rPr lang="en-US" dirty="0" smtClean="0"/>
              <a:t>were isothermal, these two-way exchanges would exactly cancel and the only net effect of infrared radiative transfer would be cooling to space. In the real atmosphere there often exists a s,;</a:t>
            </a:r>
            <a:r>
              <a:rPr lang="en-US" dirty="0" err="1" smtClean="0"/>
              <a:t>fficient</a:t>
            </a:r>
            <a:r>
              <a:rPr lang="en-US" dirty="0" smtClean="0"/>
              <a:t> degree of cancellation in these exchanges that they can be ignored in calculating the flux of radiation emitted from the layer. With this assumption (4.54) reduces to</a:t>
            </a:r>
          </a:p>
          <a:p>
            <a:r>
              <a:rPr lang="en-US" dirty="0" smtClean="0"/>
              <a:t> </a:t>
            </a:r>
            <a:endParaRPr lang="en-US" dirty="0"/>
          </a:p>
        </p:txBody>
      </p:sp>
    </p:spTree>
    <p:extLst>
      <p:ext uri="{BB962C8B-B14F-4D97-AF65-F5344CB8AC3E}">
        <p14:creationId xmlns:p14="http://schemas.microsoft.com/office/powerpoint/2010/main" val="36198385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8611" y="0"/>
            <a:ext cx="6096000" cy="1084271"/>
          </a:xfrm>
          <a:prstGeom prst="rect">
            <a:avLst/>
          </a:prstGeom>
        </p:spPr>
        <p:txBody>
          <a:bodyPr>
            <a:spAutoFit/>
          </a:bodyPr>
          <a:lstStyle/>
          <a:p>
            <a:pPr marL="209550" marR="711835">
              <a:lnSpc>
                <a:spcPct val="101000"/>
              </a:lnSpc>
              <a:spcBef>
                <a:spcPts val="32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r>
              <a:rPr lang="en-US" sz="2800" i="1" dirty="0" smtClean="0">
                <a:effectLst/>
                <a:latin typeface="Times New Roman" panose="02020603050405020304" pitchFamily="18" charset="0"/>
                <a:ea typeface="Times New Roman" panose="02020603050405020304" pitchFamily="18" charset="0"/>
                <a:cs typeface="Times New Roman" panose="02020603050405020304" pitchFamily="18" charset="0"/>
              </a:rPr>
              <a:t>µ,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1.66 is the diffusivity factor, as defined in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Eqs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(4.46) and (4.47). Based on the form of (4.56), </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it</a:t>
            </a:r>
          </a:p>
          <a:p>
            <a:r>
              <a:rPr lang="en-US" dirty="0" smtClean="0">
                <a:effectLst/>
                <a:latin typeface="Times New Roman" panose="02020603050405020304" pitchFamily="18" charset="0"/>
                <a:ea typeface="Calibri" panose="020F0502020204030204" pitchFamily="34" charset="0"/>
              </a:rPr>
              <a:t>can  be  inferred  that  </a:t>
            </a:r>
            <a:r>
              <a:rPr lang="en-US" sz="1600" i="1" dirty="0" smtClean="0">
                <a:effectLst/>
                <a:latin typeface="Times New Roman" panose="02020603050405020304" pitchFamily="18" charset="0"/>
                <a:ea typeface="Calibri" panose="020F0502020204030204" pitchFamily="34" charset="0"/>
              </a:rPr>
              <a:t>pep( </a:t>
            </a:r>
            <a:r>
              <a:rPr lang="en-US" sz="1600" i="1" dirty="0" err="1" smtClean="0">
                <a:effectLst/>
                <a:latin typeface="Times New Roman" panose="02020603050405020304" pitchFamily="18" charset="0"/>
                <a:ea typeface="Calibri" panose="020F0502020204030204" pitchFamily="34" charset="0"/>
              </a:rPr>
              <a:t>dT</a:t>
            </a:r>
            <a:r>
              <a:rPr lang="en-US" sz="1600" i="1" dirty="0" smtClean="0">
                <a:effectLst/>
                <a:latin typeface="Times New Roman" panose="02020603050405020304" pitchFamily="18" charset="0"/>
                <a:ea typeface="Calibri" panose="020F0502020204030204" pitchFamily="34" charset="0"/>
              </a:rPr>
              <a:t>/ </a:t>
            </a:r>
            <a:r>
              <a:rPr lang="en-US" sz="1600" i="1" dirty="0" err="1" smtClean="0">
                <a:effectLst/>
                <a:latin typeface="Times New Roman" panose="02020603050405020304" pitchFamily="18" charset="0"/>
                <a:ea typeface="Calibri" panose="020F0502020204030204" pitchFamily="34" charset="0"/>
              </a:rPr>
              <a:t>dt</a:t>
            </a:r>
            <a:r>
              <a:rPr lang="en-US" sz="1600" i="1" dirty="0" smtClean="0">
                <a:effectLst/>
                <a:latin typeface="Times New Roman" panose="02020603050405020304" pitchFamily="18" charset="0"/>
                <a:ea typeface="Calibri" panose="020F0502020204030204" pitchFamily="34" charset="0"/>
              </a:rPr>
              <a:t>)v  </a:t>
            </a:r>
            <a:r>
              <a:rPr lang="en-US" dirty="0" smtClean="0">
                <a:effectLst/>
                <a:latin typeface="Times New Roman" panose="02020603050405020304" pitchFamily="18" charset="0"/>
                <a:ea typeface="Calibri" panose="020F0502020204030204" pitchFamily="34" charset="0"/>
              </a:rPr>
              <a:t>is  greatest  at</a:t>
            </a:r>
            <a:r>
              <a:rPr lang="en-US" spc="140" dirty="0" smtClean="0">
                <a:effectLst/>
                <a:latin typeface="Times New Roman" panose="02020603050405020304" pitchFamily="18" charset="0"/>
                <a:ea typeface="Calibri" panose="020F0502020204030204" pitchFamily="34" charset="0"/>
              </a:rPr>
              <a:t> </a:t>
            </a:r>
            <a:r>
              <a:rPr lang="en-US" dirty="0" smtClean="0">
                <a:effectLst/>
                <a:latin typeface="Times New Roman" panose="02020603050405020304" pitchFamily="18" charset="0"/>
                <a:ea typeface="Calibri" panose="020F0502020204030204" pitchFamily="34" charset="0"/>
              </a:rPr>
              <a:t>an</a:t>
            </a:r>
            <a:endParaRPr lang="en-US" dirty="0"/>
          </a:p>
        </p:txBody>
      </p:sp>
      <p:sp>
        <p:nvSpPr>
          <p:cNvPr id="3" name="Rectangle 2"/>
          <p:cNvSpPr/>
          <p:nvPr/>
        </p:nvSpPr>
        <p:spPr>
          <a:xfrm>
            <a:off x="1138989" y="1397817"/>
            <a:ext cx="9144000" cy="6186309"/>
          </a:xfrm>
          <a:prstGeom prst="rect">
            <a:avLst/>
          </a:prstGeom>
        </p:spPr>
        <p:txBody>
          <a:bodyPr wrap="square">
            <a:spAutoFit/>
          </a:bodyPr>
          <a:lstStyle/>
          <a:p>
            <a:r>
              <a:rPr lang="en-US" dirty="0" smtClean="0"/>
              <a:t>near the level where </a:t>
            </a:r>
            <a:r>
              <a:rPr lang="en-US" dirty="0" err="1" smtClean="0"/>
              <a:t>Tv</a:t>
            </a:r>
            <a:r>
              <a:rPr lang="en-US" dirty="0" smtClean="0"/>
              <a:t> = µ,, which corresponds to the level of unit optical depth for flux density. Using  this</a:t>
            </a:r>
          </a:p>
          <a:p>
            <a:r>
              <a:rPr lang="en-US" dirty="0" smtClean="0"/>
              <a:t> </a:t>
            </a:r>
          </a:p>
          <a:p>
            <a:r>
              <a:rPr lang="en-US" dirty="0" smtClean="0"/>
              <a:t>t   v	</a:t>
            </a:r>
            <a:r>
              <a:rPr lang="en-US" dirty="0" err="1" smtClean="0"/>
              <a:t>Cp</a:t>
            </a:r>
            <a:r>
              <a:rPr lang="en-US" dirty="0" smtClean="0"/>
              <a:t>    -1</a:t>
            </a:r>
          </a:p>
          <a:p>
            <a:endParaRPr lang="en-US" dirty="0" smtClean="0"/>
          </a:p>
          <a:p>
            <a:r>
              <a:rPr lang="en-US" dirty="0" smtClean="0"/>
              <a:t>Here we describe an approximation of (4.54) that is widely used in estimating infrared radiative heating rates.</a:t>
            </a:r>
          </a:p>
          <a:p>
            <a:r>
              <a:rPr lang="en-US" dirty="0" smtClean="0"/>
              <a:t>A  thin,  isothermal  layer  of  air  cools  by emitting</a:t>
            </a:r>
          </a:p>
          <a:p>
            <a:r>
              <a:rPr lang="en-US" dirty="0" err="1" smtClean="0"/>
              <a:t>iµfrared</a:t>
            </a:r>
            <a:r>
              <a:rPr lang="en-US" dirty="0" smtClean="0"/>
              <a:t> radiation to space, from which it receives no (infrared) radiation in return. Such a layer also exchanges radiation with the layers above and below it, and it may exchange radiation with the Earth's sur­ face as well, as illustrated in Fig. 4.28. 1f the lapse rate</a:t>
            </a:r>
          </a:p>
          <a:p>
            <a:endParaRPr lang="en-US" dirty="0" smtClean="0"/>
          </a:p>
          <a:p>
            <a:r>
              <a:rPr lang="en-US" dirty="0" smtClean="0"/>
              <a:t> </a:t>
            </a:r>
          </a:p>
          <a:p>
            <a:r>
              <a:rPr lang="en-US" dirty="0" smtClean="0"/>
              <a:t>24   The effects of tropospheric ozone are not included in this plot.</a:t>
            </a:r>
          </a:p>
          <a:p>
            <a:r>
              <a:rPr lang="en-US" dirty="0" smtClean="0"/>
              <a:t> </a:t>
            </a:r>
          </a:p>
          <a:p>
            <a:r>
              <a:rPr lang="en-US" dirty="0" smtClean="0"/>
              <a:t>so-called cooling to space approximation, it is possible to estimate the radiative heating rates for water vapor and carbon dioxide surprisingly well, without the need for more detailed radiative transfer calculations. Vertical profiles of radiative heating rates for the atmosphere's three most important </a:t>
            </a:r>
            <a:r>
              <a:rPr lang="en-US" dirty="0" err="1" smtClean="0"/>
              <a:t>radiatively</a:t>
            </a:r>
            <a:r>
              <a:rPr lang="en-US" dirty="0" smtClean="0"/>
              <a:t> active greenhouse gases, H20, CO2, and 03, are. shown in Fig. 4.29. In the troposphere, all three constituents produce radiative cooling in the longwave part of the spectrum.24 Water vapor is the dominant contributor,</a:t>
            </a:r>
          </a:p>
          <a:p>
            <a:r>
              <a:rPr lang="en-US" dirty="0" smtClean="0"/>
              <a:t> </a:t>
            </a:r>
            <a:endParaRPr lang="en-US" dirty="0"/>
          </a:p>
        </p:txBody>
      </p:sp>
    </p:spTree>
    <p:extLst>
      <p:ext uri="{BB962C8B-B14F-4D97-AF65-F5344CB8AC3E}">
        <p14:creationId xmlns:p14="http://schemas.microsoft.com/office/powerpoint/2010/main" val="39981629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916" y="791544"/>
            <a:ext cx="6096000" cy="5948680"/>
          </a:xfrm>
          <a:prstGeom prst="rect">
            <a:avLst/>
          </a:prstGeom>
        </p:spPr>
        <p:txBody>
          <a:bodyPr>
            <a:spAutoFit/>
          </a:bodyPr>
          <a:lstStyle/>
          <a:p>
            <a:pPr marL="91440" marR="12065" algn="just">
              <a:lnSpc>
                <a:spcPct val="107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 the decline in water vapor mixing ratio. The cooling by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troposph</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ric water vapor is partially off­ set by the absorption of solar radiation at near­ infrared wavelengths by water vapor molecules. However, the troposphere experiences net radiative cooling due to the presence of greenhouse</a:t>
            </a:r>
            <a:r>
              <a:rPr lang="en-US" spc="2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gases.</a:t>
            </a:r>
          </a:p>
          <a:p>
            <a:pPr marL="77470" marR="12065" indent="132080" algn="r">
              <a:lnSpc>
                <a:spcPct val="105000"/>
              </a:lnSpc>
              <a:spcBef>
                <a:spcPts val="30"/>
              </a:spcBef>
              <a:spcAft>
                <a:spcPts val="0"/>
              </a:spcAft>
            </a:pPr>
            <a:r>
              <a:rPr lang="en-US" sz="1600" dirty="0" smtClean="0">
                <a:effectLst/>
                <a:latin typeface="Arial" panose="020B0604020202020204" pitchFamily="34" charset="0"/>
                <a:ea typeface="Arial" panose="020B0604020202020204" pitchFamily="34" charset="0"/>
                <a:cs typeface="Times New Roman" panose="02020603050405020304" pitchFamily="18" charset="0"/>
              </a:rPr>
              <a:t>In</a:t>
            </a:r>
            <a:r>
              <a:rPr lang="en-US" sz="1600" spc="-195" dirty="0" smtClean="0">
                <a:effectLst/>
                <a:latin typeface="Arial" panose="020B0604020202020204" pitchFamily="34" charset="0"/>
                <a:ea typeface="Arial" panose="020B0604020202020204" pitchFamily="34"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contrast</a:t>
            </a:r>
            <a:r>
              <a:rPr lang="en-US"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troposphere,</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stratosphere</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very</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close</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radiative</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equilibrium</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pc="-1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net</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tive</a:t>
            </a:r>
            <a:r>
              <a:rPr lang="en-US" spc="-8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rate</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zero).</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Longwave</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cooling</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space by CO</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0, and </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800" spc="-15" dirty="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almost exactly</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balances</a:t>
            </a:r>
            <a:r>
              <a:rPr lang="en-US" spc="1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radiative</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due</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1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absorption</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1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solar</a:t>
            </a:r>
            <a:r>
              <a:rPr lang="en-US" spc="-1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ultraviolet region of the</a:t>
            </a:r>
            <a:r>
              <a:rPr lang="en-US" spc="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spectrum</a:t>
            </a: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by ozone molecules. The most important</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contributor</a:t>
            </a:r>
            <a:r>
              <a:rPr lang="en-US" spc="-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 the longwave cooling at stratospheric levels</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800" dirty="0" smtClean="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'Vertical distribution of heating</a:t>
            </a:r>
            <a:r>
              <a:rPr lang="en-US" spc="16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pc="2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cloud layers is depicted schematically in Fig.</a:t>
            </a:r>
            <a:r>
              <a:rPr lang="en-US" spc="-1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4.30.</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During the</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daytime,</a:t>
            </a:r>
            <a:r>
              <a:rPr lang="en-US" spc="-8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rates</a:t>
            </a:r>
            <a:r>
              <a:rPr lang="en-US"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due</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absorption</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p>
          <a:p>
            <a:pPr marL="73025" marR="26035" indent="4445" algn="just">
              <a:lnSpc>
                <a:spcPts val="1300"/>
              </a:lnSpc>
              <a:spcBef>
                <a:spcPts val="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solar radiation by ice crystals and cloud droplets range from a few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day-1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high cirrostratus cloud layers up to a few tens of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cs typeface="Times New Roman" panose="02020603050405020304" pitchFamily="18" charset="0"/>
              </a:rPr>
              <a:t>day-1</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near the tops of dense stratus cloud layers. The emission of infrared radiation from the tops of low and  </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middle</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cloud decks results in cooling rates ranging up to 50 </a:t>
            </a:r>
            <a:r>
              <a:rPr lang="en-US" sz="2000" spc="-25" dirty="0" smtClean="0">
                <a:effectLst/>
                <a:latin typeface="Calibri" panose="020F0502020204030204" pitchFamily="34" charset="0"/>
                <a:ea typeface="Calibri" panose="020F0502020204030204" pitchFamily="34" charset="0"/>
                <a:cs typeface="Times New Roman" panose="02020603050405020304" pitchFamily="18" charset="0"/>
              </a:rPr>
              <a:t>'C</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spc="10" dirty="0" smtClean="0">
                <a:effectLst/>
                <a:latin typeface="Calibri" panose="020F0502020204030204" pitchFamily="34" charset="0"/>
                <a:ea typeface="Calibri" panose="020F0502020204030204" pitchFamily="34" charset="0"/>
                <a:cs typeface="Times New Roman" panose="02020603050405020304" pitchFamily="18" charset="0"/>
              </a:rPr>
              <a:t>day-1</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averaged over the 24-h day.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If</a:t>
            </a:r>
            <a:r>
              <a:rPr lang="en-US" sz="1600" spc="-325"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 base of</a:t>
            </a:r>
            <a:r>
              <a:rPr lang="en-US" sz="2000" spc="1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a:t>
            </a:r>
            <a:r>
              <a:rPr lang="en-US" sz="2000" spc="16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cloud</a:t>
            </a:r>
            <a:r>
              <a:rPr lang="en-US" sz="2000"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layer</a:t>
            </a:r>
            <a:r>
              <a:rPr lang="en-US" sz="2000" spc="14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is</a:t>
            </a:r>
            <a:r>
              <a:rPr lang="en-US" sz="2000" spc="9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much</a:t>
            </a:r>
            <a:r>
              <a:rPr lang="en-US" sz="2000" spc="15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colder</a:t>
            </a:r>
            <a:r>
              <a:rPr lang="en-US" sz="2000" spc="11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th</a:t>
            </a:r>
            <a:endParaRPr lang="en-US" dirty="0"/>
          </a:p>
        </p:txBody>
      </p:sp>
    </p:spTree>
    <p:extLst>
      <p:ext uri="{BB962C8B-B14F-4D97-AF65-F5344CB8AC3E}">
        <p14:creationId xmlns:p14="http://schemas.microsoft.com/office/powerpoint/2010/main" val="40561550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47216"/>
            <a:ext cx="6096000" cy="9352432"/>
          </a:xfrm>
          <a:prstGeom prst="rect">
            <a:avLst/>
          </a:prstGeom>
        </p:spPr>
        <p:txBody>
          <a:bodyPr>
            <a:spAutoFit/>
          </a:bodyPr>
          <a:lstStyle/>
          <a:p>
            <a:pPr marL="168910" marR="201930" indent="4445" algn="just">
              <a:lnSpc>
                <a:spcPct val="107000"/>
              </a:lnSpc>
              <a:spcBef>
                <a:spcPts val="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surface (e.g., as in middle and high cloud decks in the tropics), the infrared radiation emitted from the Earth's surface and absorbed near the base of the layer</a:t>
            </a:r>
            <a:r>
              <a:rPr lang="en-US" spc="-8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produce</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substantial</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heating</a:t>
            </a:r>
            <a:r>
              <a:rPr lang="en-US" spc="-5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pc="-1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well.</a:t>
            </a:r>
            <a:r>
              <a:rPr lang="en-US" spc="-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Hence, the overall effect of infrared radiative transfer is to increase the lapse rates within cloud layers,</a:t>
            </a:r>
            <a:r>
              <a:rPr lang="en-US" spc="-1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promot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ing</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convection. During the daytime this tendency is counteracted by the shortwave heating near the </a:t>
            </a:r>
            <a:r>
              <a:rPr lang="en-US" spc="14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top</a:t>
            </a:r>
          </a:p>
          <a:p>
            <a:pPr marL="73025" marR="0">
              <a:lnSpc>
                <a:spcPts val="1165"/>
              </a:lnSpc>
              <a:spcBef>
                <a:spcPts val="0"/>
              </a:spcBef>
              <a:spcAft>
                <a:spcPts val="0"/>
              </a:spcAft>
            </a:pPr>
            <a:r>
              <a:rPr lang="en-US" spc="-3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pc="-1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pc="11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cloud</a:t>
            </a:r>
            <a:r>
              <a:rPr lang="en-US" spc="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layer.</a:t>
            </a:r>
          </a:p>
          <a:p>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spcBef>
                <a:spcPts val="15"/>
              </a:spcBef>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3355" marR="0" algn="just">
              <a:spcBef>
                <a:spcPts val="0"/>
              </a:spcBef>
              <a:spcAft>
                <a:spcPts val="0"/>
              </a:spcAft>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4.5.5  Passive  Remote  Sensing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by</a:t>
            </a:r>
            <a:r>
              <a:rPr lang="en-US" sz="2000" b="1" spc="6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Satellites</a:t>
            </a:r>
          </a:p>
          <a:p>
            <a:pPr marL="160020" marR="213995" indent="4445" algn="just">
              <a:lnSpc>
                <a:spcPct val="108000"/>
              </a:lnSpc>
              <a:spcBef>
                <a:spcPts val="640"/>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Monitoring of radiation emitted by and  reflected  from the Earth system by satellite-borne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radiome</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ters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provides a wealth of  information  on  weather and climate. Fields that are currently routinely mon­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itored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from space include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temperaturt</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cloud cover, cloud droplet concentrations  and  sizes,  rainfall  rates, humidity, surface wind speed and direction,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concentrations of trace constituents and  aerosols,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and lightning. Many of these applications are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illus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trated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figures that appear in the various chap­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ters</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of this book. This section focuses  on just  a few  of the many applications of remote sensing in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atmospheric</a:t>
            </a:r>
            <a:r>
              <a:rPr lang="en-US" sz="1600" b="1" spc="1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science.</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a:spcBef>
                <a:spcPts val="770"/>
              </a:spcBef>
              <a:spcAft>
                <a:spcPts val="0"/>
              </a:spcAft>
              <a:buSzPts val="1150"/>
              <a:buFont typeface="Times New Roman" panose="02020603050405020304" pitchFamily="18" charset="0"/>
              <a:buAutoNum type="alphaLcPeriod"/>
              <a:tabLst>
                <a:tab pos="347980" algn="l"/>
              </a:tabLst>
            </a:pP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Satellite</a:t>
            </a:r>
            <a:r>
              <a:rPr lang="en-US" sz="2400" b="1" i="1" spc="7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imagery</a:t>
            </a:r>
          </a:p>
          <a:p>
            <a:pPr marL="150495" marR="226060" algn="just">
              <a:lnSpc>
                <a:spcPct val="106000"/>
              </a:lnSpc>
              <a:spcBef>
                <a:spcPts val="67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Many of the figures in this book are based on high (horizontal)-resolution satellite imagery in one of three discrete wavelength bands (or </a:t>
            </a: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channels)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identi</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fied</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in the bottom part of </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Fig.</a:t>
            </a:r>
            <a:r>
              <a:rPr lang="en-US" spc="17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4.6.</a:t>
            </a: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20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601078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68729"/>
            <a:ext cx="6096000" cy="7995459"/>
          </a:xfrm>
          <a:prstGeom prst="rect">
            <a:avLst/>
          </a:prstGeom>
        </p:spPr>
        <p:txBody>
          <a:bodyPr>
            <a:spAutoFit/>
          </a:bodyPr>
          <a:lstStyle/>
          <a:p>
            <a:pPr marL="342900" marR="10795" lvl="0" indent="-342900">
              <a:lnSpc>
                <a:spcPct val="108000"/>
              </a:lnSpc>
              <a:spcBef>
                <a:spcPts val="0"/>
              </a:spcBef>
              <a:spcAft>
                <a:spcPts val="0"/>
              </a:spcAft>
              <a:buSzPts val="1000"/>
              <a:buFont typeface="Times New Roman" panose="02020603050405020304" pitchFamily="18" charset="0"/>
              <a:buChar char="•"/>
              <a:tabLst>
                <a:tab pos="1500505"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Visible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 based on reflected solar radiation and is therefore available only during the daylight hours. Because the atmosphere's gaseous constituents are nearly transparent at these</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wavelengths,</a:t>
            </a:r>
            <a:r>
              <a:rPr lang="en-US" spc="-1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visible</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imagery</a:t>
            </a:r>
            <a:r>
              <a:rPr lang="en-US" spc="-4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pc="-9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used</a:t>
            </a:r>
            <a:r>
              <a:rPr lang="en-US" spc="-2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mainly for mapping the distributions of clouds and aerosols.</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ts val="1120"/>
              </a:lnSpc>
              <a:spcBef>
                <a:spcPts val="0"/>
              </a:spcBef>
              <a:spcAft>
                <a:spcPts val="0"/>
              </a:spcAft>
              <a:buSzPts val="1000"/>
              <a:buFont typeface="Times New Roman" panose="02020603050405020304" pitchFamily="18" charset="0"/>
              <a:buChar char="•"/>
              <a:tabLst>
                <a:tab pos="1490980"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Infrared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corresponds  to a</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spectral</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1495425" marR="25400">
              <a:lnSpc>
                <a:spcPct val="106000"/>
              </a:lnSpc>
              <a:spcBef>
                <a:spcPts val="85"/>
              </a:spcBef>
              <a:spcAft>
                <a:spcPts val="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window at a wavelength of 10.7 µm, in which radiation emitted from the Earth's surface and cloud tops penetrates through cloud-free air with little absorption. Intensities in this channel (or </a:t>
            </a: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radiance};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as they are more commonly referred  to in the remote sensing literature) are indicative of the temperatures of the surfaces from which the radiation is emitted as inferred from the Planck function (4.10). In contrast to visible imagery, high clouds are usually clearly distinguishable from low clouds in infrared imagery by virtue of their lower </a:t>
            </a:r>
            <a:r>
              <a:rPr lang="en-US" spc="35"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temperatures.</a:t>
            </a: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97155" lvl="0" indent="-342900">
              <a:lnSpc>
                <a:spcPct val="108000"/>
              </a:lnSpc>
              <a:spcBef>
                <a:spcPts val="0"/>
              </a:spcBef>
              <a:spcAft>
                <a:spcPts val="0"/>
              </a:spcAft>
              <a:buSzPts val="1000"/>
              <a:buFont typeface="Times New Roman" panose="02020603050405020304" pitchFamily="18" charset="0"/>
              <a:buChar char="•"/>
              <a:tabLst>
                <a:tab pos="1504950" algn="l"/>
              </a:tabLst>
            </a:pPr>
            <a:r>
              <a:rPr lang="en-US"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Water vapor imagery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exploits a region of the spectrum that encompasses a dense complex of absorption lines associated</a:t>
            </a:r>
            <a:r>
              <a:rPr lang="en-US" spc="19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a:t>
            </a: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vibrational-rotational transitions of water vapor molecules  near  6.7 µm. </a:t>
            </a:r>
            <a:r>
              <a:rPr lang="en-US" sz="1600" dirty="0" err="1" smtClean="0">
                <a:effectLst/>
                <a:latin typeface="Arial" panose="020B0604020202020204" pitchFamily="34" charset="0"/>
                <a:ea typeface="Calibri" panose="020F0502020204030204" pitchFamily="34" charset="0"/>
                <a:cs typeface="Times New Roman" panose="02020603050405020304" pitchFamily="18" charset="0"/>
              </a:rPr>
              <a:t>In</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regions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that are free of high clouds, the emission in this channel is largely determined by the vertical profile of humidity in the middle or upper </a:t>
            </a:r>
            <a:r>
              <a:rPr lang="en-US" sz="2000" spc="135"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troposphere</a:t>
            </a:r>
            <a:endParaRPr lang="en-US" dirty="0"/>
          </a:p>
        </p:txBody>
      </p:sp>
    </p:spTree>
    <p:extLst>
      <p:ext uri="{BB962C8B-B14F-4D97-AF65-F5344CB8AC3E}">
        <p14:creationId xmlns:p14="http://schemas.microsoft.com/office/powerpoint/2010/main" val="31233473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64647"/>
            <a:ext cx="6096000" cy="9787295"/>
          </a:xfrm>
          <a:prstGeom prst="rect">
            <a:avLst/>
          </a:prstGeom>
        </p:spPr>
        <p:txBody>
          <a:bodyPr>
            <a:spAutoFit/>
          </a:bodyPr>
          <a:lstStyle/>
          <a:p>
            <a:r>
              <a:rPr lang="en-US" dirty="0" smtClean="0"/>
              <a:t>at the level where the infrared cooling rate  in</a:t>
            </a:r>
          </a:p>
          <a:p>
            <a:r>
              <a:rPr lang="en-US" dirty="0" smtClean="0"/>
              <a:t> </a:t>
            </a:r>
          </a:p>
          <a:p>
            <a:endParaRPr lang="en-US" dirty="0" smtClean="0"/>
          </a:p>
          <a:p>
            <a:r>
              <a:rPr lang="en-US" dirty="0" smtClean="0"/>
              <a:t>vertical temperature profile or "sounding." Toe </a:t>
            </a:r>
            <a:r>
              <a:rPr lang="en-US" dirty="0" err="1" smtClean="0"/>
              <a:t>physi</a:t>
            </a:r>
            <a:r>
              <a:rPr lang="en-US" dirty="0" smtClean="0"/>
              <a:t>­ </a:t>
            </a:r>
            <a:r>
              <a:rPr lang="en-US" dirty="0" err="1" smtClean="0"/>
              <a:t>cal</a:t>
            </a:r>
            <a:r>
              <a:rPr lang="en-US" dirty="0" smtClean="0"/>
              <a:t> basis for remote temperature sensing is that (1) most of the radiation reaching the satellite in any given channel is emitted from near the level of unit optical depth for that channel and (2) wave number ranges with higher </a:t>
            </a:r>
            <a:r>
              <a:rPr lang="en-US" dirty="0" err="1" smtClean="0"/>
              <a:t>absorptivities</a:t>
            </a:r>
            <a:r>
              <a:rPr lang="en-US" dirty="0" smtClean="0"/>
              <a:t> are generally associated with higher levels of unit optical depth, and vice versa.</a:t>
            </a:r>
          </a:p>
          <a:p>
            <a:r>
              <a:rPr lang="en-US" dirty="0" smtClean="0"/>
              <a:t>Figure 4.31 gives a qualitative impression- of how remote temperature sensing  works,  Toe  smooth curves are radiance (or intensity) spectra as inferred from the Planck function (4.10) for various  black­ body temperatures, plotted as a function of wave number. Toe jagged curve is an example of the </a:t>
            </a:r>
            <a:r>
              <a:rPr lang="en-US" dirty="0" err="1" smtClean="0"/>
              <a:t>emis</a:t>
            </a:r>
            <a:r>
              <a:rPr lang="en-US" dirty="0" smtClean="0"/>
              <a:t>­ </a:t>
            </a:r>
            <a:r>
              <a:rPr lang="en-US" dirty="0" err="1" smtClean="0"/>
              <a:t>sion</a:t>
            </a:r>
            <a:r>
              <a:rPr lang="en-US" dirty="0" smtClean="0"/>
              <a:t> spectrum along a cloud-free path through the atmosphere, as sensed by a  satellite-borne  </a:t>
            </a:r>
            <a:r>
              <a:rPr lang="en-US" dirty="0" err="1" smtClean="0"/>
              <a:t>instru</a:t>
            </a:r>
            <a:r>
              <a:rPr lang="en-US" dirty="0" smtClean="0"/>
              <a:t>­ </a:t>
            </a:r>
            <a:r>
              <a:rPr lang="en-US" dirty="0" err="1" smtClean="0"/>
              <a:t>ment</a:t>
            </a:r>
            <a:r>
              <a:rPr lang="en-US" dirty="0" smtClean="0"/>
              <a:t> called an infrared interferometer spectrometer. Toe monochromatic radiance at any given wave number can be identified with an equivalent black- body temperature for that wave number simply by noting which of the Planck function spectra B( v, 1) passes through that point on ,;_;:: plot. These wave­ length-dependent  equivalent  blackbody  tempera­ </a:t>
            </a:r>
            <a:r>
              <a:rPr lang="en-US" dirty="0" err="1" smtClean="0"/>
              <a:t>tures</a:t>
            </a:r>
            <a:r>
              <a:rPr lang="en-US" dirty="0" smtClean="0"/>
              <a:t> are referred  to as brightness  temperatures.</a:t>
            </a:r>
          </a:p>
          <a:p>
            <a:endParaRPr lang="en-US" dirty="0" smtClean="0"/>
          </a:p>
          <a:p>
            <a:endParaRPr lang="en-US" dirty="0" smtClean="0"/>
          </a:p>
          <a:p>
            <a:r>
              <a:rPr lang="en-US" dirty="0" smtClean="0"/>
              <a:t>:-:-  0.20-----------------</a:t>
            </a:r>
          </a:p>
          <a:p>
            <a:r>
              <a:rPr lang="en-US" dirty="0" smtClean="0"/>
              <a:t>f 0.16</a:t>
            </a:r>
          </a:p>
          <a:p>
            <a:r>
              <a:rPr lang="en-US" dirty="0" smtClean="0"/>
              <a:t>0</a:t>
            </a:r>
          </a:p>
          <a:p>
            <a:r>
              <a:rPr lang="en-US" dirty="0" smtClean="0"/>
              <a:t>&lt;-t    0.12</a:t>
            </a:r>
          </a:p>
          <a:p>
            <a:r>
              <a:rPr lang="en-US" dirty="0" smtClean="0"/>
              <a:t>t</a:t>
            </a:r>
          </a:p>
          <a:p>
            <a:r>
              <a:rPr lang="en-US" dirty="0" smtClean="0"/>
              <a:t> </a:t>
            </a:r>
          </a:p>
          <a:p>
            <a:r>
              <a:rPr lang="en-US" dirty="0" smtClean="0"/>
              <a:t>Fig. 4.29 drops off sharply with height. Toe more moist the air at these levels, the higher (and colder) the level of unit optical depth and the weaker  the emitted radiation.26</a:t>
            </a:r>
            <a:endParaRPr lang="en-US" dirty="0"/>
          </a:p>
        </p:txBody>
      </p:sp>
    </p:spTree>
    <p:extLst>
      <p:ext uri="{BB962C8B-B14F-4D97-AF65-F5344CB8AC3E}">
        <p14:creationId xmlns:p14="http://schemas.microsoft.com/office/powerpoint/2010/main" val="39411318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474345"/>
            <a:ext cx="6096000" cy="5909310"/>
          </a:xfrm>
          <a:prstGeom prst="rect">
            <a:avLst/>
          </a:prstGeom>
        </p:spPr>
        <p:txBody>
          <a:bodyPr>
            <a:spAutoFit/>
          </a:bodyPr>
          <a:lstStyle/>
          <a:p>
            <a:r>
              <a:rPr lang="en-US" dirty="0" smtClean="0"/>
              <a:t>vertical temperature profile or "sounding." Toe </a:t>
            </a:r>
            <a:r>
              <a:rPr lang="en-US" dirty="0" err="1" smtClean="0"/>
              <a:t>physi</a:t>
            </a:r>
            <a:r>
              <a:rPr lang="en-US" dirty="0" smtClean="0"/>
              <a:t>­ </a:t>
            </a:r>
            <a:r>
              <a:rPr lang="en-US" dirty="0" err="1" smtClean="0"/>
              <a:t>cal</a:t>
            </a:r>
            <a:r>
              <a:rPr lang="en-US" dirty="0" smtClean="0"/>
              <a:t> basis for remote temperature sensing is that (1) most of the radiation reaching the satellite in any given channel is emitted from near the level of unit optical depth for that channel and (2) wave number ranges with higher </a:t>
            </a:r>
            <a:r>
              <a:rPr lang="en-US" dirty="0" err="1" smtClean="0"/>
              <a:t>absorptivities</a:t>
            </a:r>
            <a:r>
              <a:rPr lang="en-US" dirty="0" smtClean="0"/>
              <a:t> are generally associated with higher levels of unit optical depth, and vice versa.</a:t>
            </a:r>
          </a:p>
          <a:p>
            <a:r>
              <a:rPr lang="en-US" dirty="0" smtClean="0"/>
              <a:t>Figure 4.31 gives a qualitative impression- of how remote temperature sensing  works,  Toe  smooth curves are radiance (or intensity) spectra as inferred from the Planck function (4.10) for various  black­ body temperatures, plotted as a function of wave number. Toe jagged curve is an example of the </a:t>
            </a:r>
            <a:r>
              <a:rPr lang="en-US" dirty="0" err="1" smtClean="0"/>
              <a:t>emis</a:t>
            </a:r>
            <a:r>
              <a:rPr lang="en-US" dirty="0" smtClean="0"/>
              <a:t>­ </a:t>
            </a:r>
            <a:r>
              <a:rPr lang="en-US" dirty="0" err="1" smtClean="0"/>
              <a:t>sion</a:t>
            </a:r>
            <a:r>
              <a:rPr lang="en-US" dirty="0" smtClean="0"/>
              <a:t> spectrum along a cloud-free path through the atmosphere, as sensed by a  satellite-borne  </a:t>
            </a:r>
            <a:r>
              <a:rPr lang="en-US" dirty="0" err="1" smtClean="0"/>
              <a:t>instru</a:t>
            </a:r>
            <a:r>
              <a:rPr lang="en-US" dirty="0" smtClean="0"/>
              <a:t>­ </a:t>
            </a:r>
            <a:r>
              <a:rPr lang="en-US" dirty="0" err="1" smtClean="0"/>
              <a:t>ment</a:t>
            </a:r>
            <a:r>
              <a:rPr lang="en-US" dirty="0" smtClean="0"/>
              <a:t> called an infrared interferometer spectrometer. Toe monochromatic radiance at any given wave number can be identified with an equivalent black- body temperature for that wave number simply by noting which of the Planck function spectra B( v, 1) passes through that point on ,;_;:: plot. These wave­ length-dependent  equivalent  blackbody  tempera­ </a:t>
            </a:r>
            <a:r>
              <a:rPr lang="en-US" dirty="0" err="1" smtClean="0"/>
              <a:t>tures</a:t>
            </a:r>
            <a:r>
              <a:rPr lang="en-US" dirty="0" smtClean="0"/>
              <a:t> are referred  to as brightness  temperatures</a:t>
            </a:r>
            <a:endParaRPr lang="en-US" dirty="0"/>
          </a:p>
        </p:txBody>
      </p:sp>
    </p:spTree>
    <p:extLst>
      <p:ext uri="{BB962C8B-B14F-4D97-AF65-F5344CB8AC3E}">
        <p14:creationId xmlns:p14="http://schemas.microsoft.com/office/powerpoint/2010/main" val="38142594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04320"/>
            <a:ext cx="6096000" cy="4449360"/>
          </a:xfrm>
          <a:prstGeom prst="rect">
            <a:avLst/>
          </a:prstGeom>
        </p:spPr>
        <p:txBody>
          <a:bodyPr>
            <a:spAutoFit/>
          </a:bodyPr>
          <a:lstStyle/>
          <a:p>
            <a:pPr marL="201930" marR="316865" indent="4445">
              <a:lnSpc>
                <a:spcPct val="121000"/>
              </a:lnSpc>
              <a:spcBef>
                <a:spcPts val="0"/>
              </a:spcBef>
              <a:spcAft>
                <a:spcPts val="0"/>
              </a:spcAft>
              <a:tabLst>
                <a:tab pos="796290" algn="l"/>
              </a:tabLs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Fig.  </a:t>
            </a:r>
            <a:r>
              <a:rPr lang="en-US" b="1" spc="6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4.31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Monochromatic    intensity    of  </a:t>
            </a:r>
            <a:r>
              <a:rPr lang="en-US" spc="16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radiation   </a:t>
            </a:r>
            <a:r>
              <a:rPr lang="en-US" spc="9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emitted from a point on  the  Earth  measured  </a:t>
            </a:r>
            <a:r>
              <a:rPr lang="en-US" dirty="0" smtClean="0">
                <a:effectLst/>
                <a:latin typeface="Arial" panose="020B0604020202020204" pitchFamily="34" charset="0"/>
                <a:ea typeface="Calibri" panose="020F0502020204030204" pitchFamily="34" charset="0"/>
                <a:cs typeface="Times New Roman" panose="02020603050405020304" pitchFamily="18" charset="0"/>
              </a:rPr>
              <a:t>by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an  infrared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interferom</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eter</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spectrometer  carried  aboard  a  spacecraft.  The  gray curves are blackbody spectra </a:t>
            </a:r>
            <a:r>
              <a:rPr lang="en-US" spc="10" dirty="0" smtClean="0">
                <a:effectLst/>
                <a:latin typeface="Times New Roman" panose="02020603050405020304" pitchFamily="18" charset="0"/>
                <a:ea typeface="Calibri" panose="020F0502020204030204" pitchFamily="34" charset="0"/>
                <a:cs typeface="Times New Roman" panose="02020603050405020304" pitchFamily="18" charset="0"/>
              </a:rPr>
              <a:t>computed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from Eq. (4.10). The mono­ chromatic intensity of the radiation at any given wavelength is · indicative of  the  tem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perature</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of  the  layer  of  the  atmosphere from which  that  radiation  is  emitted  (i.e.,  the  level  of  unit optical  depth  for  that   wavelength ),  which   can   be   inferred from the blackbody spectra. [Adapted from K. N.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Liou</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smtClean="0">
                <a:effectLst/>
                <a:latin typeface="Times New Roman" panose="02020603050405020304" pitchFamily="18" charset="0"/>
                <a:ea typeface="Calibri" panose="020F0502020204030204" pitchFamily="34" charset="0"/>
                <a:cs typeface="Times New Roman" panose="02020603050405020304" pitchFamily="18" charset="0"/>
              </a:rPr>
              <a:t>An Introduction to Atmospheric Radiation,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Academic Press, p. 117, Copyright  (2002), with  permission  from</a:t>
            </a:r>
            <a:r>
              <a:rPr lang="en-US" spc="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Elsevier.]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77312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9663" y="2123390"/>
            <a:ext cx="4397860" cy="4700597"/>
          </a:xfrm>
          <a:prstGeom prst="rect">
            <a:avLst/>
          </a:prstGeom>
        </p:spPr>
      </p:pic>
    </p:spTree>
    <p:extLst>
      <p:ext uri="{BB962C8B-B14F-4D97-AF65-F5344CB8AC3E}">
        <p14:creationId xmlns:p14="http://schemas.microsoft.com/office/powerpoint/2010/main" val="359854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8745</Words>
  <Application>Microsoft Office PowerPoint</Application>
  <PresentationFormat>Widescreen</PresentationFormat>
  <Paragraphs>641</Paragraphs>
  <Slides>234</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234</vt:i4>
      </vt:variant>
    </vt:vector>
  </HeadingPairs>
  <TitlesOfParts>
    <vt:vector size="252" baseType="lpstr">
      <vt:lpstr>Arial Unicode MS</vt:lpstr>
      <vt:lpstr>宋体</vt:lpstr>
      <vt:lpstr>宋体</vt:lpstr>
      <vt:lpstr>Arial</vt:lpstr>
      <vt:lpstr>Asap</vt:lpstr>
      <vt:lpstr>Book Antiqua</vt:lpstr>
      <vt:lpstr>Calibri</vt:lpstr>
      <vt:lpstr>Calibri Light</vt:lpstr>
      <vt:lpstr>Courier New</vt:lpstr>
      <vt:lpstr>Palatino</vt:lpstr>
      <vt:lpstr>Symbol</vt:lpstr>
      <vt:lpstr>Tahoma</vt:lpstr>
      <vt:lpstr>Times New Roman</vt:lpstr>
      <vt:lpstr>Office Theme</vt:lpstr>
      <vt:lpstr>Bitmap Image</vt:lpstr>
      <vt:lpstr>Equation</vt:lpstr>
      <vt:lpstr>Document</vt:lpstr>
      <vt:lpstr>Photo Editor Photo</vt:lpstr>
      <vt:lpstr>http://www.spectralcalc.com/calc/spectralcalc.php </vt:lpstr>
      <vt:lpstr>PowerPoint Presentation</vt:lpstr>
      <vt:lpstr>PowerPoint Presentation</vt:lpstr>
      <vt:lpstr>PowerPoint Presentation</vt:lpstr>
      <vt:lpstr>PowerPoint Presentation</vt:lpstr>
      <vt:lpstr>PowerPoint Presentation</vt:lpstr>
      <vt:lpstr>PowerPoint Presentation</vt:lpstr>
      <vt:lpstr>AOSC400-2015 October 22, Lecture # 14</vt:lpstr>
      <vt:lpstr>PowerPoint Presentation</vt:lpstr>
      <vt:lpstr>Contribution of each term to the brightness temperature at the top or the atmosphere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Microwave Instruments of focus  </vt:lpstr>
      <vt:lpstr>Orbit considerations</vt:lpstr>
      <vt:lpstr>Principles of MW radiometry</vt:lpstr>
      <vt:lpstr>Variables obtained</vt:lpstr>
      <vt:lpstr>Detection of MW radiation</vt:lpstr>
      <vt:lpstr>PowerPoint Presentation</vt:lpstr>
      <vt:lpstr> </vt:lpstr>
      <vt:lpstr>Since the emissivity in microwave is less than 1, there is a reflection contribution from the surface. Contribution of each term to the brightness temperature at the top or the atmosphere</vt:lpstr>
      <vt:lpstr>PowerPoint Presentation</vt:lpstr>
      <vt:lpstr>PowerPoint Presentation</vt:lpstr>
      <vt:lpstr>Contribution of each term to the brightness temperature at the top of the atmosphere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plane parallel approximation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Heating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problem in the use of microwave from a satellite platform is the emissivity of the earth surface. In the microwave region of the spectrum, emissivity values of the earth surface range from  0.4 to 1.0.  The emissivity of the sea surface typically ranges between 0.4 and 0.5, depending upon such variables as salinity, sea ice, surface roughness and sea foam. This complicates interpretation of terrestrial and atmospheric radiation with earth surface reflections.    </vt:lpstr>
      <vt:lpstr>PowerPoint Presentation</vt:lpstr>
      <vt:lpstr>PowerPoint Presentation</vt:lpstr>
      <vt:lpstr>PowerPoint Presentation</vt:lpstr>
      <vt:lpstr> Spectral regions used for remote sensing of the earth atmosphere and surface from satellites. ε indicates emissivity, q denotes water vapor, and T represents temperature.</vt:lpstr>
      <vt:lpstr>Microwave Instruments of focus  </vt:lpstr>
      <vt:lpstr>Orbit considerations</vt:lpstr>
      <vt:lpstr>Principles of MW radiometry</vt:lpstr>
      <vt:lpstr>Variables obtained</vt:lpstr>
      <vt:lpstr>Detection of MW radiation</vt:lpstr>
      <vt:lpstr>PowerPoint Presentation</vt:lpstr>
      <vt:lpstr> </vt:lpstr>
      <vt:lpstr>Since the emissivity in microwave is less than 1, there is a reflection contribution from the surface. Contribution of each term to the brightness temperature at the top or the atmosphere</vt:lpstr>
      <vt:lpstr>PowerPoint Presentation</vt:lpstr>
      <vt:lpstr>PowerPoint Presentation</vt:lpstr>
      <vt:lpstr>Contribution of each term to the brightness temperature at the top of the atmosphere  </vt:lpstr>
      <vt:lpstr>In the frequency domain, the Planck function is given by  </vt:lpstr>
      <vt:lpstr>PowerPoint Presentation</vt:lpstr>
      <vt:lpstr>PowerPoint Presentation</vt:lpstr>
      <vt:lpstr>PowerPoint Presentation</vt:lpstr>
      <vt:lpstr>PowerPoint Presentation</vt:lpstr>
      <vt:lpstr>PowerPoint Presentation</vt:lpstr>
      <vt:lpstr>PowerPoint Presentation</vt:lpstr>
      <vt:lpstr>Effect of Clouds</vt:lpstr>
      <vt:lpstr>PowerPoint Presentation</vt:lpstr>
      <vt:lpstr>PowerPoint Presentation</vt:lpstr>
      <vt:lpstr>Early studies of sensitivity to cloud amount</vt:lpstr>
      <vt:lpstr>PowerPoint Presentation</vt:lpstr>
      <vt:lpstr>PowerPoint Presentation</vt:lpstr>
      <vt:lpstr>PowerPoint Presentation</vt:lpstr>
      <vt:lpstr>PowerPoint Presentation</vt:lpstr>
      <vt:lpstr>PowerPoint Presentation</vt:lpstr>
      <vt:lpstr>PowerPoint Presentation</vt:lpstr>
      <vt:lpstr> Due to their complexity, clouds are difficult to model</vt:lpstr>
      <vt:lpstr>“Man made” clouds: Airplane Tracks  </vt:lpstr>
      <vt:lpstr> Over the last dozen years, NASA has launched a series of satellites – known collectively as the Earth Observing System (EOS) – that has provided critical insights into the dynamics of the entire Earth system: clouds, oceans, vegetation, ice, solid Earth and atmosphere (see next slide). Now NASA is helping to create a new generation of satellites to extend and improve upon the Earth system data records established by 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41</cp:revision>
  <dcterms:created xsi:type="dcterms:W3CDTF">2015-10-21T16:41:07Z</dcterms:created>
  <dcterms:modified xsi:type="dcterms:W3CDTF">2015-10-22T14:16:02Z</dcterms:modified>
</cp:coreProperties>
</file>