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8"/>
  </p:notesMasterIdLst>
  <p:sldIdLst>
    <p:sldId id="448" r:id="rId2"/>
    <p:sldId id="504" r:id="rId3"/>
    <p:sldId id="485" r:id="rId4"/>
    <p:sldId id="494" r:id="rId5"/>
    <p:sldId id="495" r:id="rId6"/>
    <p:sldId id="502" r:id="rId7"/>
    <p:sldId id="451" r:id="rId8"/>
    <p:sldId id="486" r:id="rId9"/>
    <p:sldId id="346" r:id="rId10"/>
    <p:sldId id="347" r:id="rId11"/>
    <p:sldId id="510" r:id="rId12"/>
    <p:sldId id="430" r:id="rId13"/>
    <p:sldId id="450" r:id="rId14"/>
    <p:sldId id="488" r:id="rId15"/>
    <p:sldId id="492" r:id="rId16"/>
    <p:sldId id="491" r:id="rId17"/>
    <p:sldId id="493" r:id="rId18"/>
    <p:sldId id="489" r:id="rId19"/>
    <p:sldId id="490" r:id="rId20"/>
    <p:sldId id="421" r:id="rId21"/>
    <p:sldId id="422" r:id="rId22"/>
    <p:sldId id="423" r:id="rId23"/>
    <p:sldId id="415" r:id="rId24"/>
    <p:sldId id="416" r:id="rId25"/>
    <p:sldId id="417" r:id="rId26"/>
    <p:sldId id="418" r:id="rId27"/>
    <p:sldId id="419" r:id="rId28"/>
    <p:sldId id="424" r:id="rId29"/>
    <p:sldId id="425" r:id="rId30"/>
    <p:sldId id="427" r:id="rId31"/>
    <p:sldId id="496" r:id="rId32"/>
    <p:sldId id="498" r:id="rId33"/>
    <p:sldId id="500" r:id="rId34"/>
    <p:sldId id="501" r:id="rId35"/>
    <p:sldId id="434" r:id="rId36"/>
    <p:sldId id="506" r:id="rId37"/>
    <p:sldId id="435" r:id="rId38"/>
    <p:sldId id="436" r:id="rId39"/>
    <p:sldId id="508" r:id="rId40"/>
    <p:sldId id="440" r:id="rId41"/>
    <p:sldId id="441" r:id="rId42"/>
    <p:sldId id="442" r:id="rId43"/>
    <p:sldId id="443" r:id="rId44"/>
    <p:sldId id="444" r:id="rId45"/>
    <p:sldId id="445" r:id="rId46"/>
    <p:sldId id="478" r:id="rId47"/>
    <p:sldId id="521" r:id="rId48"/>
    <p:sldId id="522" r:id="rId49"/>
    <p:sldId id="523" r:id="rId50"/>
    <p:sldId id="480" r:id="rId51"/>
    <p:sldId id="457" r:id="rId52"/>
    <p:sldId id="458" r:id="rId53"/>
    <p:sldId id="459" r:id="rId54"/>
    <p:sldId id="460" r:id="rId55"/>
    <p:sldId id="461" r:id="rId56"/>
    <p:sldId id="465" r:id="rId57"/>
    <p:sldId id="466" r:id="rId58"/>
    <p:sldId id="467" r:id="rId59"/>
    <p:sldId id="468" r:id="rId60"/>
    <p:sldId id="470" r:id="rId61"/>
    <p:sldId id="471" r:id="rId62"/>
    <p:sldId id="472" r:id="rId63"/>
    <p:sldId id="473" r:id="rId64"/>
    <p:sldId id="474" r:id="rId65"/>
    <p:sldId id="475" r:id="rId66"/>
    <p:sldId id="476" r:id="rId67"/>
    <p:sldId id="469" r:id="rId68"/>
    <p:sldId id="453" r:id="rId69"/>
    <p:sldId id="454" r:id="rId70"/>
    <p:sldId id="455" r:id="rId71"/>
    <p:sldId id="452" r:id="rId72"/>
    <p:sldId id="477" r:id="rId73"/>
    <p:sldId id="446" r:id="rId74"/>
    <p:sldId id="257" r:id="rId75"/>
    <p:sldId id="447" r:id="rId76"/>
    <p:sldId id="258" r:id="rId77"/>
    <p:sldId id="259" r:id="rId78"/>
    <p:sldId id="260" r:id="rId79"/>
    <p:sldId id="411" r:id="rId80"/>
    <p:sldId id="412" r:id="rId81"/>
    <p:sldId id="390" r:id="rId82"/>
    <p:sldId id="393" r:id="rId83"/>
    <p:sldId id="394" r:id="rId84"/>
    <p:sldId id="395" r:id="rId85"/>
    <p:sldId id="396" r:id="rId86"/>
    <p:sldId id="413" r:id="rId87"/>
    <p:sldId id="397" r:id="rId88"/>
    <p:sldId id="398" r:id="rId89"/>
    <p:sldId id="399" r:id="rId90"/>
    <p:sldId id="400" r:id="rId91"/>
    <p:sldId id="401" r:id="rId92"/>
    <p:sldId id="402" r:id="rId93"/>
    <p:sldId id="404" r:id="rId94"/>
    <p:sldId id="403" r:id="rId95"/>
    <p:sldId id="407" r:id="rId96"/>
    <p:sldId id="406" r:id="rId97"/>
    <p:sldId id="408" r:id="rId98"/>
    <p:sldId id="405" r:id="rId99"/>
    <p:sldId id="409" r:id="rId100"/>
    <p:sldId id="410" r:id="rId101"/>
    <p:sldId id="261" r:id="rId102"/>
    <p:sldId id="262" r:id="rId103"/>
    <p:sldId id="263" r:id="rId104"/>
    <p:sldId id="264" r:id="rId105"/>
    <p:sldId id="265" r:id="rId106"/>
    <p:sldId id="266" r:id="rId107"/>
    <p:sldId id="267" r:id="rId108"/>
    <p:sldId id="268" r:id="rId109"/>
    <p:sldId id="269" r:id="rId110"/>
    <p:sldId id="270" r:id="rId111"/>
    <p:sldId id="271" r:id="rId112"/>
    <p:sldId id="272" r:id="rId113"/>
    <p:sldId id="273" r:id="rId114"/>
    <p:sldId id="274" r:id="rId115"/>
    <p:sldId id="275" r:id="rId116"/>
    <p:sldId id="276" r:id="rId117"/>
    <p:sldId id="277" r:id="rId118"/>
    <p:sldId id="278" r:id="rId119"/>
    <p:sldId id="279" r:id="rId120"/>
    <p:sldId id="280" r:id="rId121"/>
    <p:sldId id="281" r:id="rId122"/>
    <p:sldId id="282" r:id="rId123"/>
    <p:sldId id="283" r:id="rId124"/>
    <p:sldId id="284" r:id="rId125"/>
    <p:sldId id="285" r:id="rId126"/>
    <p:sldId id="286" r:id="rId127"/>
    <p:sldId id="287" r:id="rId128"/>
    <p:sldId id="288" r:id="rId129"/>
    <p:sldId id="289" r:id="rId130"/>
    <p:sldId id="290" r:id="rId131"/>
    <p:sldId id="291" r:id="rId132"/>
    <p:sldId id="292" r:id="rId133"/>
    <p:sldId id="293" r:id="rId134"/>
    <p:sldId id="294" r:id="rId135"/>
    <p:sldId id="295" r:id="rId136"/>
    <p:sldId id="296" r:id="rId137"/>
    <p:sldId id="297" r:id="rId138"/>
    <p:sldId id="298" r:id="rId139"/>
    <p:sldId id="299" r:id="rId140"/>
    <p:sldId id="300" r:id="rId141"/>
    <p:sldId id="301" r:id="rId142"/>
    <p:sldId id="302" r:id="rId143"/>
    <p:sldId id="303" r:id="rId144"/>
    <p:sldId id="304" r:id="rId145"/>
    <p:sldId id="305" r:id="rId146"/>
    <p:sldId id="306" r:id="rId147"/>
    <p:sldId id="307" r:id="rId148"/>
    <p:sldId id="308" r:id="rId149"/>
    <p:sldId id="309" r:id="rId150"/>
    <p:sldId id="310" r:id="rId151"/>
    <p:sldId id="311" r:id="rId152"/>
    <p:sldId id="312" r:id="rId153"/>
    <p:sldId id="313" r:id="rId154"/>
    <p:sldId id="314" r:id="rId155"/>
    <p:sldId id="315" r:id="rId156"/>
    <p:sldId id="316" r:id="rId157"/>
    <p:sldId id="317" r:id="rId158"/>
    <p:sldId id="318" r:id="rId159"/>
    <p:sldId id="319" r:id="rId160"/>
    <p:sldId id="320" r:id="rId161"/>
    <p:sldId id="321" r:id="rId162"/>
    <p:sldId id="322" r:id="rId163"/>
    <p:sldId id="323" r:id="rId164"/>
    <p:sldId id="324" r:id="rId165"/>
    <p:sldId id="325" r:id="rId166"/>
    <p:sldId id="326" r:id="rId167"/>
    <p:sldId id="327" r:id="rId168"/>
    <p:sldId id="328" r:id="rId169"/>
    <p:sldId id="329" r:id="rId170"/>
    <p:sldId id="330" r:id="rId171"/>
    <p:sldId id="331" r:id="rId172"/>
    <p:sldId id="332" r:id="rId173"/>
    <p:sldId id="333" r:id="rId174"/>
    <p:sldId id="334" r:id="rId175"/>
    <p:sldId id="335" r:id="rId176"/>
    <p:sldId id="336" r:id="rId177"/>
    <p:sldId id="337" r:id="rId178"/>
    <p:sldId id="338" r:id="rId179"/>
    <p:sldId id="339" r:id="rId180"/>
    <p:sldId id="341" r:id="rId181"/>
    <p:sldId id="340" r:id="rId182"/>
    <p:sldId id="342" r:id="rId183"/>
    <p:sldId id="343" r:id="rId184"/>
    <p:sldId id="344" r:id="rId185"/>
    <p:sldId id="345" r:id="rId186"/>
    <p:sldId id="348" r:id="rId187"/>
    <p:sldId id="349" r:id="rId188"/>
    <p:sldId id="350" r:id="rId189"/>
    <p:sldId id="351" r:id="rId190"/>
    <p:sldId id="352" r:id="rId191"/>
    <p:sldId id="353" r:id="rId192"/>
    <p:sldId id="354" r:id="rId193"/>
    <p:sldId id="355" r:id="rId194"/>
    <p:sldId id="356" r:id="rId195"/>
    <p:sldId id="357" r:id="rId196"/>
    <p:sldId id="358" r:id="rId197"/>
    <p:sldId id="359" r:id="rId198"/>
    <p:sldId id="360" r:id="rId199"/>
    <p:sldId id="361" r:id="rId200"/>
    <p:sldId id="362" r:id="rId201"/>
    <p:sldId id="363" r:id="rId202"/>
    <p:sldId id="364" r:id="rId203"/>
    <p:sldId id="365" r:id="rId204"/>
    <p:sldId id="366" r:id="rId205"/>
    <p:sldId id="367" r:id="rId206"/>
    <p:sldId id="368" r:id="rId207"/>
    <p:sldId id="369" r:id="rId208"/>
    <p:sldId id="370" r:id="rId209"/>
    <p:sldId id="371" r:id="rId210"/>
    <p:sldId id="372" r:id="rId211"/>
    <p:sldId id="373" r:id="rId212"/>
    <p:sldId id="374" r:id="rId213"/>
    <p:sldId id="375" r:id="rId214"/>
    <p:sldId id="376" r:id="rId215"/>
    <p:sldId id="377" r:id="rId216"/>
    <p:sldId id="378" r:id="rId217"/>
    <p:sldId id="379" r:id="rId218"/>
    <p:sldId id="380" r:id="rId219"/>
    <p:sldId id="381" r:id="rId220"/>
    <p:sldId id="382" r:id="rId221"/>
    <p:sldId id="383" r:id="rId222"/>
    <p:sldId id="384" r:id="rId223"/>
    <p:sldId id="385" r:id="rId224"/>
    <p:sldId id="386" r:id="rId225"/>
    <p:sldId id="387" r:id="rId226"/>
    <p:sldId id="388" r:id="rId227"/>
    <p:sldId id="389" r:id="rId228"/>
    <p:sldId id="512" r:id="rId229"/>
    <p:sldId id="513" r:id="rId230"/>
    <p:sldId id="514" r:id="rId231"/>
    <p:sldId id="515" r:id="rId232"/>
    <p:sldId id="516" r:id="rId233"/>
    <p:sldId id="517" r:id="rId234"/>
    <p:sldId id="518" r:id="rId235"/>
    <p:sldId id="519" r:id="rId236"/>
    <p:sldId id="520" r:id="rId2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39AEA-5121-49E5-8D17-C416E2C2FC47}">
          <p14:sldIdLst>
            <p14:sldId id="448"/>
            <p14:sldId id="504"/>
            <p14:sldId id="485"/>
            <p14:sldId id="494"/>
            <p14:sldId id="495"/>
            <p14:sldId id="502"/>
            <p14:sldId id="451"/>
            <p14:sldId id="486"/>
            <p14:sldId id="346"/>
            <p14:sldId id="347"/>
            <p14:sldId id="510"/>
            <p14:sldId id="430"/>
            <p14:sldId id="450"/>
            <p14:sldId id="488"/>
            <p14:sldId id="492"/>
            <p14:sldId id="491"/>
            <p14:sldId id="493"/>
            <p14:sldId id="489"/>
            <p14:sldId id="490"/>
            <p14:sldId id="421"/>
            <p14:sldId id="422"/>
            <p14:sldId id="423"/>
            <p14:sldId id="415"/>
            <p14:sldId id="416"/>
            <p14:sldId id="417"/>
            <p14:sldId id="418"/>
            <p14:sldId id="419"/>
            <p14:sldId id="424"/>
            <p14:sldId id="425"/>
            <p14:sldId id="427"/>
            <p14:sldId id="496"/>
            <p14:sldId id="498"/>
            <p14:sldId id="500"/>
            <p14:sldId id="501"/>
            <p14:sldId id="434"/>
            <p14:sldId id="506"/>
            <p14:sldId id="435"/>
            <p14:sldId id="436"/>
            <p14:sldId id="508"/>
            <p14:sldId id="440"/>
            <p14:sldId id="441"/>
            <p14:sldId id="442"/>
            <p14:sldId id="443"/>
            <p14:sldId id="444"/>
            <p14:sldId id="445"/>
            <p14:sldId id="478"/>
            <p14:sldId id="521"/>
            <p14:sldId id="522"/>
            <p14:sldId id="523"/>
            <p14:sldId id="480"/>
            <p14:sldId id="457"/>
            <p14:sldId id="458"/>
            <p14:sldId id="459"/>
            <p14:sldId id="460"/>
            <p14:sldId id="461"/>
            <p14:sldId id="465"/>
            <p14:sldId id="466"/>
            <p14:sldId id="467"/>
            <p14:sldId id="468"/>
            <p14:sldId id="470"/>
            <p14:sldId id="471"/>
            <p14:sldId id="472"/>
            <p14:sldId id="473"/>
            <p14:sldId id="474"/>
            <p14:sldId id="475"/>
            <p14:sldId id="476"/>
            <p14:sldId id="469"/>
            <p14:sldId id="453"/>
            <p14:sldId id="454"/>
            <p14:sldId id="455"/>
            <p14:sldId id="452"/>
            <p14:sldId id="477"/>
            <p14:sldId id="446"/>
            <p14:sldId id="257"/>
            <p14:sldId id="447"/>
            <p14:sldId id="258"/>
            <p14:sldId id="259"/>
            <p14:sldId id="260"/>
            <p14:sldId id="411"/>
            <p14:sldId id="412"/>
          </p14:sldIdLst>
        </p14:section>
        <p14:section name="Untitled Section" id="{8EDE28A0-E89E-44EE-9A38-E4B9C9313916}">
          <p14:sldIdLst>
            <p14:sldId id="390"/>
            <p14:sldId id="393"/>
            <p14:sldId id="394"/>
            <p14:sldId id="395"/>
            <p14:sldId id="396"/>
            <p14:sldId id="413"/>
            <p14:sldId id="397"/>
            <p14:sldId id="398"/>
            <p14:sldId id="399"/>
            <p14:sldId id="400"/>
            <p14:sldId id="401"/>
            <p14:sldId id="402"/>
            <p14:sldId id="404"/>
            <p14:sldId id="403"/>
            <p14:sldId id="407"/>
            <p14:sldId id="406"/>
            <p14:sldId id="408"/>
            <p14:sldId id="405"/>
            <p14:sldId id="409"/>
            <p14:sldId id="41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1"/>
            <p14:sldId id="340"/>
            <p14:sldId id="342"/>
            <p14:sldId id="343"/>
            <p14:sldId id="344"/>
            <p14:sldId id="345"/>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512"/>
            <p14:sldId id="513"/>
            <p14:sldId id="514"/>
            <p14:sldId id="515"/>
            <p14:sldId id="516"/>
            <p14:sldId id="517"/>
            <p14:sldId id="518"/>
            <p14:sldId id="519"/>
            <p14:sldId id="5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60" d="100"/>
          <a:sy n="60" d="100"/>
        </p:scale>
        <p:origin x="4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image" Target="../media/image1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image" Target="../media/image13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B8FAE-2460-4DF8-B943-4A184E9AFF1E}" type="datetimeFigureOut">
              <a:rPr lang="en-US" smtClean="0"/>
              <a:t>10/22/2015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88493-7183-49F9-8B8B-E60247893D76}" type="slidenum">
              <a:rPr lang="en-US" smtClean="0"/>
              <a:t>‹#›</a:t>
            </a:fld>
            <a:endParaRPr lang="en-US"/>
          </a:p>
        </p:txBody>
      </p:sp>
    </p:spTree>
    <p:extLst>
      <p:ext uri="{BB962C8B-B14F-4D97-AF65-F5344CB8AC3E}">
        <p14:creationId xmlns:p14="http://schemas.microsoft.com/office/powerpoint/2010/main" val="128401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51</a:t>
            </a:fld>
            <a:endParaRPr lang="en-US" dirty="0"/>
          </a:p>
        </p:txBody>
      </p:sp>
    </p:spTree>
    <p:extLst>
      <p:ext uri="{BB962C8B-B14F-4D97-AF65-F5344CB8AC3E}">
        <p14:creationId xmlns:p14="http://schemas.microsoft.com/office/powerpoint/2010/main" val="233001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187</a:t>
            </a:fld>
            <a:endParaRPr lang="en-US" dirty="0"/>
          </a:p>
        </p:txBody>
      </p:sp>
    </p:spTree>
    <p:extLst>
      <p:ext uri="{BB962C8B-B14F-4D97-AF65-F5344CB8AC3E}">
        <p14:creationId xmlns:p14="http://schemas.microsoft.com/office/powerpoint/2010/main" val="265950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189</a:t>
            </a:fld>
            <a:endParaRPr lang="en-US"/>
          </a:p>
        </p:txBody>
      </p:sp>
    </p:spTree>
    <p:extLst>
      <p:ext uri="{BB962C8B-B14F-4D97-AF65-F5344CB8AC3E}">
        <p14:creationId xmlns:p14="http://schemas.microsoft.com/office/powerpoint/2010/main" val="426001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195</a:t>
            </a:fld>
            <a:endParaRPr lang="en-US" smtClean="0"/>
          </a:p>
        </p:txBody>
      </p:sp>
    </p:spTree>
    <p:extLst>
      <p:ext uri="{BB962C8B-B14F-4D97-AF65-F5344CB8AC3E}">
        <p14:creationId xmlns:p14="http://schemas.microsoft.com/office/powerpoint/2010/main" val="372422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196</a:t>
            </a:fld>
            <a:endParaRPr lang="en-US" dirty="0"/>
          </a:p>
        </p:txBody>
      </p:sp>
    </p:spTree>
    <p:extLst>
      <p:ext uri="{BB962C8B-B14F-4D97-AF65-F5344CB8AC3E}">
        <p14:creationId xmlns:p14="http://schemas.microsoft.com/office/powerpoint/2010/main" val="373812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197</a:t>
            </a:fld>
            <a:endParaRPr lang="en-US" dirty="0"/>
          </a:p>
        </p:txBody>
      </p:sp>
    </p:spTree>
    <p:extLst>
      <p:ext uri="{BB962C8B-B14F-4D97-AF65-F5344CB8AC3E}">
        <p14:creationId xmlns:p14="http://schemas.microsoft.com/office/powerpoint/2010/main" val="268539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198</a:t>
            </a:fld>
            <a:endParaRPr lang="en-US" smtClean="0"/>
          </a:p>
        </p:txBody>
      </p:sp>
    </p:spTree>
    <p:extLst>
      <p:ext uri="{BB962C8B-B14F-4D97-AF65-F5344CB8AC3E}">
        <p14:creationId xmlns:p14="http://schemas.microsoft.com/office/powerpoint/2010/main" val="354128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199</a:t>
            </a:fld>
            <a:endParaRPr lang="en-US" dirty="0"/>
          </a:p>
        </p:txBody>
      </p:sp>
    </p:spTree>
    <p:extLst>
      <p:ext uri="{BB962C8B-B14F-4D97-AF65-F5344CB8AC3E}">
        <p14:creationId xmlns:p14="http://schemas.microsoft.com/office/powerpoint/2010/main" val="33761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200</a:t>
            </a:fld>
            <a:endParaRPr lang="en-US"/>
          </a:p>
        </p:txBody>
      </p:sp>
    </p:spTree>
    <p:extLst>
      <p:ext uri="{BB962C8B-B14F-4D97-AF65-F5344CB8AC3E}">
        <p14:creationId xmlns:p14="http://schemas.microsoft.com/office/powerpoint/2010/main" val="115126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205</a:t>
            </a:fld>
            <a:endParaRPr lang="en-US"/>
          </a:p>
        </p:txBody>
      </p:sp>
    </p:spTree>
    <p:extLst>
      <p:ext uri="{BB962C8B-B14F-4D97-AF65-F5344CB8AC3E}">
        <p14:creationId xmlns:p14="http://schemas.microsoft.com/office/powerpoint/2010/main" val="104095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53</a:t>
            </a:fld>
            <a:endParaRPr lang="en-US"/>
          </a:p>
        </p:txBody>
      </p:sp>
    </p:spTree>
    <p:extLst>
      <p:ext uri="{BB962C8B-B14F-4D97-AF65-F5344CB8AC3E}">
        <p14:creationId xmlns:p14="http://schemas.microsoft.com/office/powerpoint/2010/main" val="6196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56</a:t>
            </a:fld>
            <a:endParaRPr lang="en-US" smtClean="0"/>
          </a:p>
        </p:txBody>
      </p:sp>
    </p:spTree>
    <p:extLst>
      <p:ext uri="{BB962C8B-B14F-4D97-AF65-F5344CB8AC3E}">
        <p14:creationId xmlns:p14="http://schemas.microsoft.com/office/powerpoint/2010/main" val="30834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57</a:t>
            </a:fld>
            <a:endParaRPr lang="en-US" dirty="0"/>
          </a:p>
        </p:txBody>
      </p:sp>
    </p:spTree>
    <p:extLst>
      <p:ext uri="{BB962C8B-B14F-4D97-AF65-F5344CB8AC3E}">
        <p14:creationId xmlns:p14="http://schemas.microsoft.com/office/powerpoint/2010/main" val="378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58</a:t>
            </a:fld>
            <a:endParaRPr lang="en-US" dirty="0"/>
          </a:p>
        </p:txBody>
      </p:sp>
    </p:spTree>
    <p:extLst>
      <p:ext uri="{BB962C8B-B14F-4D97-AF65-F5344CB8AC3E}">
        <p14:creationId xmlns:p14="http://schemas.microsoft.com/office/powerpoint/2010/main" val="324454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360036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60</a:t>
            </a:fld>
            <a:endParaRPr lang="en-US" dirty="0"/>
          </a:p>
        </p:txBody>
      </p:sp>
    </p:spTree>
    <p:extLst>
      <p:ext uri="{BB962C8B-B14F-4D97-AF65-F5344CB8AC3E}">
        <p14:creationId xmlns:p14="http://schemas.microsoft.com/office/powerpoint/2010/main" val="322280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61</a:t>
            </a:fld>
            <a:endParaRPr lang="en-US"/>
          </a:p>
        </p:txBody>
      </p:sp>
    </p:spTree>
    <p:extLst>
      <p:ext uri="{BB962C8B-B14F-4D97-AF65-F5344CB8AC3E}">
        <p14:creationId xmlns:p14="http://schemas.microsoft.com/office/powerpoint/2010/main" val="415989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66</a:t>
            </a:fld>
            <a:endParaRPr lang="en-US"/>
          </a:p>
        </p:txBody>
      </p:sp>
    </p:spTree>
    <p:extLst>
      <p:ext uri="{BB962C8B-B14F-4D97-AF65-F5344CB8AC3E}">
        <p14:creationId xmlns:p14="http://schemas.microsoft.com/office/powerpoint/2010/main" val="419604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404649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08232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0823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7583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60153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51492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DD099-7260-48A6-AEF8-3C433A0A23A6}"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86536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DD099-7260-48A6-AEF8-3C433A0A23A6}"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259445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DD099-7260-48A6-AEF8-3C433A0A23A6}"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3249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4185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953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D099-7260-48A6-AEF8-3C433A0A23A6}" type="datetimeFigureOut">
              <a:rPr lang="en-US" smtClean="0"/>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E85E-5756-40C8-BB2C-FC2112BBCD01}" type="slidenum">
              <a:rPr lang="en-US" smtClean="0"/>
              <a:t>‹#›</a:t>
            </a:fld>
            <a:endParaRPr lang="en-US"/>
          </a:p>
        </p:txBody>
      </p:sp>
    </p:spTree>
    <p:extLst>
      <p:ext uri="{BB962C8B-B14F-4D97-AF65-F5344CB8AC3E}">
        <p14:creationId xmlns:p14="http://schemas.microsoft.com/office/powerpoint/2010/main" val="415378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2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7.xml"/><Relationship Id="rId5" Type="http://schemas.openxmlformats.org/officeDocument/2006/relationships/image" Target="../media/image104.emf"/><Relationship Id="rId4" Type="http://schemas.openxmlformats.org/officeDocument/2006/relationships/image" Target="../media/image103.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4.png"/><Relationship Id="rId4" Type="http://schemas.openxmlformats.org/officeDocument/2006/relationships/oleObject" Target="../embeddings/oleObject8.bin"/></Relationships>
</file>

<file path=ppt/slides/_rels/slide1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57.wmf"/><Relationship Id="rId4" Type="http://schemas.openxmlformats.org/officeDocument/2006/relationships/oleObject" Target="../embeddings/oleObject9.bin"/></Relationships>
</file>

<file path=ppt/slides/_rels/slide2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60.wmf"/></Relationships>
</file>

<file path=ppt/slides/_rels/slide2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18.wmf"/><Relationship Id="rId4" Type="http://schemas.openxmlformats.org/officeDocument/2006/relationships/oleObject" Target="../embeddings/oleObject12.bin"/></Relationships>
</file>

<file path=ppt/slides/_rels/slide2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4.bin"/><Relationship Id="rId7" Type="http://schemas.openxmlformats.org/officeDocument/2006/relationships/image" Target="../media/image64.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66.png"/><Relationship Id="rId4" Type="http://schemas.openxmlformats.org/officeDocument/2006/relationships/image" Target="../media/image63.wmf"/><Relationship Id="rId9" Type="http://schemas.openxmlformats.org/officeDocument/2006/relationships/image" Target="../media/image65.w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24.emf"/><Relationship Id="rId5" Type="http://schemas.openxmlformats.org/officeDocument/2006/relationships/oleObject" Target="../embeddings/oleObject18.bin"/><Relationship Id="rId4" Type="http://schemas.openxmlformats.org/officeDocument/2006/relationships/image" Target="../media/image123.emf"/></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25.e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33.png"/><Relationship Id="rId26" Type="http://schemas.openxmlformats.org/officeDocument/2006/relationships/image" Target="../media/image153.jpeg"/><Relationship Id="rId3" Type="http://schemas.openxmlformats.org/officeDocument/2006/relationships/image" Target="../media/image134.png"/><Relationship Id="rId21" Type="http://schemas.openxmlformats.org/officeDocument/2006/relationships/image" Target="../media/image148.jpe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oleObject" Target="../embeddings/oleObject21.bin"/><Relationship Id="rId25" Type="http://schemas.openxmlformats.org/officeDocument/2006/relationships/image" Target="../media/image152.png"/><Relationship Id="rId2" Type="http://schemas.openxmlformats.org/officeDocument/2006/relationships/slideLayout" Target="../slideLayouts/slideLayout7.xml"/><Relationship Id="rId16" Type="http://schemas.openxmlformats.org/officeDocument/2006/relationships/image" Target="../media/image145.png"/><Relationship Id="rId20" Type="http://schemas.openxmlformats.org/officeDocument/2006/relationships/image" Target="../media/image147.png"/><Relationship Id="rId1" Type="http://schemas.openxmlformats.org/officeDocument/2006/relationships/vmlDrawing" Target="../drawings/vmlDrawing12.v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1.png"/><Relationship Id="rId5" Type="http://schemas.openxmlformats.org/officeDocument/2006/relationships/image" Target="../media/image132.png"/><Relationship Id="rId15" Type="http://schemas.openxmlformats.org/officeDocument/2006/relationships/image" Target="../media/image144.png"/><Relationship Id="rId23" Type="http://schemas.openxmlformats.org/officeDocument/2006/relationships/image" Target="../media/image150.png"/><Relationship Id="rId10" Type="http://schemas.openxmlformats.org/officeDocument/2006/relationships/image" Target="../media/image139.png"/><Relationship Id="rId19" Type="http://schemas.openxmlformats.org/officeDocument/2006/relationships/image" Target="../media/image146.png"/><Relationship Id="rId4" Type="http://schemas.openxmlformats.org/officeDocument/2006/relationships/oleObject" Target="../embeddings/oleObject20.bin"/><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49.png"/><Relationship Id="rId27" Type="http://schemas.openxmlformats.org/officeDocument/2006/relationships/image" Target="../media/image154.jpeg"/></Relationships>
</file>

<file path=ppt/slides/_rels/slide227.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4.png"/><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7.w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0.wmf"/></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6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6.png"/><Relationship Id="rId4" Type="http://schemas.openxmlformats.org/officeDocument/2006/relationships/image" Target="../media/image63.wmf"/><Relationship Id="rId9" Type="http://schemas.openxmlformats.org/officeDocument/2006/relationships/image" Target="../media/image65.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8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15537" cy="1325563"/>
          </a:xfrm>
        </p:spPr>
        <p:txBody>
          <a:bodyPr>
            <a:normAutofit/>
          </a:bodyPr>
          <a:lstStyle/>
          <a:p>
            <a:r>
              <a:rPr lang="en-US" dirty="0"/>
              <a:t>http://www.spectralcalc.com/calc/spectralcalc.php</a:t>
            </a:r>
            <a:br>
              <a:rPr lang="en-US" dirty="0"/>
            </a:br>
            <a:endParaRPr lang="en-US" dirty="0"/>
          </a:p>
        </p:txBody>
      </p:sp>
    </p:spTree>
    <p:extLst>
      <p:ext uri="{BB962C8B-B14F-4D97-AF65-F5344CB8AC3E}">
        <p14:creationId xmlns:p14="http://schemas.microsoft.com/office/powerpoint/2010/main" val="29522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2505"/>
            <a:ext cx="12192000" cy="707886"/>
          </a:xfrm>
          <a:prstGeom prst="rect">
            <a:avLst/>
          </a:prstGeom>
          <a:noFill/>
        </p:spPr>
        <p:txBody>
          <a:bodyPr wrap="square" rtlCol="0">
            <a:spAutoFit/>
          </a:bodyPr>
          <a:lstStyle/>
          <a:p>
            <a:r>
              <a:rPr lang="en-US" sz="3200" dirty="0" smtClean="0"/>
              <a:t>Allowing both extinction and emission of radiation over a path </a:t>
            </a:r>
            <a:r>
              <a:rPr lang="en-US" sz="4000" dirty="0" smtClean="0">
                <a:solidFill>
                  <a:srgbClr val="FF0000"/>
                </a:solidFill>
              </a:rPr>
              <a:t>s</a:t>
            </a:r>
            <a:r>
              <a:rPr lang="en-US" sz="3200" dirty="0" smtClean="0"/>
              <a:t>:</a:t>
            </a:r>
            <a:endParaRPr lang="en-US" sz="3200" dirty="0"/>
          </a:p>
        </p:txBody>
      </p:sp>
      <p:pic>
        <p:nvPicPr>
          <p:cNvPr id="4" name="Picture 3"/>
          <p:cNvPicPr>
            <a:picLocks noChangeAspect="1"/>
          </p:cNvPicPr>
          <p:nvPr/>
        </p:nvPicPr>
        <p:blipFill rotWithShape="1">
          <a:blip r:embed="rId2"/>
          <a:srcRect l="30484" t="23328" r="27046" b="12010"/>
          <a:stretch/>
        </p:blipFill>
        <p:spPr>
          <a:xfrm>
            <a:off x="5995629" y="951887"/>
            <a:ext cx="5229728" cy="2839453"/>
          </a:xfrm>
          <a:prstGeom prst="rect">
            <a:avLst/>
          </a:prstGeom>
        </p:spPr>
      </p:pic>
      <p:sp>
        <p:nvSpPr>
          <p:cNvPr id="5" name="TextBox 4"/>
          <p:cNvSpPr txBox="1"/>
          <p:nvPr/>
        </p:nvSpPr>
        <p:spPr>
          <a:xfrm>
            <a:off x="336884" y="1621484"/>
            <a:ext cx="5998565" cy="1077218"/>
          </a:xfrm>
          <a:prstGeom prst="rect">
            <a:avLst/>
          </a:prstGeom>
          <a:noFill/>
        </p:spPr>
        <p:txBody>
          <a:bodyPr wrap="none" rtlCol="0">
            <a:spAutoFit/>
          </a:bodyPr>
          <a:lstStyle/>
          <a:p>
            <a:pPr algn="ctr"/>
            <a:r>
              <a:rPr lang="en-US" sz="3200" dirty="0" smtClean="0"/>
              <a:t>After several manipulations of this </a:t>
            </a:r>
          </a:p>
          <a:p>
            <a:pPr algn="ctr"/>
            <a:r>
              <a:rPr lang="en-US" sz="3200" dirty="0" smtClean="0"/>
              <a:t>equation, we get</a:t>
            </a:r>
            <a:endParaRPr lang="en-US" sz="3200" dirty="0"/>
          </a:p>
        </p:txBody>
      </p:sp>
      <p:pic>
        <p:nvPicPr>
          <p:cNvPr id="6" name="Picture 5"/>
          <p:cNvPicPr>
            <a:picLocks noChangeAspect="1"/>
          </p:cNvPicPr>
          <p:nvPr/>
        </p:nvPicPr>
        <p:blipFill rotWithShape="1">
          <a:blip r:embed="rId3"/>
          <a:srcRect l="4758" t="15721" r="20103" b="26394"/>
          <a:stretch/>
        </p:blipFill>
        <p:spPr>
          <a:xfrm>
            <a:off x="336884" y="3782568"/>
            <a:ext cx="9689432" cy="1620254"/>
          </a:xfrm>
          <a:prstGeom prst="rect">
            <a:avLst/>
          </a:prstGeom>
        </p:spPr>
      </p:pic>
      <p:sp>
        <p:nvSpPr>
          <p:cNvPr id="7" name="TextBox 6"/>
          <p:cNvSpPr txBox="1"/>
          <p:nvPr/>
        </p:nvSpPr>
        <p:spPr>
          <a:xfrm>
            <a:off x="759412" y="2747959"/>
            <a:ext cx="4813690" cy="861774"/>
          </a:xfrm>
          <a:prstGeom prst="rect">
            <a:avLst/>
          </a:prstGeom>
          <a:noFill/>
        </p:spPr>
        <p:txBody>
          <a:bodyPr wrap="none" rtlCol="0">
            <a:spAutoFit/>
          </a:bodyPr>
          <a:lstStyle/>
          <a:p>
            <a:r>
              <a:rPr lang="en-US" sz="3200" dirty="0" smtClean="0"/>
              <a:t>the </a:t>
            </a:r>
            <a:r>
              <a:rPr lang="en-US" sz="3200" dirty="0" err="1">
                <a:solidFill>
                  <a:srgbClr val="C00000"/>
                </a:solidFill>
              </a:rPr>
              <a:t>Schwarzchild’s</a:t>
            </a:r>
            <a:r>
              <a:rPr lang="en-US" sz="3200" dirty="0">
                <a:solidFill>
                  <a:srgbClr val="C00000"/>
                </a:solidFill>
              </a:rPr>
              <a:t> equation</a:t>
            </a:r>
          </a:p>
          <a:p>
            <a:endParaRPr lang="en-US" dirty="0"/>
          </a:p>
        </p:txBody>
      </p:sp>
      <p:sp>
        <p:nvSpPr>
          <p:cNvPr id="8" name="TextBox 7"/>
          <p:cNvSpPr txBox="1"/>
          <p:nvPr/>
        </p:nvSpPr>
        <p:spPr>
          <a:xfrm>
            <a:off x="336884" y="5727032"/>
            <a:ext cx="11606960" cy="461665"/>
          </a:xfrm>
          <a:prstGeom prst="rect">
            <a:avLst/>
          </a:prstGeom>
          <a:noFill/>
        </p:spPr>
        <p:txBody>
          <a:bodyPr wrap="none" rtlCol="0">
            <a:spAutoFit/>
          </a:bodyPr>
          <a:lstStyle/>
          <a:p>
            <a:r>
              <a:rPr lang="en-US" sz="2400" dirty="0" smtClean="0">
                <a:solidFill>
                  <a:srgbClr val="C00000"/>
                </a:solidFill>
              </a:rPr>
              <a:t>Guidelines will be provided in homework # 3 how to get to this final format of the equation.</a:t>
            </a:r>
            <a:endParaRPr lang="en-US" sz="2400" dirty="0">
              <a:solidFill>
                <a:srgbClr val="C00000"/>
              </a:solidFill>
            </a:endParaRPr>
          </a:p>
        </p:txBody>
      </p:sp>
      <p:sp>
        <p:nvSpPr>
          <p:cNvPr id="9" name="TextBox 8"/>
          <p:cNvSpPr txBox="1"/>
          <p:nvPr/>
        </p:nvSpPr>
        <p:spPr>
          <a:xfrm>
            <a:off x="11036968" y="2294021"/>
            <a:ext cx="442750" cy="369332"/>
          </a:xfrm>
          <a:prstGeom prst="rect">
            <a:avLst/>
          </a:prstGeom>
          <a:noFill/>
        </p:spPr>
        <p:txBody>
          <a:bodyPr wrap="none" rtlCol="0">
            <a:spAutoFit/>
          </a:bodyPr>
          <a:lstStyle/>
          <a:p>
            <a:r>
              <a:rPr lang="en-US" dirty="0" smtClean="0"/>
              <a:t>(2)</a:t>
            </a:r>
            <a:endParaRPr lang="en-US" dirty="0"/>
          </a:p>
        </p:txBody>
      </p:sp>
      <p:pic>
        <p:nvPicPr>
          <p:cNvPr id="10" name="Picture 9"/>
          <p:cNvPicPr>
            <a:picLocks noChangeAspect="1"/>
          </p:cNvPicPr>
          <p:nvPr/>
        </p:nvPicPr>
        <p:blipFill rotWithShape="1">
          <a:blip r:embed="rId4"/>
          <a:srcRect t="25941" r="9052" b="30727"/>
          <a:stretch/>
        </p:blipFill>
        <p:spPr>
          <a:xfrm>
            <a:off x="484878" y="745195"/>
            <a:ext cx="10651958" cy="1860884"/>
          </a:xfrm>
          <a:prstGeom prst="rect">
            <a:avLst/>
          </a:prstGeom>
        </p:spPr>
      </p:pic>
    </p:spTree>
    <p:extLst>
      <p:ext uri="{BB962C8B-B14F-4D97-AF65-F5344CB8AC3E}">
        <p14:creationId xmlns:p14="http://schemas.microsoft.com/office/powerpoint/2010/main" val="38316727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4320"/>
            <a:ext cx="6096000" cy="4449360"/>
          </a:xfrm>
          <a:prstGeom prst="rect">
            <a:avLst/>
          </a:prstGeom>
        </p:spPr>
        <p:txBody>
          <a:bodyPr>
            <a:spAutoFit/>
          </a:bodyPr>
          <a:lstStyle/>
          <a:p>
            <a:pPr marL="201930" marR="316865" indent="4445">
              <a:lnSpc>
                <a:spcPct val="121000"/>
              </a:lnSpc>
              <a:spcBef>
                <a:spcPts val="0"/>
              </a:spcBef>
              <a:spcAft>
                <a:spcPts val="0"/>
              </a:spcAft>
              <a:tabLst>
                <a:tab pos="796290" algn="l"/>
              </a:tabLs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Fig.  </a:t>
            </a:r>
            <a:r>
              <a:rPr lang="en-US" b="1" spc="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4.31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Monochromatic    intensity    of  </a:t>
            </a:r>
            <a:r>
              <a:rPr lang="en-US"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radiation   </a:t>
            </a:r>
            <a:r>
              <a:rPr lang="en-US"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emitted from a point on  the  Earth  measured  </a:t>
            </a:r>
            <a:r>
              <a:rPr lang="en-US" dirty="0" smtClean="0">
                <a:effectLst/>
                <a:latin typeface="Arial" panose="020B0604020202020204" pitchFamily="34" charset="0"/>
                <a:ea typeface="Calibri" panose="020F0502020204030204" pitchFamily="34" charset="0"/>
                <a:cs typeface="Times New Roman" panose="02020603050405020304" pitchFamily="18" charset="0"/>
              </a:rPr>
              <a:t>by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  infrared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interferom</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eter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spectrometer  carried  aboard  a  spacecraft.  The  gray curves are blackbody spectra </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computed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from Eq. (4.10). The mono­ chromatic intensity of the radiation at any given wavelength is · indicative of  the  tem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perature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of  the  layer  of  the  atmosphere from which  that  radiation  is  emitted  (i.e.,  the  level  of  unit optical  depth  for  that   wavelength ),  which   can   be   inferred from the blackbody spectra. [Adapted from K. N.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Liou</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An Introduction to Atmospheric Radiation,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Academic Press, p. 117, Copyright  (2002), with  permission  from</a:t>
            </a:r>
            <a:r>
              <a:rPr lang="en-US" spc="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Elsevier.]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7312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9663" y="2123390"/>
            <a:ext cx="4397860" cy="4700597"/>
          </a:xfrm>
          <a:prstGeom prst="rect">
            <a:avLst/>
          </a:prstGeom>
        </p:spPr>
      </p:pic>
    </p:spTree>
    <p:extLst>
      <p:ext uri="{BB962C8B-B14F-4D97-AF65-F5344CB8AC3E}">
        <p14:creationId xmlns:p14="http://schemas.microsoft.com/office/powerpoint/2010/main" val="35985457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365" y="728208"/>
            <a:ext cx="6884894" cy="5096334"/>
          </a:xfrm>
          <a:prstGeom prst="rect">
            <a:avLst/>
          </a:prstGeom>
        </p:spPr>
      </p:pic>
    </p:spTree>
    <p:extLst>
      <p:ext uri="{BB962C8B-B14F-4D97-AF65-F5344CB8AC3E}">
        <p14:creationId xmlns:p14="http://schemas.microsoft.com/office/powerpoint/2010/main" val="18567305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212" y="-858330"/>
            <a:ext cx="7086600" cy="7863421"/>
          </a:xfrm>
          <a:prstGeom prst="rect">
            <a:avLst/>
          </a:prstGeom>
        </p:spPr>
      </p:pic>
    </p:spTree>
    <p:extLst>
      <p:ext uri="{BB962C8B-B14F-4D97-AF65-F5344CB8AC3E}">
        <p14:creationId xmlns:p14="http://schemas.microsoft.com/office/powerpoint/2010/main" val="8139320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4224" y="-821958"/>
            <a:ext cx="5701552" cy="7499610"/>
          </a:xfrm>
          <a:prstGeom prst="rect">
            <a:avLst/>
          </a:prstGeom>
        </p:spPr>
      </p:pic>
    </p:spTree>
    <p:extLst>
      <p:ext uri="{BB962C8B-B14F-4D97-AF65-F5344CB8AC3E}">
        <p14:creationId xmlns:p14="http://schemas.microsoft.com/office/powerpoint/2010/main" val="21366965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574589"/>
            <a:ext cx="5150224" cy="7120935"/>
          </a:xfrm>
          <a:prstGeom prst="rect">
            <a:avLst/>
          </a:prstGeom>
        </p:spPr>
      </p:pic>
    </p:spTree>
    <p:extLst>
      <p:ext uri="{BB962C8B-B14F-4D97-AF65-F5344CB8AC3E}">
        <p14:creationId xmlns:p14="http://schemas.microsoft.com/office/powerpoint/2010/main" val="13334675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9" y="-758766"/>
            <a:ext cx="7046259" cy="6505106"/>
          </a:xfrm>
          <a:prstGeom prst="rect">
            <a:avLst/>
          </a:prstGeom>
        </p:spPr>
      </p:pic>
    </p:spTree>
    <p:extLst>
      <p:ext uri="{BB962C8B-B14F-4D97-AF65-F5344CB8AC3E}">
        <p14:creationId xmlns:p14="http://schemas.microsoft.com/office/powerpoint/2010/main" val="5887731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387" r="3260"/>
          <a:stretch/>
        </p:blipFill>
        <p:spPr>
          <a:xfrm>
            <a:off x="1667435" y="-1060833"/>
            <a:ext cx="9009530" cy="8788549"/>
          </a:xfrm>
          <a:prstGeom prst="rect">
            <a:avLst/>
          </a:prstGeom>
        </p:spPr>
      </p:pic>
    </p:spTree>
    <p:extLst>
      <p:ext uri="{BB962C8B-B14F-4D97-AF65-F5344CB8AC3E}">
        <p14:creationId xmlns:p14="http://schemas.microsoft.com/office/powerpoint/2010/main" val="2283986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9" y="1036167"/>
            <a:ext cx="9090210" cy="5821833"/>
          </a:xfrm>
          <a:prstGeom prst="rect">
            <a:avLst/>
          </a:prstGeom>
        </p:spPr>
      </p:pic>
    </p:spTree>
    <p:extLst>
      <p:ext uri="{BB962C8B-B14F-4D97-AF65-F5344CB8AC3E}">
        <p14:creationId xmlns:p14="http://schemas.microsoft.com/office/powerpoint/2010/main" val="32356646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4977" y="381377"/>
            <a:ext cx="5970494" cy="6814929"/>
          </a:xfrm>
          <a:prstGeom prst="rect">
            <a:avLst/>
          </a:prstGeom>
        </p:spPr>
      </p:pic>
    </p:spTree>
    <p:extLst>
      <p:ext uri="{BB962C8B-B14F-4D97-AF65-F5344CB8AC3E}">
        <p14:creationId xmlns:p14="http://schemas.microsoft.com/office/powerpoint/2010/main" val="416002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0"/>
            <a:ext cx="11598442" cy="2438400"/>
          </a:xfrm>
        </p:spPr>
        <p:txBody>
          <a:bodyPr>
            <a:noAutofit/>
          </a:bodyPr>
          <a:lstStyle/>
          <a:p>
            <a:pPr algn="ctr"/>
            <a:r>
              <a:rPr lang="en-US" sz="3600" dirty="0" smtClean="0">
                <a:solidFill>
                  <a:srgbClr val="C00000"/>
                </a:solidFill>
                <a:latin typeface="Times New Roman" pitchFamily="18" charset="0"/>
                <a:cs typeface="Times New Roman" pitchFamily="18" charset="0"/>
              </a:rPr>
              <a:t>Contribution </a:t>
            </a:r>
            <a:r>
              <a:rPr lang="en-US" sz="3600" dirty="0">
                <a:solidFill>
                  <a:srgbClr val="C00000"/>
                </a:solidFill>
                <a:latin typeface="Times New Roman" pitchFamily="18" charset="0"/>
                <a:cs typeface="Times New Roman" pitchFamily="18" charset="0"/>
              </a:rPr>
              <a:t>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072061" y="2021305"/>
            <a:ext cx="10272551" cy="462757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11</a:t>
            </a:fld>
            <a:endParaRPr lang="en-US"/>
          </a:p>
        </p:txBody>
      </p:sp>
    </p:spTree>
    <p:extLst>
      <p:ext uri="{BB962C8B-B14F-4D97-AF65-F5344CB8AC3E}">
        <p14:creationId xmlns:p14="http://schemas.microsoft.com/office/powerpoint/2010/main" val="9107257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5212" y="0"/>
            <a:ext cx="5635888" cy="8177896"/>
          </a:xfrm>
          <a:prstGeom prst="rect">
            <a:avLst/>
          </a:prstGeom>
        </p:spPr>
      </p:pic>
    </p:spTree>
    <p:extLst>
      <p:ext uri="{BB962C8B-B14F-4D97-AF65-F5344CB8AC3E}">
        <p14:creationId xmlns:p14="http://schemas.microsoft.com/office/powerpoint/2010/main" val="23680817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650343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29914645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931985"/>
            <a:ext cx="10769902" cy="3021350"/>
          </a:xfrm>
          <a:prstGeom prst="rect">
            <a:avLst/>
          </a:prstGeom>
        </p:spPr>
      </p:pic>
    </p:spTree>
    <p:extLst>
      <p:ext uri="{BB962C8B-B14F-4D97-AF65-F5344CB8AC3E}">
        <p14:creationId xmlns:p14="http://schemas.microsoft.com/office/powerpoint/2010/main" val="26390846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34900007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16450408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794078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897351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0503570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281757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248" y="996154"/>
            <a:ext cx="10769902" cy="3021350"/>
          </a:xfrm>
          <a:prstGeom prst="rect">
            <a:avLst/>
          </a:prstGeom>
        </p:spPr>
      </p:pic>
      <p:pic>
        <p:nvPicPr>
          <p:cNvPr id="3" name="Picture 2"/>
          <p:cNvPicPr>
            <a:picLocks noChangeAspect="1"/>
          </p:cNvPicPr>
          <p:nvPr/>
        </p:nvPicPr>
        <p:blipFill>
          <a:blip r:embed="rId3"/>
          <a:stretch>
            <a:fillRect/>
          </a:stretch>
        </p:blipFill>
        <p:spPr>
          <a:xfrm>
            <a:off x="268210" y="4017504"/>
            <a:ext cx="9980392" cy="2286596"/>
          </a:xfrm>
          <a:prstGeom prst="rect">
            <a:avLst/>
          </a:prstGeom>
        </p:spPr>
      </p:pic>
      <p:pic>
        <p:nvPicPr>
          <p:cNvPr id="4" name="Picture 3"/>
          <p:cNvPicPr>
            <a:picLocks noChangeAspect="1"/>
          </p:cNvPicPr>
          <p:nvPr/>
        </p:nvPicPr>
        <p:blipFill rotWithShape="1">
          <a:blip r:embed="rId4"/>
          <a:srcRect l="22741" t="66327" r="25880" b="14697"/>
          <a:stretch/>
        </p:blipFill>
        <p:spPr>
          <a:xfrm>
            <a:off x="2362806" y="0"/>
            <a:ext cx="5791200" cy="1026695"/>
          </a:xfrm>
          <a:prstGeom prst="rect">
            <a:avLst/>
          </a:prstGeom>
        </p:spPr>
      </p:pic>
    </p:spTree>
    <p:extLst>
      <p:ext uri="{BB962C8B-B14F-4D97-AF65-F5344CB8AC3E}">
        <p14:creationId xmlns:p14="http://schemas.microsoft.com/office/powerpoint/2010/main" val="2118359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41245817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110" y="262227"/>
            <a:ext cx="8937229" cy="6799425"/>
          </a:xfrm>
          <a:prstGeom prst="rect">
            <a:avLst/>
          </a:prstGeom>
        </p:spPr>
      </p:pic>
    </p:spTree>
    <p:extLst>
      <p:ext uri="{BB962C8B-B14F-4D97-AF65-F5344CB8AC3E}">
        <p14:creationId xmlns:p14="http://schemas.microsoft.com/office/powerpoint/2010/main" val="5745720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034" y="1195754"/>
            <a:ext cx="8902244" cy="2776118"/>
          </a:xfrm>
          <a:prstGeom prst="rect">
            <a:avLst/>
          </a:prstGeom>
        </p:spPr>
      </p:pic>
    </p:spTree>
    <p:extLst>
      <p:ext uri="{BB962C8B-B14F-4D97-AF65-F5344CB8AC3E}">
        <p14:creationId xmlns:p14="http://schemas.microsoft.com/office/powerpoint/2010/main" val="699270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834" y="1221562"/>
            <a:ext cx="8498541" cy="4843062"/>
          </a:xfrm>
          <a:prstGeom prst="rect">
            <a:avLst/>
          </a:prstGeom>
        </p:spPr>
      </p:pic>
    </p:spTree>
    <p:extLst>
      <p:ext uri="{BB962C8B-B14F-4D97-AF65-F5344CB8AC3E}">
        <p14:creationId xmlns:p14="http://schemas.microsoft.com/office/powerpoint/2010/main" val="29853744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241" y="668215"/>
            <a:ext cx="7488482" cy="5638245"/>
          </a:xfrm>
          <a:prstGeom prst="rect">
            <a:avLst/>
          </a:prstGeom>
        </p:spPr>
      </p:pic>
    </p:spTree>
    <p:extLst>
      <p:ext uri="{BB962C8B-B14F-4D97-AF65-F5344CB8AC3E}">
        <p14:creationId xmlns:p14="http://schemas.microsoft.com/office/powerpoint/2010/main" val="18768398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195" y="1037492"/>
            <a:ext cx="6227139" cy="3725922"/>
          </a:xfrm>
          <a:prstGeom prst="rect">
            <a:avLst/>
          </a:prstGeom>
        </p:spPr>
      </p:pic>
    </p:spTree>
    <p:extLst>
      <p:ext uri="{BB962C8B-B14F-4D97-AF65-F5344CB8AC3E}">
        <p14:creationId xmlns:p14="http://schemas.microsoft.com/office/powerpoint/2010/main" val="29714370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025" y="1688123"/>
            <a:ext cx="6637919" cy="2600330"/>
          </a:xfrm>
          <a:prstGeom prst="rect">
            <a:avLst/>
          </a:prstGeom>
        </p:spPr>
      </p:pic>
    </p:spTree>
    <p:extLst>
      <p:ext uri="{BB962C8B-B14F-4D97-AF65-F5344CB8AC3E}">
        <p14:creationId xmlns:p14="http://schemas.microsoft.com/office/powerpoint/2010/main" val="7262090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966" y="508942"/>
            <a:ext cx="7046258" cy="6016162"/>
          </a:xfrm>
          <a:prstGeom prst="rect">
            <a:avLst/>
          </a:prstGeom>
        </p:spPr>
      </p:pic>
    </p:spTree>
    <p:extLst>
      <p:ext uri="{BB962C8B-B14F-4D97-AF65-F5344CB8AC3E}">
        <p14:creationId xmlns:p14="http://schemas.microsoft.com/office/powerpoint/2010/main" val="4316668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9718" y="139865"/>
            <a:ext cx="6710081" cy="7415416"/>
          </a:xfrm>
          <a:prstGeom prst="rect">
            <a:avLst/>
          </a:prstGeom>
        </p:spPr>
      </p:pic>
    </p:spTree>
    <p:extLst>
      <p:ext uri="{BB962C8B-B14F-4D97-AF65-F5344CB8AC3E}">
        <p14:creationId xmlns:p14="http://schemas.microsoft.com/office/powerpoint/2010/main" val="7046519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671" y="551328"/>
            <a:ext cx="7031787" cy="6061469"/>
          </a:xfrm>
          <a:prstGeom prst="rect">
            <a:avLst/>
          </a:prstGeom>
        </p:spPr>
      </p:pic>
    </p:spTree>
    <p:extLst>
      <p:ext uri="{BB962C8B-B14F-4D97-AF65-F5344CB8AC3E}">
        <p14:creationId xmlns:p14="http://schemas.microsoft.com/office/powerpoint/2010/main" val="52108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263" y="149788"/>
            <a:ext cx="11710737" cy="5884655"/>
          </a:xfrm>
          <a:prstGeom prst="rect">
            <a:avLst/>
          </a:prstGeom>
        </p:spPr>
      </p:pic>
      <p:sp>
        <p:nvSpPr>
          <p:cNvPr id="4" name="TextBox 3"/>
          <p:cNvSpPr txBox="1"/>
          <p:nvPr/>
        </p:nvSpPr>
        <p:spPr>
          <a:xfrm>
            <a:off x="2999874" y="603444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12831342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2623" y="151245"/>
            <a:ext cx="9399494" cy="6822281"/>
          </a:xfrm>
          <a:prstGeom prst="rect">
            <a:avLst/>
          </a:prstGeom>
        </p:spPr>
      </p:pic>
    </p:spTree>
    <p:extLst>
      <p:ext uri="{BB962C8B-B14F-4D97-AF65-F5344CB8AC3E}">
        <p14:creationId xmlns:p14="http://schemas.microsoft.com/office/powerpoint/2010/main" val="30844456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2176" y="280687"/>
            <a:ext cx="7328647" cy="6296625"/>
          </a:xfrm>
          <a:prstGeom prst="rect">
            <a:avLst/>
          </a:prstGeom>
        </p:spPr>
      </p:pic>
    </p:spTree>
    <p:extLst>
      <p:ext uri="{BB962C8B-B14F-4D97-AF65-F5344CB8AC3E}">
        <p14:creationId xmlns:p14="http://schemas.microsoft.com/office/powerpoint/2010/main" val="5204834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569" y="420995"/>
            <a:ext cx="8225255" cy="7396976"/>
          </a:xfrm>
          <a:prstGeom prst="rect">
            <a:avLst/>
          </a:prstGeom>
        </p:spPr>
      </p:pic>
    </p:spTree>
    <p:extLst>
      <p:ext uri="{BB962C8B-B14F-4D97-AF65-F5344CB8AC3E}">
        <p14:creationId xmlns:p14="http://schemas.microsoft.com/office/powerpoint/2010/main" val="10404604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87036"/>
            <a:ext cx="11700164" cy="2862322"/>
          </a:xfrm>
          <a:prstGeom prst="rect">
            <a:avLst/>
          </a:prstGeom>
        </p:spPr>
        <p:txBody>
          <a:bodyPr wrap="square">
            <a:spAutoFit/>
          </a:bodyPr>
          <a:lstStyle/>
          <a:p>
            <a:pPr marL="1115060" marR="71755" indent="216535" algn="just">
              <a:lnSpc>
                <a:spcPct val="100000"/>
              </a:lnSpc>
              <a:spcBef>
                <a:spcPts val="350"/>
              </a:spcBef>
              <a:spcAft>
                <a:spcPts val="0"/>
              </a:spcAft>
            </a:pPr>
            <a:r>
              <a:rPr lang="en-US" sz="3600" dirty="0">
                <a:ea typeface="Arial" panose="020B0604020202020204" pitchFamily="34" charset="0"/>
                <a:cs typeface="Times New Roman" panose="02020603050405020304" pitchFamily="18" charset="0"/>
              </a:rPr>
              <a:t>Quite often, we need</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to</a:t>
            </a:r>
            <a:r>
              <a:rPr lang="en-US" sz="3600" spc="-17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obtain</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fluxes</a:t>
            </a:r>
            <a:r>
              <a:rPr lang="en-US" sz="3600" spc="-18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3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modest</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accuracy</a:t>
            </a:r>
            <a:r>
              <a:rPr lang="en-US" sz="3600" spc="-13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with</a:t>
            </a:r>
            <a:r>
              <a:rPr lang="en-US" sz="3600" i="1" spc="-15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the</a:t>
            </a:r>
            <a:r>
              <a:rPr lang="en-US" sz="3600" i="1" spc="-18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least</a:t>
            </a:r>
            <a:r>
              <a:rPr lang="en-US" sz="3600" i="1" spc="-16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possible</a:t>
            </a:r>
            <a:r>
              <a:rPr lang="en-US" sz="3600" i="1" spc="-100" dirty="0">
                <a:ea typeface="Arial" panose="020B0604020202020204" pitchFamily="34" charset="0"/>
                <a:cs typeface="Times New Roman" panose="02020603050405020304" pitchFamily="18" charset="0"/>
              </a:rPr>
              <a:t> </a:t>
            </a:r>
            <a:r>
              <a:rPr lang="en-US" sz="3600" i="1" dirty="0" smtClean="0">
                <a:ea typeface="Arial" panose="020B0604020202020204" pitchFamily="34" charset="0"/>
                <a:cs typeface="Times New Roman" panose="02020603050405020304" pitchFamily="18" charset="0"/>
              </a:rPr>
              <a:t>expen­diture </a:t>
            </a:r>
            <a:r>
              <a:rPr lang="en-US" sz="3600" i="1" dirty="0">
                <a:ea typeface="Arial" panose="020B0604020202020204" pitchFamily="34" charset="0"/>
                <a:cs typeface="Times New Roman" panose="02020603050405020304" pitchFamily="18" charset="0"/>
              </a:rPr>
              <a:t>of computational effort. </a:t>
            </a:r>
            <a:r>
              <a:rPr lang="en-US" sz="3600" dirty="0">
                <a:ea typeface="Arial" panose="020B0604020202020204" pitchFamily="34" charset="0"/>
                <a:cs typeface="Times New Roman" panose="02020603050405020304" pitchFamily="18" charset="0"/>
              </a:rPr>
              <a:t>That requires us to take advantage</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 highly</a:t>
            </a:r>
            <a:r>
              <a:rPr lang="en-US" sz="3600" spc="-12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simplified</a:t>
            </a:r>
            <a:r>
              <a:rPr lang="en-US" sz="3600" spc="-13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parameterizations</a:t>
            </a:r>
            <a:r>
              <a:rPr lang="en-US" sz="3600" i="1" spc="4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radiative</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absorption</a:t>
            </a:r>
            <a:r>
              <a:rPr lang="en-US" sz="3600" spc="-10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and</a:t>
            </a:r>
            <a:r>
              <a:rPr lang="en-US" sz="3600" spc="-125" dirty="0">
                <a:ea typeface="Arial" panose="020B0604020202020204" pitchFamily="34" charset="0"/>
                <a:cs typeface="Times New Roman" panose="02020603050405020304" pitchFamily="18" charset="0"/>
              </a:rPr>
              <a:t> </a:t>
            </a:r>
            <a:r>
              <a:rPr lang="en-US" sz="3600" dirty="0" smtClean="0">
                <a:ea typeface="Arial" panose="020B0604020202020204" pitchFamily="34" charset="0"/>
                <a:cs typeface="Times New Roman" panose="02020603050405020304" pitchFamily="18" charset="0"/>
              </a:rPr>
              <a:t>emis­sion</a:t>
            </a:r>
            <a:r>
              <a:rPr lang="en-US" sz="3600" dirty="0">
                <a:ea typeface="Arial" panose="020B0604020202020204" pitchFamily="34" charset="0"/>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18918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3" y="155977"/>
            <a:ext cx="11740243" cy="6247864"/>
          </a:xfrm>
          <a:prstGeom prst="rect">
            <a:avLst/>
          </a:prstGeom>
        </p:spPr>
        <p:txBody>
          <a:bodyPr wrap="square">
            <a:spAutoFit/>
          </a:bodyPr>
          <a:lstStyle/>
          <a:p>
            <a:r>
              <a:rPr lang="en-US" sz="4000" dirty="0" smtClean="0">
                <a:solidFill>
                  <a:srgbClr val="C00000"/>
                </a:solidFill>
              </a:rPr>
              <a:t>Absorption </a:t>
            </a:r>
            <a:r>
              <a:rPr lang="en-US" sz="4000" dirty="0">
                <a:solidFill>
                  <a:srgbClr val="C00000"/>
                </a:solidFill>
              </a:rPr>
              <a:t>continua</a:t>
            </a:r>
          </a:p>
          <a:p>
            <a:r>
              <a:rPr lang="en-US" sz="4000" dirty="0">
                <a:solidFill>
                  <a:srgbClr val="002060"/>
                </a:solidFill>
              </a:rPr>
              <a:t>Extreme  ultraviolet  radiation  with  wavelengths</a:t>
            </a:r>
          </a:p>
          <a:p>
            <a:r>
              <a:rPr lang="en-US" sz="4000" dirty="0" smtClean="0">
                <a:solidFill>
                  <a:srgbClr val="002060"/>
                </a:solidFill>
              </a:rPr>
              <a:t>≤</a:t>
            </a:r>
            <a:r>
              <a:rPr lang="en-US" sz="4000" dirty="0">
                <a:solidFill>
                  <a:srgbClr val="002060"/>
                </a:solidFill>
              </a:rPr>
              <a:t> </a:t>
            </a:r>
            <a:r>
              <a:rPr lang="en-US" sz="4000" dirty="0" smtClean="0">
                <a:solidFill>
                  <a:srgbClr val="002060"/>
                </a:solidFill>
              </a:rPr>
              <a:t>0.1 µm</a:t>
            </a:r>
            <a:r>
              <a:rPr lang="en-US" sz="4000" dirty="0">
                <a:solidFill>
                  <a:srgbClr val="002060"/>
                </a:solidFill>
              </a:rPr>
              <a:t>, emitted by </a:t>
            </a:r>
            <a:r>
              <a:rPr lang="en-US" sz="4000" dirty="0" smtClean="0">
                <a:solidFill>
                  <a:srgbClr val="002060"/>
                </a:solidFill>
              </a:rPr>
              <a:t> gases </a:t>
            </a:r>
            <a:r>
              <a:rPr lang="en-US" sz="4000" dirty="0">
                <a:solidFill>
                  <a:srgbClr val="002060"/>
                </a:solidFill>
              </a:rPr>
              <a:t>in the sun's outer atmosphere, </a:t>
            </a:r>
            <a:r>
              <a:rPr lang="en-US" sz="4000" dirty="0" smtClean="0">
                <a:solidFill>
                  <a:srgbClr val="002060"/>
                </a:solidFill>
              </a:rPr>
              <a:t>is </a:t>
            </a:r>
            <a:r>
              <a:rPr lang="en-US" sz="4000" dirty="0">
                <a:solidFill>
                  <a:srgbClr val="002060"/>
                </a:solidFill>
              </a:rPr>
              <a:t>energetic to strip electrons from </a:t>
            </a:r>
            <a:r>
              <a:rPr lang="en-US" sz="4000" dirty="0" smtClean="0">
                <a:solidFill>
                  <a:srgbClr val="002060"/>
                </a:solidFill>
              </a:rPr>
              <a:t>atoms</a:t>
            </a:r>
            <a:r>
              <a:rPr lang="en-US" sz="4000" dirty="0">
                <a:solidFill>
                  <a:srgbClr val="002060"/>
                </a:solidFill>
              </a:rPr>
              <a:t>-</a:t>
            </a:r>
            <a:r>
              <a:rPr lang="en-US" sz="4000" dirty="0" smtClean="0">
                <a:solidFill>
                  <a:srgbClr val="002060"/>
                </a:solidFill>
              </a:rPr>
              <a:t>  </a:t>
            </a:r>
          </a:p>
          <a:p>
            <a:r>
              <a:rPr lang="en-US" sz="4000" dirty="0" smtClean="0">
                <a:solidFill>
                  <a:srgbClr val="C00000"/>
                </a:solidFill>
              </a:rPr>
              <a:t>pho­toionization</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Solar </a:t>
            </a:r>
            <a:r>
              <a:rPr lang="en-US" sz="4000" dirty="0">
                <a:solidFill>
                  <a:srgbClr val="002060"/>
                </a:solidFill>
              </a:rPr>
              <a:t>radiation in this wavelength </a:t>
            </a:r>
            <a:r>
              <a:rPr lang="en-US" sz="4000" dirty="0" smtClean="0">
                <a:solidFill>
                  <a:srgbClr val="002060"/>
                </a:solidFill>
              </a:rPr>
              <a:t>range (only </a:t>
            </a:r>
            <a:r>
              <a:rPr lang="en-US" sz="4000" dirty="0">
                <a:solidFill>
                  <a:srgbClr val="002060"/>
                </a:solidFill>
              </a:rPr>
              <a:t>around 3 millionths of the sun's total </a:t>
            </a:r>
            <a:r>
              <a:rPr lang="en-US" sz="4000" dirty="0" smtClean="0">
                <a:solidFill>
                  <a:srgbClr val="002060"/>
                </a:solidFill>
              </a:rPr>
              <a:t>output) </a:t>
            </a:r>
            <a:r>
              <a:rPr lang="en-US" sz="4000" dirty="0">
                <a:solidFill>
                  <a:srgbClr val="002060"/>
                </a:solidFill>
              </a:rPr>
              <a:t>is absorbed in the ionosphere, at altitudes of 90 km and above, giving rise to sufficient numbers of free electrons to affect the propagation of radio waves</a:t>
            </a:r>
            <a:r>
              <a:rPr lang="en-US" sz="4000" dirty="0"/>
              <a:t>.</a:t>
            </a:r>
          </a:p>
        </p:txBody>
      </p:sp>
    </p:spTree>
    <p:extLst>
      <p:ext uri="{BB962C8B-B14F-4D97-AF65-F5344CB8AC3E}">
        <p14:creationId xmlns:p14="http://schemas.microsoft.com/office/powerpoint/2010/main" val="20425231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961"/>
            <a:ext cx="12192000" cy="6463308"/>
          </a:xfrm>
          <a:prstGeom prst="rect">
            <a:avLst/>
          </a:prstGeom>
        </p:spPr>
        <p:txBody>
          <a:bodyPr wrap="square">
            <a:spAutoFit/>
          </a:bodyPr>
          <a:lstStyle/>
          <a:p>
            <a:pPr marL="76200" marR="5715" indent="-12700" algn="just">
              <a:spcBef>
                <a:spcPts val="0"/>
              </a:spcBef>
              <a:spcAft>
                <a:spcPts val="0"/>
              </a:spcAft>
            </a:pPr>
            <a:r>
              <a:rPr lang="en-US" sz="4600" dirty="0">
                <a:solidFill>
                  <a:srgbClr val="002060"/>
                </a:solidFill>
                <a:ea typeface="Calibri" panose="020F0502020204030204" pitchFamily="34" charset="0"/>
                <a:cs typeface="Times New Roman" panose="02020603050405020304" pitchFamily="18" charset="0"/>
              </a:rPr>
              <a:t>Radiation</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140"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0.24</a:t>
            </a:r>
            <a:r>
              <a:rPr lang="en-US" sz="4600" spc="-20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spc="-20" dirty="0">
                <a:solidFill>
                  <a:srgbClr val="002060"/>
                </a:solidFill>
                <a:ea typeface="Calibri" panose="020F0502020204030204" pitchFamily="34" charset="0"/>
                <a:cs typeface="Times New Roman" panose="02020603050405020304" pitchFamily="18" charset="0"/>
              </a:rPr>
              <a:t>is</a:t>
            </a:r>
            <a:r>
              <a:rPr lang="en-US" sz="4600" spc="-145" dirty="0">
                <a:solidFill>
                  <a:srgbClr val="002060"/>
                </a:solidFill>
                <a:ea typeface="Calibri" panose="020F0502020204030204" pitchFamily="34" charset="0"/>
                <a:cs typeface="Times New Roman" panose="02020603050405020304" pitchFamily="18" charset="0"/>
              </a:rPr>
              <a:t> </a:t>
            </a:r>
            <a:endParaRPr lang="en-US" sz="4600" spc="-145" dirty="0" smtClean="0">
              <a:solidFill>
                <a:srgbClr val="002060"/>
              </a:solidFill>
              <a:ea typeface="Calibri" panose="020F0502020204030204" pitchFamily="34" charset="0"/>
              <a:cs typeface="Times New Roman" panose="02020603050405020304" pitchFamily="18" charset="0"/>
            </a:endParaRPr>
          </a:p>
          <a:p>
            <a:pPr marL="76200" marR="5715" indent="-12700" algn="just">
              <a:spcBef>
                <a:spcPts val="0"/>
              </a:spcBef>
              <a:spcAft>
                <a:spcPts val="0"/>
              </a:spcAft>
            </a:pPr>
            <a:r>
              <a:rPr lang="en-US" sz="4600" spc="-10" dirty="0" smtClean="0">
                <a:solidFill>
                  <a:srgbClr val="002060"/>
                </a:solidFill>
                <a:ea typeface="Calibri" panose="020F0502020204030204" pitchFamily="34" charset="0"/>
                <a:cs typeface="Times New Roman" panose="02020603050405020304" pitchFamily="18" charset="0"/>
              </a:rPr>
              <a:t>suffi­</a:t>
            </a:r>
            <a:r>
              <a:rPr lang="en-US" sz="4600" dirty="0" smtClean="0">
                <a:solidFill>
                  <a:srgbClr val="002060"/>
                </a:solidFill>
                <a:ea typeface="Calibri" panose="020F0502020204030204" pitchFamily="34" charset="0"/>
                <a:cs typeface="Times New Roman" panose="02020603050405020304" pitchFamily="18" charset="0"/>
              </a:rPr>
              <a:t>ciently</a:t>
            </a:r>
            <a:r>
              <a:rPr lang="en-US" sz="4600" spc="-10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energetic</a:t>
            </a:r>
            <a:r>
              <a:rPr lang="en-US" sz="4600" spc="-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break</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2</a:t>
            </a:r>
            <a:r>
              <a:rPr lang="en-US" sz="4600" b="1" spc="-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molecules</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apart</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into</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3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a:t>
            </a:r>
            <a:r>
              <a:rPr lang="en-US" sz="4600" spc="-14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process</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referred</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40" dirty="0">
                <a:solidFill>
                  <a:srgbClr val="002060"/>
                </a:solidFill>
                <a:ea typeface="Calibri" panose="020F0502020204030204" pitchFamily="34" charset="0"/>
                <a:cs typeface="Times New Roman" panose="02020603050405020304" pitchFamily="18" charset="0"/>
              </a:rPr>
              <a:t> </a:t>
            </a:r>
            <a:r>
              <a:rPr lang="en-US" sz="4600" spc="-25" dirty="0">
                <a:solidFill>
                  <a:srgbClr val="002060"/>
                </a:solidFill>
                <a:ea typeface="Calibri" panose="020F0502020204030204" pitchFamily="34" charset="0"/>
                <a:cs typeface="Times New Roman" panose="02020603050405020304" pitchFamily="18" charset="0"/>
              </a:rPr>
              <a:t>as</a:t>
            </a:r>
            <a:r>
              <a:rPr lang="en-US" sz="4600" spc="-18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photo- dissociation.</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The</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liberated</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this</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reaction</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are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instrumental</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production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of</a:t>
            </a:r>
            <a:r>
              <a:rPr lang="en-US" sz="4600" spc="-2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ozone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3</a:t>
            </a:r>
            <a:r>
              <a:rPr lang="en-US" sz="4600" b="1" dirty="0" smtClean="0">
                <a:solidFill>
                  <a:srgbClr val="002060"/>
                </a:solidFill>
                <a:ea typeface="Calibri" panose="020F0502020204030204" pitchFamily="34" charset="0"/>
                <a:cs typeface="Times New Roman" panose="02020603050405020304" pitchFamily="18" charset="0"/>
              </a:rPr>
              <a:t>)</a:t>
            </a:r>
            <a:r>
              <a:rPr lang="en-US" sz="4600" b="1" spc="-150"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which </a:t>
            </a:r>
            <a:r>
              <a:rPr lang="en-US" sz="4600" spc="15" dirty="0" smtClean="0">
                <a:solidFill>
                  <a:srgbClr val="002060"/>
                </a:solidFill>
                <a:ea typeface="Calibri" panose="020F0502020204030204" pitchFamily="34" charset="0"/>
                <a:cs typeface="Times New Roman" panose="02020603050405020304" pitchFamily="18" charset="0"/>
              </a:rPr>
              <a:t>in</a:t>
            </a:r>
            <a:r>
              <a:rPr lang="en-US" sz="4600" spc="-165"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turn,</a:t>
            </a:r>
            <a:r>
              <a:rPr lang="en-US" sz="4600" spc="-18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is</a:t>
            </a:r>
            <a:r>
              <a:rPr lang="en-US" sz="4600" spc="-155" dirty="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dissoci­ated</a:t>
            </a:r>
            <a:r>
              <a:rPr lang="en-US" sz="4600" spc="-35" dirty="0" smtClean="0">
                <a:solidFill>
                  <a:srgbClr val="002060"/>
                </a:solidFill>
                <a:ea typeface="Calibri" panose="020F0502020204030204" pitchFamily="34" charset="0"/>
                <a:cs typeface="Times New Roman" panose="02020603050405020304" pitchFamily="18" charset="0"/>
              </a:rPr>
              <a:t> </a:t>
            </a:r>
            <a:r>
              <a:rPr lang="en-US" sz="4600" spc="-30" dirty="0">
                <a:solidFill>
                  <a:srgbClr val="002060"/>
                </a:solidFill>
                <a:ea typeface="Calibri" panose="020F0502020204030204" pitchFamily="34" charset="0"/>
                <a:cs typeface="Times New Roman" panose="02020603050405020304" pitchFamily="18" charset="0"/>
              </a:rPr>
              <a:t>by</a:t>
            </a:r>
            <a:r>
              <a:rPr lang="en-US" sz="4600" spc="-3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solar</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radiation</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with</a:t>
            </a:r>
            <a:r>
              <a:rPr lang="en-US" sz="4600" spc="-5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5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extending</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 </a:t>
            </a:r>
            <a:r>
              <a:rPr lang="en-US" sz="4600" spc="-20" dirty="0">
                <a:solidFill>
                  <a:srgbClr val="002060"/>
                </a:solidFill>
                <a:ea typeface="Calibri" panose="020F0502020204030204" pitchFamily="34" charset="0"/>
                <a:cs typeface="Times New Roman" panose="02020603050405020304" pitchFamily="18" charset="0"/>
              </a:rPr>
              <a:t>to </a:t>
            </a:r>
            <a:r>
              <a:rPr lang="en-US" sz="4600" dirty="0">
                <a:solidFill>
                  <a:srgbClr val="002060"/>
                </a:solidFill>
                <a:ea typeface="Calibri" panose="020F0502020204030204" pitchFamily="34" charset="0"/>
                <a:cs typeface="Times New Roman" panose="02020603050405020304" pitchFamily="18" charset="0"/>
              </a:rPr>
              <a:t>0.31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dirty="0">
                <a:solidFill>
                  <a:srgbClr val="002060"/>
                </a:solidFill>
                <a:ea typeface="Calibri" panose="020F0502020204030204" pitchFamily="34" charset="0"/>
                <a:cs typeface="Times New Roman" panose="02020603050405020304" pitchFamily="18" charset="0"/>
              </a:rPr>
              <a:t>.</a:t>
            </a:r>
            <a:r>
              <a:rPr lang="en-US" sz="4600" i="1"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This </a:t>
            </a:r>
            <a:r>
              <a:rPr lang="en-US" sz="4600" dirty="0">
                <a:solidFill>
                  <a:srgbClr val="002060"/>
                </a:solidFill>
                <a:ea typeface="Calibri" panose="020F0502020204030204" pitchFamily="34" charset="0"/>
                <a:cs typeface="Times New Roman" panose="02020603050405020304" pitchFamily="18" charset="0"/>
              </a:rPr>
              <a:t>reaction absorbs virtually </a:t>
            </a:r>
            <a:r>
              <a:rPr lang="en-US" sz="4600" spc="15" dirty="0">
                <a:solidFill>
                  <a:srgbClr val="002060"/>
                </a:solidFill>
                <a:ea typeface="Calibri" panose="020F0502020204030204" pitchFamily="34" charset="0"/>
                <a:cs typeface="Times New Roman" panose="02020603050405020304" pitchFamily="18" charset="0"/>
              </a:rPr>
              <a:t>all</a:t>
            </a:r>
            <a:r>
              <a:rPr lang="en-US" sz="4600" spc="2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of</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a:t>
            </a:r>
            <a:r>
              <a:rPr lang="en-US" sz="4600" dirty="0" smtClean="0">
                <a:solidFill>
                  <a:srgbClr val="002060"/>
                </a:solidFill>
                <a:ea typeface="Calibri" panose="020F0502020204030204" pitchFamily="34" charset="0"/>
                <a:cs typeface="Times New Roman" panose="02020603050405020304" pitchFamily="18" charset="0"/>
              </a:rPr>
              <a:t>2 % </a:t>
            </a:r>
            <a:r>
              <a:rPr lang="en-US" sz="4600" spc="20" dirty="0">
                <a:solidFill>
                  <a:srgbClr val="002060"/>
                </a:solidFill>
                <a:ea typeface="Calibri" panose="020F0502020204030204" pitchFamily="34" charset="0"/>
                <a:cs typeface="Times New Roman" panose="02020603050405020304" pitchFamily="18" charset="0"/>
              </a:rPr>
              <a:t>of </a:t>
            </a:r>
            <a:r>
              <a:rPr lang="en-US" sz="4600" spc="10"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sun's potentially lethal</a:t>
            </a:r>
            <a:r>
              <a:rPr lang="en-US" sz="4600" spc="-7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ultraviolet radiation.</a:t>
            </a:r>
            <a:r>
              <a:rPr lang="en-US" sz="4600" spc="-150" dirty="0">
                <a:solidFill>
                  <a:srgbClr val="002060"/>
                </a:solidFill>
                <a:ea typeface="Calibri" panose="020F0502020204030204" pitchFamily="34" charset="0"/>
                <a:cs typeface="Times New Roman" panose="02020603050405020304" pitchFamily="18" charset="0"/>
              </a:rPr>
              <a:t> </a:t>
            </a:r>
            <a:endParaRPr lang="en-US" sz="46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9902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338" y="1565031"/>
            <a:ext cx="7930662" cy="2308324"/>
          </a:xfrm>
          <a:prstGeom prst="rect">
            <a:avLst/>
          </a:prstGeom>
        </p:spPr>
        <p:txBody>
          <a:bodyPr wrap="square">
            <a:spAutoFit/>
          </a:bodyPr>
          <a:lstStyle/>
          <a:p>
            <a:pPr marL="76200" marR="5715" indent="-12700" algn="just">
              <a:spcBef>
                <a:spcPts val="0"/>
              </a:spcBef>
              <a:spcAft>
                <a:spcPts val="0"/>
              </a:spcAft>
            </a:pPr>
            <a:r>
              <a:rPr lang="en-US" sz="3600" dirty="0">
                <a:solidFill>
                  <a:srgbClr val="002060"/>
                </a:solidFill>
                <a:ea typeface="Calibri" panose="020F0502020204030204" pitchFamily="34" charset="0"/>
                <a:cs typeface="Times New Roman" panose="02020603050405020304" pitchFamily="18" charset="0"/>
              </a:rPr>
              <a:t>The</a:t>
            </a:r>
            <a:r>
              <a:rPr lang="en-US" sz="3600" spc="-12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ranges</a:t>
            </a:r>
            <a:r>
              <a:rPr lang="en-US" sz="3600" spc="-110" dirty="0">
                <a:solidFill>
                  <a:srgbClr val="002060"/>
                </a:solidFill>
                <a:ea typeface="Calibri" panose="020F0502020204030204" pitchFamily="34" charset="0"/>
                <a:cs typeface="Times New Roman" panose="02020603050405020304" pitchFamily="18" charset="0"/>
              </a:rPr>
              <a:t> </a:t>
            </a:r>
            <a:r>
              <a:rPr lang="en-US" sz="3600" spc="-25" dirty="0">
                <a:solidFill>
                  <a:srgbClr val="002060"/>
                </a:solidFill>
                <a:ea typeface="Calibri" panose="020F0502020204030204" pitchFamily="34" charset="0"/>
                <a:cs typeface="Times New Roman" panose="02020603050405020304" pitchFamily="18" charset="0"/>
              </a:rPr>
              <a:t>of</a:t>
            </a:r>
            <a:r>
              <a:rPr lang="en-US" sz="3600" spc="-10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heights</a:t>
            </a:r>
            <a:r>
              <a:rPr lang="en-US" sz="3600" spc="-120" dirty="0">
                <a:solidFill>
                  <a:srgbClr val="002060"/>
                </a:solidFill>
                <a:ea typeface="Calibri" panose="020F0502020204030204" pitchFamily="34" charset="0"/>
                <a:cs typeface="Times New Roman" panose="02020603050405020304" pitchFamily="18" charset="0"/>
              </a:rPr>
              <a:t> </a:t>
            </a:r>
            <a:r>
              <a:rPr lang="en-US" sz="3600" spc="-20" dirty="0">
                <a:solidFill>
                  <a:srgbClr val="002060"/>
                </a:solidFill>
                <a:ea typeface="Calibri" panose="020F0502020204030204" pitchFamily="34" charset="0"/>
                <a:cs typeface="Times New Roman" panose="02020603050405020304" pitchFamily="18" charset="0"/>
              </a:rPr>
              <a:t>and</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wavelengths</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of</a:t>
            </a:r>
            <a:r>
              <a:rPr lang="en-US" sz="3600" spc="-1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 </a:t>
            </a:r>
            <a:r>
              <a:rPr lang="en-US" sz="3600" spc="-15" dirty="0">
                <a:solidFill>
                  <a:srgbClr val="002060"/>
                </a:solidFill>
                <a:ea typeface="Calibri" panose="020F0502020204030204" pitchFamily="34" charset="0"/>
                <a:cs typeface="Times New Roman" panose="02020603050405020304" pitchFamily="18" charset="0"/>
              </a:rPr>
              <a:t>primary </a:t>
            </a:r>
            <a:r>
              <a:rPr lang="en-US" sz="3600" dirty="0">
                <a:solidFill>
                  <a:srgbClr val="002060"/>
                </a:solidFill>
                <a:ea typeface="Calibri" panose="020F0502020204030204" pitchFamily="34" charset="0"/>
                <a:cs typeface="Times New Roman" panose="02020603050405020304" pitchFamily="18" charset="0"/>
              </a:rPr>
              <a:t>photoionization </a:t>
            </a:r>
            <a:r>
              <a:rPr lang="en-US" sz="3600" spc="-20" dirty="0">
                <a:solidFill>
                  <a:srgbClr val="002060"/>
                </a:solidFill>
                <a:ea typeface="Calibri" panose="020F0502020204030204" pitchFamily="34" charset="0"/>
                <a:cs typeface="Times New Roman" panose="02020603050405020304" pitchFamily="18" charset="0"/>
              </a:rPr>
              <a:t>and</a:t>
            </a:r>
            <a:r>
              <a:rPr lang="en-US" sz="3600" spc="205" dirty="0">
                <a:solidFill>
                  <a:srgbClr val="002060"/>
                </a:solidFill>
                <a:ea typeface="Calibri" panose="020F0502020204030204" pitchFamily="34" charset="0"/>
                <a:cs typeface="Times New Roman" panose="02020603050405020304" pitchFamily="18" charset="0"/>
              </a:rPr>
              <a:t> </a:t>
            </a:r>
            <a:r>
              <a:rPr lang="en-US" sz="3600" dirty="0" err="1">
                <a:solidFill>
                  <a:srgbClr val="002060"/>
                </a:solidFill>
                <a:ea typeface="Calibri" panose="020F0502020204030204" pitchFamily="34" charset="0"/>
                <a:cs typeface="Times New Roman" panose="02020603050405020304" pitchFamily="18" charset="0"/>
              </a:rPr>
              <a:t>photodissosiation</a:t>
            </a:r>
            <a:r>
              <a:rPr lang="en-US" sz="3600" spc="-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reactions</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in</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Earth's</a:t>
            </a:r>
            <a:r>
              <a:rPr lang="en-US" sz="3600" spc="-13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atmosphere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are</a:t>
            </a:r>
            <a:r>
              <a:rPr lang="en-US" sz="3600" spc="-12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shown</a:t>
            </a:r>
            <a:r>
              <a:rPr lang="en-US" sz="3600" spc="-140" dirty="0">
                <a:solidFill>
                  <a:srgbClr val="002060"/>
                </a:solidFill>
                <a:ea typeface="Calibri" panose="020F0502020204030204" pitchFamily="34" charset="0"/>
                <a:cs typeface="Times New Roman" panose="02020603050405020304" pitchFamily="18" charset="0"/>
              </a:rPr>
              <a:t> </a:t>
            </a:r>
            <a:r>
              <a:rPr lang="en-US" sz="3600" spc="50" dirty="0">
                <a:solidFill>
                  <a:srgbClr val="002060"/>
                </a:solidFill>
                <a:ea typeface="Calibri" panose="020F0502020204030204" pitchFamily="34" charset="0"/>
                <a:cs typeface="Times New Roman" panose="02020603050405020304" pitchFamily="18" charset="0"/>
              </a:rPr>
              <a:t>in </a:t>
            </a:r>
            <a:r>
              <a:rPr lang="en-US" sz="3600" dirty="0">
                <a:solidFill>
                  <a:srgbClr val="002060"/>
                </a:solidFill>
                <a:ea typeface="Calibri" panose="020F0502020204030204" pitchFamily="34" charset="0"/>
                <a:cs typeface="Times New Roman" panose="02020603050405020304" pitchFamily="18" charset="0"/>
              </a:rPr>
              <a:t>Fig.4.20.</a:t>
            </a:r>
          </a:p>
        </p:txBody>
      </p:sp>
    </p:spTree>
    <p:extLst>
      <p:ext uri="{BB962C8B-B14F-4D97-AF65-F5344CB8AC3E}">
        <p14:creationId xmlns:p14="http://schemas.microsoft.com/office/powerpoint/2010/main" val="26353862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199784"/>
            <a:ext cx="10515600" cy="2852737"/>
          </a:xfrm>
        </p:spPr>
        <p:txBody>
          <a:bodyPr/>
          <a:lstStyle/>
          <a:p>
            <a:r>
              <a:rPr lang="en-US" dirty="0" smtClean="0"/>
              <a:t>Heating Rates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25198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886600"/>
            <a:ext cx="7518760" cy="1518464"/>
          </a:xfrm>
          <a:prstGeom prst="rect">
            <a:avLst/>
          </a:prstGeom>
        </p:spPr>
      </p:pic>
      <p:pic>
        <p:nvPicPr>
          <p:cNvPr id="4" name="Picture 3"/>
          <p:cNvPicPr>
            <a:picLocks noChangeAspect="1"/>
          </p:cNvPicPr>
          <p:nvPr/>
        </p:nvPicPr>
        <p:blipFill>
          <a:blip r:embed="rId3"/>
          <a:stretch>
            <a:fillRect/>
          </a:stretch>
        </p:blipFill>
        <p:spPr>
          <a:xfrm>
            <a:off x="-176463" y="2807608"/>
            <a:ext cx="13314947" cy="2053150"/>
          </a:xfrm>
          <a:prstGeom prst="rect">
            <a:avLst/>
          </a:prstGeom>
        </p:spPr>
      </p:pic>
      <p:sp>
        <p:nvSpPr>
          <p:cNvPr id="2" name="TextBox 1"/>
          <p:cNvSpPr txBox="1"/>
          <p:nvPr/>
        </p:nvSpPr>
        <p:spPr>
          <a:xfrm>
            <a:off x="112295" y="240269"/>
            <a:ext cx="3158435" cy="707886"/>
          </a:xfrm>
          <a:prstGeom prst="rect">
            <a:avLst/>
          </a:prstGeom>
          <a:noFill/>
        </p:spPr>
        <p:txBody>
          <a:bodyPr wrap="square" rtlCol="0">
            <a:spAutoFit/>
          </a:bodyPr>
          <a:lstStyle/>
          <a:p>
            <a:r>
              <a:rPr lang="en-US" sz="4000" dirty="0">
                <a:solidFill>
                  <a:srgbClr val="C00000"/>
                </a:solidFill>
              </a:rPr>
              <a:t>Heating Rates</a:t>
            </a:r>
          </a:p>
        </p:txBody>
      </p:sp>
    </p:spTree>
    <p:extLst>
      <p:ext uri="{BB962C8B-B14F-4D97-AF65-F5344CB8AC3E}">
        <p14:creationId xmlns:p14="http://schemas.microsoft.com/office/powerpoint/2010/main" val="17972124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295454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358" y="169128"/>
            <a:ext cx="11664717" cy="5823294"/>
          </a:xfrm>
          <a:prstGeom prst="rect">
            <a:avLst/>
          </a:prstGeom>
        </p:spPr>
      </p:pic>
    </p:spTree>
    <p:extLst>
      <p:ext uri="{BB962C8B-B14F-4D97-AF65-F5344CB8AC3E}">
        <p14:creationId xmlns:p14="http://schemas.microsoft.com/office/powerpoint/2010/main" val="22655904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3873651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466349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564362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3638529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2268415" y="3434372"/>
            <a:ext cx="6629400" cy="2871728"/>
          </a:xfrm>
          <a:prstGeom prst="rect">
            <a:avLst/>
          </a:prstGeom>
        </p:spPr>
      </p:pic>
    </p:spTree>
    <p:extLst>
      <p:ext uri="{BB962C8B-B14F-4D97-AF65-F5344CB8AC3E}">
        <p14:creationId xmlns:p14="http://schemas.microsoft.com/office/powerpoint/2010/main" val="37695417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046" y="1248508"/>
            <a:ext cx="9829308" cy="4000916"/>
          </a:xfrm>
          <a:prstGeom prst="rect">
            <a:avLst/>
          </a:prstGeom>
        </p:spPr>
      </p:pic>
    </p:spTree>
    <p:extLst>
      <p:ext uri="{BB962C8B-B14F-4D97-AF65-F5344CB8AC3E}">
        <p14:creationId xmlns:p14="http://schemas.microsoft.com/office/powerpoint/2010/main" val="28862682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6677" y="1169346"/>
            <a:ext cx="7367954" cy="4537356"/>
          </a:xfrm>
          <a:prstGeom prst="rect">
            <a:avLst/>
          </a:prstGeom>
        </p:spPr>
      </p:pic>
    </p:spTree>
    <p:extLst>
      <p:ext uri="{BB962C8B-B14F-4D97-AF65-F5344CB8AC3E}">
        <p14:creationId xmlns:p14="http://schemas.microsoft.com/office/powerpoint/2010/main" val="27660575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624" y="-26621"/>
            <a:ext cx="10554341" cy="5417182"/>
          </a:xfrm>
          <a:prstGeom prst="rect">
            <a:avLst/>
          </a:prstGeom>
        </p:spPr>
      </p:pic>
    </p:spTree>
    <p:extLst>
      <p:ext uri="{BB962C8B-B14F-4D97-AF65-F5344CB8AC3E}">
        <p14:creationId xmlns:p14="http://schemas.microsoft.com/office/powerpoint/2010/main" val="23494987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792" y="800882"/>
            <a:ext cx="4460416" cy="5256235"/>
          </a:xfrm>
          <a:prstGeom prst="rect">
            <a:avLst/>
          </a:prstGeom>
        </p:spPr>
      </p:pic>
    </p:spTree>
    <p:extLst>
      <p:ext uri="{BB962C8B-B14F-4D97-AF65-F5344CB8AC3E}">
        <p14:creationId xmlns:p14="http://schemas.microsoft.com/office/powerpoint/2010/main" val="29353858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831" y="226603"/>
            <a:ext cx="7403123" cy="6165590"/>
          </a:xfrm>
          <a:prstGeom prst="rect">
            <a:avLst/>
          </a:prstGeom>
        </p:spPr>
      </p:pic>
    </p:spTree>
    <p:extLst>
      <p:ext uri="{BB962C8B-B14F-4D97-AF65-F5344CB8AC3E}">
        <p14:creationId xmlns:p14="http://schemas.microsoft.com/office/powerpoint/2010/main" val="36981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7863" y="1860884"/>
            <a:ext cx="12442526" cy="2720867"/>
          </a:xfrm>
          <a:prstGeom prst="rect">
            <a:avLst/>
          </a:prstGeom>
        </p:spPr>
      </p:pic>
    </p:spTree>
    <p:extLst>
      <p:ext uri="{BB962C8B-B14F-4D97-AF65-F5344CB8AC3E}">
        <p14:creationId xmlns:p14="http://schemas.microsoft.com/office/powerpoint/2010/main" val="11505868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2829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7779" y="208547"/>
            <a:ext cx="7425681" cy="5724309"/>
          </a:xfrm>
          <a:prstGeom prst="rect">
            <a:avLst/>
          </a:prstGeom>
        </p:spPr>
      </p:pic>
    </p:spTree>
    <p:extLst>
      <p:ext uri="{BB962C8B-B14F-4D97-AF65-F5344CB8AC3E}">
        <p14:creationId xmlns:p14="http://schemas.microsoft.com/office/powerpoint/2010/main" val="25687865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613152"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40899150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36613828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049" y="242174"/>
            <a:ext cx="10769902" cy="3021350"/>
          </a:xfrm>
          <a:prstGeom prst="rect">
            <a:avLst/>
          </a:prstGeom>
        </p:spPr>
      </p:pic>
      <p:pic>
        <p:nvPicPr>
          <p:cNvPr id="3" name="Picture 2"/>
          <p:cNvPicPr>
            <a:picLocks noChangeAspect="1"/>
          </p:cNvPicPr>
          <p:nvPr/>
        </p:nvPicPr>
        <p:blipFill>
          <a:blip r:embed="rId2"/>
          <a:stretch>
            <a:fillRect/>
          </a:stretch>
        </p:blipFill>
        <p:spPr>
          <a:xfrm>
            <a:off x="737629" y="3402468"/>
            <a:ext cx="10769902" cy="3021350"/>
          </a:xfrm>
          <a:prstGeom prst="rect">
            <a:avLst/>
          </a:prstGeom>
        </p:spPr>
      </p:pic>
    </p:spTree>
    <p:extLst>
      <p:ext uri="{BB962C8B-B14F-4D97-AF65-F5344CB8AC3E}">
        <p14:creationId xmlns:p14="http://schemas.microsoft.com/office/powerpoint/2010/main" val="6442408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15928370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5979394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884102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281382617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34542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56" t="9698" r="11563"/>
          <a:stretch/>
        </p:blipFill>
        <p:spPr>
          <a:xfrm>
            <a:off x="-71542" y="359183"/>
            <a:ext cx="12625334" cy="6266205"/>
          </a:xfrm>
          <a:prstGeom prst="rect">
            <a:avLst/>
          </a:prstGeom>
        </p:spPr>
      </p:pic>
    </p:spTree>
    <p:extLst>
      <p:ext uri="{BB962C8B-B14F-4D97-AF65-F5344CB8AC3E}">
        <p14:creationId xmlns:p14="http://schemas.microsoft.com/office/powerpoint/2010/main" val="23422684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40274307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12856779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074" y="850232"/>
            <a:ext cx="7972926" cy="3785652"/>
          </a:xfrm>
          <a:prstGeom prst="rect">
            <a:avLst/>
          </a:prstGeom>
        </p:spPr>
        <p:txBody>
          <a:bodyPr wrap="square">
            <a:spAutoFit/>
          </a:bodyPr>
          <a:lstStyle/>
          <a:p>
            <a:pPr>
              <a:lnSpc>
                <a:spcPct val="150000"/>
              </a:lnSpc>
              <a:spcBef>
                <a:spcPts val="600"/>
              </a:spcBef>
              <a:spcAft>
                <a:spcPts val="600"/>
              </a:spcAft>
            </a:pP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discussing</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first</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law</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of</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thermodynam­ics</a:t>
            </a:r>
            <a:r>
              <a:rPr lang="en-US" sz="3200" b="1" spc="-150" dirty="0" smtClean="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in</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Chapter</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3,</a:t>
            </a:r>
            <a:r>
              <a:rPr lang="en-US" sz="3200" b="1" spc="-16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we</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considered</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only</a:t>
            </a:r>
            <a:r>
              <a:rPr lang="en-US" sz="3200" b="1" spc="-17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changes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i="1" dirty="0">
                <a:solidFill>
                  <a:srgbClr val="0B0B0B"/>
                </a:solidFill>
                <a:ea typeface="Calibri" panose="020F0502020204030204" pitchFamily="34" charset="0"/>
                <a:cs typeface="Times New Roman" panose="02020603050405020304" pitchFamily="18" charset="0"/>
              </a:rPr>
              <a:t>E</a:t>
            </a:r>
            <a:r>
              <a:rPr lang="en-US" sz="3200" i="1" baseline="-25000" dirty="0">
                <a:solidFill>
                  <a:srgbClr val="0B0B0B"/>
                </a:solidFill>
                <a:ea typeface="Calibri" panose="020F0502020204030204" pitchFamily="34" charset="0"/>
                <a:cs typeface="Times New Roman" panose="02020603050405020304" pitchFamily="18" charset="0"/>
              </a:rPr>
              <a:t>t</a:t>
            </a:r>
            <a:r>
              <a:rPr lang="en-US" sz="2000" i="1" dirty="0">
                <a:solidFill>
                  <a:srgbClr val="0B0B0B"/>
                </a:solidFill>
                <a:ea typeface="Calibri" panose="020F0502020204030204" pitchFamily="34" charset="0"/>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but </a:t>
            </a:r>
            <a:r>
              <a:rPr lang="en-US" sz="3200" b="1" spc="20" dirty="0">
                <a:solidFill>
                  <a:srgbClr val="050505"/>
                </a:solidFill>
                <a:ea typeface="Arial Unicode MS" panose="020B0604020202020204" pitchFamily="34" charset="-128"/>
                <a:cs typeface="Times New Roman" panose="02020603050405020304" pitchFamily="18" charset="0"/>
              </a:rPr>
              <a:t>in</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dealing</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with</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radiative</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transfer</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it</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necessary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to </a:t>
            </a:r>
            <a:r>
              <a:rPr lang="en-US" sz="3200" b="1" dirty="0">
                <a:solidFill>
                  <a:srgbClr val="050505"/>
                </a:solidFill>
                <a:ea typeface="Arial Unicode MS" panose="020B0604020202020204" pitchFamily="34" charset="-128"/>
                <a:cs typeface="Times New Roman" panose="02020603050405020304" pitchFamily="18" charset="0"/>
              </a:rPr>
              <a:t>consider</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changes</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2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other</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components</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of</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the </a:t>
            </a:r>
            <a:r>
              <a:rPr lang="en-US" sz="3200" b="1" spc="10" dirty="0">
                <a:solidFill>
                  <a:srgbClr val="050505"/>
                </a:solidFill>
                <a:ea typeface="Arial Unicode MS" panose="020B0604020202020204" pitchFamily="34" charset="-128"/>
                <a:cs typeface="Times New Roman" panose="02020603050405020304" pitchFamily="18" charset="0"/>
              </a:rPr>
              <a:t>internal</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energy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as</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well.</a:t>
            </a:r>
            <a:endParaRPr lang="en-US" sz="3200" b="1" dirty="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7938508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291" y="197346"/>
            <a:ext cx="11450782" cy="4524315"/>
          </a:xfrm>
          <a:prstGeom prst="rect">
            <a:avLst/>
          </a:prstGeom>
        </p:spPr>
        <p:txBody>
          <a:bodyPr wrap="square">
            <a:spAutoFit/>
          </a:bodyPr>
          <a:lstStyle/>
          <a:p>
            <a:r>
              <a:rPr lang="en-US" dirty="0"/>
              <a:t>Doppler Broadening For moving molecules, the Doppler effect implies that the emission and absorption wavelengths are broadened.  This is  usually  described  by the so-called Doppler profile, centered at </a:t>
            </a:r>
            <a:r>
              <a:rPr lang="en-US" dirty="0" err="1"/>
              <a:t>Ao</a:t>
            </a:r>
            <a:r>
              <a:rPr lang="en-US" dirty="0"/>
              <a:t>, given by a Gaussian distribution with respect to the </a:t>
            </a:r>
            <a:r>
              <a:rPr lang="en-US" dirty="0" smtClean="0"/>
              <a:t>frequency</a:t>
            </a:r>
            <a:endParaRPr lang="en-US" dirty="0"/>
          </a:p>
          <a:p>
            <a:endParaRPr lang="en-US" dirty="0"/>
          </a:p>
          <a:p>
            <a:endParaRPr lang="en-US" dirty="0"/>
          </a:p>
          <a:p>
            <a:endParaRPr lang="en-US" dirty="0"/>
          </a:p>
          <a:p>
            <a:endParaRPr lang="en-US" dirty="0"/>
          </a:p>
          <a:p>
            <a:r>
              <a:rPr lang="en-US" dirty="0"/>
              <a:t> </a:t>
            </a:r>
          </a:p>
          <a:p>
            <a:endParaRPr lang="en-US" dirty="0"/>
          </a:p>
          <a:p>
            <a:r>
              <a:rPr lang="en-US" dirty="0"/>
              <a:t>where </a:t>
            </a:r>
            <a:r>
              <a:rPr lang="en-US" dirty="0" err="1"/>
              <a:t>aD</a:t>
            </a:r>
            <a:r>
              <a:rPr lang="en-US" dirty="0"/>
              <a:t> and SD stand for the half width of the line and the line strength, </a:t>
            </a:r>
            <a:r>
              <a:rPr lang="en-US" dirty="0" err="1"/>
              <a:t>respec</a:t>
            </a:r>
            <a:r>
              <a:rPr lang="en-US" dirty="0"/>
              <a:t>­ </a:t>
            </a:r>
            <a:r>
              <a:rPr lang="en-US" dirty="0" err="1"/>
              <a:t>tively</a:t>
            </a:r>
            <a:r>
              <a:rPr lang="en-US" dirty="0"/>
              <a:t>. The half width of the line is related to the velocity of the molecule in the direction  of the incident radiation,  and  is proportional  </a:t>
            </a:r>
            <a:r>
              <a:rPr lang="en-US" dirty="0" smtClean="0"/>
              <a:t>to.  </a:t>
            </a:r>
            <a:endParaRPr lang="en-US" dirty="0"/>
          </a:p>
          <a:p>
            <a:r>
              <a:rPr lang="en-US" dirty="0"/>
              <a:t>This shape is derived from the probability density function of the velocity, given  by the Maxwell  distribution</a:t>
            </a:r>
          </a:p>
          <a:p>
            <a:endParaRPr lang="en-US" dirty="0"/>
          </a:p>
          <a:p>
            <a:r>
              <a:rPr lang="en-US" dirty="0"/>
              <a:t>with m the molecule mass. The Doppler effect states that the frequency v appears shifted as seen by a stationary observer to the frequency v = v( l ± v/ c).</a:t>
            </a:r>
          </a:p>
          <a:p>
            <a:r>
              <a:rPr lang="en-US" dirty="0"/>
              <a:t> </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622925" y="1738139"/>
            <a:ext cx="946150" cy="22288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281362" y="2335096"/>
            <a:ext cx="5629275" cy="691515"/>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038235" y="6383655"/>
            <a:ext cx="1590040" cy="33401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7016432" y="4251743"/>
            <a:ext cx="445135" cy="302260"/>
          </a:xfrm>
          <a:prstGeom prst="rect">
            <a:avLst/>
          </a:prstGeom>
          <a:noFill/>
          <a:ln>
            <a:noFill/>
          </a:ln>
        </p:spPr>
      </p:pic>
    </p:spTree>
    <p:extLst>
      <p:ext uri="{BB962C8B-B14F-4D97-AF65-F5344CB8AC3E}">
        <p14:creationId xmlns:p14="http://schemas.microsoft.com/office/powerpoint/2010/main" val="27023661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0"/>
            <a:ext cx="6096000" cy="1031436"/>
          </a:xfrm>
          <a:prstGeom prst="rect">
            <a:avLst/>
          </a:prstGeom>
        </p:spPr>
        <p:txBody>
          <a:bodyPr>
            <a:spAutoFit/>
          </a:bodyPr>
          <a:lstStyle/>
          <a:p>
            <a:pPr marL="361315" marR="410845" algn="just">
              <a:lnSpc>
                <a:spcPct val="113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Pressure Broadening (Lorentz Effect) </a:t>
            </a:r>
            <a:r>
              <a:rPr lang="en-US" dirty="0">
                <a:latin typeface="Times New Roman" panose="02020603050405020304" pitchFamily="18" charset="0"/>
                <a:ea typeface="Calibri" panose="020F0502020204030204" pitchFamily="34" charset="0"/>
                <a:cs typeface="Times New Roman" panose="02020603050405020304" pitchFamily="18" charset="0"/>
              </a:rPr>
              <a:t>The collisions between the molecules contribute  to broaden  the lines. The distribution  function is</a:t>
            </a:r>
            <a:r>
              <a:rPr lang="en-US" spc="1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88527" y="1246909"/>
            <a:ext cx="6096000" cy="6059223"/>
          </a:xfrm>
          <a:prstGeom prst="rect">
            <a:avLst/>
          </a:prstGeom>
        </p:spPr>
        <p:txBody>
          <a:bodyPr>
            <a:spAutoFit/>
          </a:bodyPr>
          <a:lstStyle/>
          <a:p>
            <a:pPr marL="352425" marR="401955" indent="4445" algn="just">
              <a:lnSpc>
                <a:spcPct val="101000"/>
              </a:lnSpc>
              <a:spcBef>
                <a:spcPts val="113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where </a:t>
            </a:r>
            <a:r>
              <a:rPr lang="en-US" i="1" dirty="0" err="1">
                <a:latin typeface="Arial" panose="020B0604020202020204" pitchFamily="34" charset="0"/>
                <a:ea typeface="Arial" panose="020B0604020202020204" pitchFamily="34" charset="0"/>
                <a:cs typeface="Times New Roman" panose="02020603050405020304" pitchFamily="18" charset="0"/>
              </a:rPr>
              <a:t>aL</a:t>
            </a:r>
            <a:r>
              <a:rPr lang="en-US" i="1"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and </a:t>
            </a:r>
            <a:r>
              <a:rPr lang="en-US" i="1" dirty="0">
                <a:latin typeface="Arial" panose="020B0604020202020204" pitchFamily="34" charset="0"/>
                <a:ea typeface="Arial" panose="020B0604020202020204" pitchFamily="34" charset="0"/>
                <a:cs typeface="Times New Roman" panose="02020603050405020304" pitchFamily="18" charset="0"/>
              </a:rPr>
              <a:t>SL </a:t>
            </a:r>
            <a:r>
              <a:rPr lang="en-US" dirty="0">
                <a:latin typeface="Arial" panose="020B0604020202020204" pitchFamily="34" charset="0"/>
                <a:ea typeface="Arial" panose="020B0604020202020204" pitchFamily="34" charset="0"/>
                <a:cs typeface="Times New Roman" panose="02020603050405020304" pitchFamily="18" charset="0"/>
              </a:rPr>
              <a:t>stand for the width and the strength of the line, respectively. The width is related to the collision frequency and is proportional to the product of the molecule  density,  </a:t>
            </a:r>
            <a:r>
              <a:rPr lang="en-US" sz="1200" dirty="0">
                <a:latin typeface="Arial" panose="020B0604020202020204" pitchFamily="34" charset="0"/>
                <a:ea typeface="Arial" panose="020B0604020202020204" pitchFamily="34" charset="0"/>
                <a:cs typeface="Times New Roman" panose="02020603050405020304" pitchFamily="18" charset="0"/>
              </a:rPr>
              <a:t>11, </a:t>
            </a:r>
            <a:r>
              <a:rPr lang="en-US" dirty="0">
                <a:latin typeface="Arial" panose="020B0604020202020204" pitchFamily="34" charset="0"/>
                <a:ea typeface="Arial" panose="020B0604020202020204" pitchFamily="34" charset="0"/>
                <a:cs typeface="Times New Roman" panose="02020603050405020304" pitchFamily="18" charset="0"/>
              </a:rPr>
              <a:t>by  the velocity  (proportional  to </a:t>
            </a:r>
            <a:r>
              <a:rPr lang="en-US" sz="2800" spc="20" dirty="0">
                <a:latin typeface="Arial" panose="020B0604020202020204" pitchFamily="34" charset="0"/>
                <a:ea typeface="Arial" panose="020B0604020202020204" pitchFamily="34" charset="0"/>
                <a:cs typeface="Times New Roman" panose="02020603050405020304" pitchFamily="18" charset="0"/>
              </a:rPr>
              <a:t>,/f). </a:t>
            </a:r>
            <a:r>
              <a:rPr lang="en-US" dirty="0">
                <a:latin typeface="Arial" panose="020B0604020202020204" pitchFamily="34" charset="0"/>
                <a:ea typeface="Arial" panose="020B0604020202020204" pitchFamily="34" charset="0"/>
                <a:cs typeface="Times New Roman" panose="02020603050405020304" pitchFamily="18" charset="0"/>
              </a:rPr>
              <a:t>With  the ideal gas </a:t>
            </a:r>
            <a:r>
              <a:rPr lang="en-US" spc="2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law,</a:t>
            </a:r>
          </a:p>
          <a:p>
            <a:pPr marL="352425" marR="0" algn="just">
              <a:lnSpc>
                <a:spcPts val="1395"/>
              </a:lnSpc>
              <a:spcBef>
                <a:spcPts val="0"/>
              </a:spcBef>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11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a:latin typeface="Arial" panose="020B0604020202020204" pitchFamily="34" charset="0"/>
                <a:ea typeface="Calibri" panose="020F0502020204030204" pitchFamily="34" charset="0"/>
                <a:cs typeface="Times New Roman" panose="02020603050405020304" pitchFamily="18" charset="0"/>
              </a:rPr>
              <a:t>P/ </a:t>
            </a:r>
            <a:r>
              <a:rPr lang="en-US" i="1" dirty="0">
                <a:latin typeface="Arial" panose="020B0604020202020204" pitchFamily="34" charset="0"/>
                <a:ea typeface="Calibri" panose="020F0502020204030204" pitchFamily="34" charset="0"/>
                <a:cs typeface="Times New Roman" panose="02020603050405020304" pitchFamily="18" charset="0"/>
              </a:rPr>
              <a:t>T ( P is </a:t>
            </a:r>
            <a:r>
              <a:rPr lang="en-US" sz="2000" dirty="0">
                <a:latin typeface="Times New Roman" panose="02020603050405020304" pitchFamily="18" charset="0"/>
                <a:ea typeface="Calibri" panose="020F0502020204030204" pitchFamily="34" charset="0"/>
                <a:cs typeface="Times New Roman" panose="02020603050405020304" pitchFamily="18" charset="0"/>
              </a:rPr>
              <a:t>the pressure), and thus </a:t>
            </a:r>
            <a:r>
              <a:rPr lang="en-US" i="1" dirty="0" err="1">
                <a:latin typeface="Arial" panose="020B0604020202020204" pitchFamily="34" charset="0"/>
                <a:ea typeface="Calibri" panose="020F0502020204030204" pitchFamily="34" charset="0"/>
                <a:cs typeface="Times New Roman" panose="02020603050405020304" pitchFamily="18" charset="0"/>
              </a:rPr>
              <a:t>aL</a:t>
            </a:r>
            <a:r>
              <a:rPr lang="en-US" i="1"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err="1">
                <a:latin typeface="Arial" panose="020B0604020202020204" pitchFamily="34" charset="0"/>
                <a:ea typeface="Calibri" panose="020F0502020204030204" pitchFamily="34" charset="0"/>
                <a:cs typeface="Times New Roman" panose="02020603050405020304" pitchFamily="18" charset="0"/>
              </a:rPr>
              <a:t>P</a:t>
            </a:r>
            <a:r>
              <a:rPr lang="en-US" sz="2800" i="1" spc="55" dirty="0" err="1">
                <a:latin typeface="Arial" panose="020B0604020202020204" pitchFamily="34" charset="0"/>
                <a:ea typeface="Calibri" panose="020F0502020204030204" pitchFamily="34" charset="0"/>
                <a:cs typeface="Times New Roman" panose="02020603050405020304" pitchFamily="18" charset="0"/>
              </a:rPr>
              <a:t>j</a:t>
            </a:r>
            <a:r>
              <a:rPr lang="en-US" sz="2800" i="1" spc="55"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,/T</a:t>
            </a:r>
            <a:r>
              <a:rPr lang="en-US" sz="2800" i="1" spc="20"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06400" indent="173355" algn="just">
              <a:lnSpc>
                <a:spcPct val="110000"/>
              </a:lnSpc>
              <a:spcBef>
                <a:spcPts val="65"/>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Lorentz effect is a decreasing function of altitude. For a hydrostatic </a:t>
            </a:r>
            <a:r>
              <a:rPr lang="en-US" dirty="0" err="1">
                <a:latin typeface="Arial" panose="020B0604020202020204" pitchFamily="34" charset="0"/>
                <a:ea typeface="Arial" panose="020B0604020202020204" pitchFamily="34" charset="0"/>
                <a:cs typeface="Times New Roman" panose="02020603050405020304" pitchFamily="18" charset="0"/>
              </a:rPr>
              <a:t>atmo</a:t>
            </a:r>
            <a:r>
              <a:rPr lang="en-US" dirty="0">
                <a:latin typeface="Arial" panose="020B0604020202020204" pitchFamily="34" charset="0"/>
                <a:ea typeface="Arial" panose="020B0604020202020204" pitchFamily="34" charset="0"/>
                <a:cs typeface="Times New Roman" panose="02020603050405020304" pitchFamily="18" charset="0"/>
              </a:rPr>
              <a:t>­ sphere (Chap.  I ), supposed to be adiabatic (Chap. 3), the vertical profiles of</a:t>
            </a:r>
            <a:r>
              <a:rPr lang="en-US" spc="24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pressure</a:t>
            </a:r>
          </a:p>
          <a:p>
            <a:pPr marL="356870" marR="0" algn="just">
              <a:lnSpc>
                <a:spcPts val="1365"/>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and</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of</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temperature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spc="-6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indeed</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a:t>
            </a:r>
            <a:r>
              <a:rPr lang="en-US" i="1" spc="-145"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40"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10"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Po</a:t>
            </a:r>
            <a:r>
              <a:rPr lang="en-US" i="1" spc="-130" dirty="0">
                <a:latin typeface="Arial" panose="020B0604020202020204" pitchFamily="34" charset="0"/>
                <a:ea typeface="Calibri" panose="020F0502020204030204" pitchFamily="34" charset="0"/>
                <a:cs typeface="Times New Roman" panose="02020603050405020304" pitchFamily="18" charset="0"/>
              </a:rPr>
              <a:t> </a:t>
            </a:r>
            <a:r>
              <a:rPr lang="en-US" i="1" spc="20" dirty="0" err="1">
                <a:latin typeface="Arial" panose="020B0604020202020204" pitchFamily="34" charset="0"/>
                <a:ea typeface="Calibri" panose="020F0502020204030204" pitchFamily="34" charset="0"/>
                <a:cs typeface="Times New Roman" panose="02020603050405020304" pitchFamily="18" charset="0"/>
              </a:rPr>
              <a:t>exp</a:t>
            </a:r>
            <a:r>
              <a:rPr lang="en-US" i="1" spc="20" dirty="0">
                <a:latin typeface="Arial" panose="020B0604020202020204" pitchFamily="34" charset="0"/>
                <a:ea typeface="Calibri" panose="020F0502020204030204" pitchFamily="34" charset="0"/>
                <a:cs typeface="Times New Roman" panose="02020603050405020304" pitchFamily="18" charset="0"/>
              </a:rPr>
              <a:t>(</a:t>
            </a:r>
            <a:r>
              <a:rPr lang="en-US" i="1" spc="-15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70" dirty="0">
                <a:latin typeface="Arial" panose="020B0604020202020204" pitchFamily="34" charset="0"/>
                <a:ea typeface="Calibri" panose="020F0502020204030204" pitchFamily="34" charset="0"/>
                <a:cs typeface="Times New Roman" panose="02020603050405020304" pitchFamily="18" charset="0"/>
              </a:rPr>
              <a:t> </a:t>
            </a:r>
            <a:r>
              <a:rPr lang="en-US" i="1" spc="50" dirty="0">
                <a:latin typeface="Arial" panose="020B0604020202020204" pitchFamily="34" charset="0"/>
                <a:ea typeface="Calibri" panose="020F0502020204030204" pitchFamily="34" charset="0"/>
                <a:cs typeface="Times New Roman" panose="02020603050405020304" pitchFamily="18" charset="0"/>
              </a:rPr>
              <a:t>H)</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i="1" dirty="0">
                <a:latin typeface="Arial" panose="020B0604020202020204" pitchFamily="34" charset="0"/>
                <a:ea typeface="Calibri" panose="020F0502020204030204" pitchFamily="34" charset="0"/>
                <a:cs typeface="Times New Roman" panose="02020603050405020304" pitchFamily="18" charset="0"/>
              </a:rPr>
              <a:t>T</a:t>
            </a:r>
            <a:r>
              <a:rPr lang="en-US" i="1" spc="-19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3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To</a:t>
            </a:r>
            <a:r>
              <a:rPr lang="en-US" i="1" spc="-95"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spc="-495" dirty="0">
                <a:latin typeface="Arial" panose="020B0604020202020204" pitchFamily="34"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rz</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12115" indent="173355" algn="just">
              <a:lnSpc>
                <a:spcPct val="110000"/>
              </a:lnSpc>
              <a:spcBef>
                <a:spcPts val="4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typical shape of the Doppler  and Lorentz  profiles  is shown in Fig.  2.6.  Up to 40 kilometers, the Lorentz effect is the dominant effect (due to high  densities),  then the Doppler effect and, finally, the joint  impact  of both  effects (described  by the so-called </a:t>
            </a:r>
            <a:r>
              <a:rPr lang="en-US" i="1" dirty="0">
                <a:latin typeface="Times New Roman" panose="02020603050405020304" pitchFamily="18" charset="0"/>
                <a:ea typeface="Arial" panose="020B0604020202020204" pitchFamily="34" charset="0"/>
                <a:cs typeface="Times New Roman" panose="02020603050405020304" pitchFamily="18" charset="0"/>
              </a:rPr>
              <a:t>Voigt profile</a:t>
            </a:r>
            <a:r>
              <a:rPr lang="en-US" i="1" spc="-145" dirty="0">
                <a:latin typeface="Times New Roman" panose="02020603050405020304" pitchFamily="18" charset="0"/>
                <a:ea typeface="Arial" panose="020B0604020202020204" pitchFamily="34" charset="0"/>
                <a:cs typeface="Times New Roman" panose="02020603050405020304" pitchFamily="18" charset="0"/>
              </a:rPr>
              <a:t> </a:t>
            </a:r>
            <a:r>
              <a:rPr 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8498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1843722"/>
            <a:ext cx="7531100" cy="3170555"/>
          </a:xfrm>
          <a:prstGeom prst="rect">
            <a:avLst/>
          </a:prstGeom>
          <a:noFill/>
          <a:ln>
            <a:noFill/>
          </a:ln>
        </p:spPr>
      </p:pic>
    </p:spTree>
    <p:extLst>
      <p:ext uri="{BB962C8B-B14F-4D97-AF65-F5344CB8AC3E}">
        <p14:creationId xmlns:p14="http://schemas.microsoft.com/office/powerpoint/2010/main" val="9748631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1593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R="0" lvl="0" algn="just">
              <a:buSzPts val="1150"/>
              <a:tabLst>
                <a:tab pos="272415" algn="l"/>
              </a:tabLst>
            </a:pP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Absorption</a:t>
            </a:r>
            <a:r>
              <a:rPr lang="en-US" sz="4000" spc="1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 </a:t>
            </a: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lines</a:t>
            </a:r>
          </a:p>
          <a:p>
            <a:pPr marR="0" lvl="0" algn="just">
              <a:buSzPts val="1150"/>
              <a:tabLst>
                <a:tab pos="272415" algn="l"/>
              </a:tabLst>
            </a:pPr>
            <a:endPar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endParaRPr>
          </a:p>
          <a:p>
            <a:pPr marR="0" lvl="0" algn="just">
              <a:buSzPts val="1150"/>
              <a:tabLst>
                <a:tab pos="272415" algn="l"/>
              </a:tabLst>
            </a:pPr>
            <a:r>
              <a:rPr lang="en-US" sz="4000" dirty="0" smtClean="0">
                <a:solidFill>
                  <a:srgbClr val="002060"/>
                </a:solidFill>
                <a:ea typeface="Arial Unicode MS" panose="020B0604020202020204" pitchFamily="34" charset="-128"/>
                <a:cs typeface="Times New Roman" panose="02020603050405020304" pitchFamily="18" charset="0"/>
              </a:rPr>
              <a:t>Radiation</a:t>
            </a:r>
            <a:r>
              <a:rPr lang="en-US" sz="4000" spc="-75" dirty="0" smtClean="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visible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infrared</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30" dirty="0">
                <a:solidFill>
                  <a:srgbClr val="002060"/>
                </a:solidFill>
                <a:ea typeface="Arial Unicode MS" panose="020B0604020202020204" pitchFamily="34" charset="-128"/>
                <a:cs typeface="Times New Roman" panose="02020603050405020304" pitchFamily="18" charset="0"/>
              </a:rPr>
              <a:t>does</a:t>
            </a:r>
            <a:r>
              <a:rPr lang="en-US" sz="4000" spc="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not</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possess</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sufficient</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to</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produce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photoioniza­tion</a:t>
            </a:r>
            <a:r>
              <a:rPr lang="en-US" sz="4000" spc="-140" dirty="0" smtClean="0">
                <a:solidFill>
                  <a:srgbClr val="002060"/>
                </a:solidFill>
                <a:ea typeface="Arial Unicode MS" panose="020B0604020202020204" pitchFamily="34" charset="-128"/>
                <a:cs typeface="Times New Roman" panose="02020603050405020304" pitchFamily="18" charset="0"/>
              </a:rPr>
              <a:t> </a:t>
            </a:r>
            <a:r>
              <a:rPr lang="en-US" sz="4000" spc="-25" dirty="0">
                <a:solidFill>
                  <a:srgbClr val="002060"/>
                </a:solidFill>
                <a:ea typeface="Arial Unicode MS" panose="020B0604020202020204" pitchFamily="34" charset="-128"/>
                <a:cs typeface="Times New Roman" panose="02020603050405020304" pitchFamily="18" charset="0"/>
              </a:rPr>
              <a:t>or</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err="1">
                <a:solidFill>
                  <a:srgbClr val="002060"/>
                </a:solidFill>
                <a:ea typeface="Arial Unicode MS" panose="020B0604020202020204" pitchFamily="34" charset="-128"/>
                <a:cs typeface="Times New Roman" panose="02020603050405020304" pitchFamily="18" charset="0"/>
              </a:rPr>
              <a:t>photodissociation</a:t>
            </a:r>
            <a:r>
              <a:rPr lang="en-US" sz="4000" dirty="0">
                <a:solidFill>
                  <a:srgbClr val="002060"/>
                </a:solidFill>
                <a:ea typeface="Arial Unicode MS" panose="020B0604020202020204" pitchFamily="34" charset="-128"/>
                <a:cs typeface="Times New Roman" panose="02020603050405020304" pitchFamily="18" charset="0"/>
              </a:rPr>
              <a: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but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under</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certain</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0" dirty="0" smtClean="0">
                <a:solidFill>
                  <a:srgbClr val="002060"/>
                </a:solidFill>
                <a:ea typeface="Arial Unicode MS" panose="020B0604020202020204" pitchFamily="34" charset="-128"/>
                <a:cs typeface="Times New Roman" panose="02020603050405020304" pitchFamily="18" charset="0"/>
              </a:rPr>
              <a:t>condi­</a:t>
            </a:r>
            <a:r>
              <a:rPr lang="en-US" sz="4000" dirty="0" smtClean="0">
                <a:solidFill>
                  <a:srgbClr val="002060"/>
                </a:solidFill>
                <a:ea typeface="Arial Unicode MS" panose="020B0604020202020204" pitchFamily="34" charset="-128"/>
                <a:cs typeface="Times New Roman" panose="02020603050405020304" pitchFamily="18" charset="0"/>
              </a:rPr>
              <a:t>tions, </a:t>
            </a:r>
            <a:r>
              <a:rPr lang="en-US" sz="4000" dirty="0">
                <a:solidFill>
                  <a:srgbClr val="002060"/>
                </a:solidFill>
                <a:ea typeface="Arial Unicode MS" panose="020B0604020202020204" pitchFamily="34" charset="-128"/>
                <a:cs typeface="Times New Roman" panose="02020603050405020304" pitchFamily="18" charset="0"/>
              </a:rPr>
              <a:t>appreciable absorption </a:t>
            </a:r>
            <a:r>
              <a:rPr lang="en-US" sz="4000" spc="-20" dirty="0">
                <a:solidFill>
                  <a:srgbClr val="002060"/>
                </a:solidFill>
                <a:ea typeface="Arial Unicode MS" panose="020B0604020202020204" pitchFamily="34" charset="-128"/>
                <a:cs typeface="Times New Roman" panose="02020603050405020304" pitchFamily="18" charset="0"/>
              </a:rPr>
              <a:t>can </a:t>
            </a:r>
            <a:r>
              <a:rPr lang="en-US" sz="4000" dirty="0">
                <a:solidFill>
                  <a:srgbClr val="002060"/>
                </a:solidFill>
                <a:ea typeface="Arial Unicode MS" panose="020B0604020202020204" pitchFamily="34" charset="-128"/>
                <a:cs typeface="Times New Roman" panose="02020603050405020304" pitchFamily="18" charset="0"/>
              </a:rPr>
              <a:t>nonetheless</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occur.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 understand </a:t>
            </a:r>
            <a:r>
              <a:rPr lang="en-US" sz="4000" spc="-20"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processes </a:t>
            </a:r>
            <a:r>
              <a:rPr lang="en-US" sz="4000" spc="-15" dirty="0">
                <a:solidFill>
                  <a:srgbClr val="002060"/>
                </a:solidFill>
                <a:ea typeface="Arial Unicode MS" panose="020B0604020202020204" pitchFamily="34" charset="-128"/>
                <a:cs typeface="Times New Roman" panose="02020603050405020304" pitchFamily="18" charset="0"/>
              </a:rPr>
              <a:t>that </a:t>
            </a:r>
            <a:r>
              <a:rPr lang="en-US" sz="4000" dirty="0">
                <a:solidFill>
                  <a:srgbClr val="002060"/>
                </a:solidFill>
                <a:ea typeface="Arial Unicode MS" panose="020B0604020202020204" pitchFamily="34" charset="-128"/>
                <a:cs typeface="Times New Roman" panose="02020603050405020304" pitchFamily="18" charset="0"/>
              </a:rPr>
              <a:t>are responsible</a:t>
            </a:r>
            <a:r>
              <a:rPr lang="en-US" sz="4000" spc="-14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for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absorption</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these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longer</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it</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is</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neces­sary</a:t>
            </a:r>
            <a:r>
              <a:rPr lang="en-US" sz="4000" spc="-155" dirty="0" smtClean="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to</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consider</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other</a:t>
            </a:r>
            <a:r>
              <a:rPr lang="en-US" sz="4000" spc="-1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kinds</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changes</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state</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 a</a:t>
            </a:r>
            <a:r>
              <a:rPr lang="en-US" sz="4000" spc="-5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a:t>
            </a:r>
            <a:r>
              <a:rPr lang="en-US" sz="4000" spc="-135" dirty="0">
                <a:solidFill>
                  <a:srgbClr val="002060"/>
                </a:solidFill>
                <a:ea typeface="Arial Unicode MS" panose="020B0604020202020204" pitchFamily="34" charset="-128"/>
                <a:cs typeface="Times New Roman" panose="02020603050405020304" pitchFamily="18" charset="0"/>
              </a:rPr>
              <a:t> </a:t>
            </a:r>
            <a:endParaRPr lang="en-US" sz="4000" dirty="0">
              <a:effectLst/>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1573199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2" y="70003"/>
            <a:ext cx="11055926" cy="5661314"/>
          </a:xfrm>
          <a:prstGeom prst="rect">
            <a:avLst/>
          </a:prstGeom>
        </p:spPr>
      </p:pic>
      <p:sp>
        <p:nvSpPr>
          <p:cNvPr id="3" name="Rectangle 2"/>
          <p:cNvSpPr/>
          <p:nvPr/>
        </p:nvSpPr>
        <p:spPr>
          <a:xfrm>
            <a:off x="346364" y="5592442"/>
            <a:ext cx="11845636" cy="1323439"/>
          </a:xfrm>
          <a:prstGeom prst="rect">
            <a:avLst/>
          </a:prstGeom>
        </p:spPr>
        <p:txBody>
          <a:bodyPr wrap="square">
            <a:spAutoFit/>
          </a:bodyPr>
          <a:lstStyle/>
          <a:p>
            <a:pPr algn="ctr"/>
            <a:r>
              <a:rPr lang="en-US" sz="4000" dirty="0">
                <a:solidFill>
                  <a:srgbClr val="002060"/>
                </a:solidFill>
              </a:rPr>
              <a:t>Comparison of the Doppler and Lorentz profiles for equivalent </a:t>
            </a:r>
            <a:r>
              <a:rPr lang="en-US" sz="4000" dirty="0" smtClean="0">
                <a:solidFill>
                  <a:srgbClr val="002060"/>
                </a:solidFill>
              </a:rPr>
              <a:t>line strengths </a:t>
            </a:r>
            <a:r>
              <a:rPr lang="en-US" sz="4000" dirty="0">
                <a:solidFill>
                  <a:srgbClr val="002060"/>
                </a:solidFill>
              </a:rPr>
              <a:t>and widths.</a:t>
            </a:r>
          </a:p>
        </p:txBody>
      </p:sp>
    </p:spTree>
    <p:extLst>
      <p:ext uri="{BB962C8B-B14F-4D97-AF65-F5344CB8AC3E}">
        <p14:creationId xmlns:p14="http://schemas.microsoft.com/office/powerpoint/2010/main" val="181027603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77" y="115766"/>
            <a:ext cx="11410950" cy="5509200"/>
          </a:xfrm>
          <a:prstGeom prst="rect">
            <a:avLst/>
          </a:prstGeom>
        </p:spPr>
        <p:txBody>
          <a:bodyPr wrap="square">
            <a:spAutoFit/>
          </a:bodyPr>
          <a:lstStyle/>
          <a:p>
            <a:r>
              <a:rPr lang="en-US" sz="4400" dirty="0" smtClean="0">
                <a:solidFill>
                  <a:srgbClr val="C00000"/>
                </a:solidFill>
              </a:rPr>
              <a:t>Doppler broadening</a:t>
            </a:r>
          </a:p>
          <a:p>
            <a:r>
              <a:rPr lang="en-US" sz="4400" dirty="0" smtClean="0">
                <a:solidFill>
                  <a:srgbClr val="002060"/>
                </a:solidFill>
              </a:rPr>
              <a:t>the </a:t>
            </a:r>
            <a:r>
              <a:rPr lang="en-US" sz="4400" dirty="0">
                <a:solidFill>
                  <a:srgbClr val="002060"/>
                </a:solidFill>
              </a:rPr>
              <a:t>Doppler shifting of frequencies at which the gas molecules experience the incident radiation by virtue of their random motions toward or away from the source of the radiation, and</a:t>
            </a:r>
          </a:p>
          <a:p>
            <a:r>
              <a:rPr lang="en-US" sz="4400" dirty="0" smtClean="0">
                <a:solidFill>
                  <a:srgbClr val="002060"/>
                </a:solidFill>
              </a:rPr>
              <a:t>pressure </a:t>
            </a:r>
            <a:r>
              <a:rPr lang="en-US" sz="4400" dirty="0">
                <a:solidFill>
                  <a:srgbClr val="002060"/>
                </a:solidFill>
              </a:rPr>
              <a:t>broadening: ( also referred to as collision broadening) associated with molecular collisions.</a:t>
            </a:r>
          </a:p>
        </p:txBody>
      </p:sp>
    </p:spTree>
    <p:extLst>
      <p:ext uri="{BB962C8B-B14F-4D97-AF65-F5344CB8AC3E}">
        <p14:creationId xmlns:p14="http://schemas.microsoft.com/office/powerpoint/2010/main" val="228375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12295"/>
            <a:ext cx="10266947" cy="6130658"/>
          </a:xfrm>
          <a:prstGeom prst="rect">
            <a:avLst/>
          </a:prstGeom>
        </p:spPr>
      </p:pic>
    </p:spTree>
    <p:extLst>
      <p:ext uri="{BB962C8B-B14F-4D97-AF65-F5344CB8AC3E}">
        <p14:creationId xmlns:p14="http://schemas.microsoft.com/office/powerpoint/2010/main" val="27414673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764"/>
            <a:ext cx="11941628" cy="1938992"/>
          </a:xfrm>
          <a:prstGeom prst="rect">
            <a:avLst/>
          </a:prstGeom>
        </p:spPr>
        <p:txBody>
          <a:bodyPr wrap="square">
            <a:spAutoFit/>
          </a:bodyPr>
          <a:lstStyle/>
          <a:p>
            <a:r>
              <a:rPr lang="en-US" sz="4000" dirty="0">
                <a:solidFill>
                  <a:srgbClr val="002060"/>
                </a:solidFill>
              </a:rPr>
              <a:t>The absorption spectra in the vicinity of </a:t>
            </a:r>
            <a:r>
              <a:rPr lang="en-US" sz="4000" dirty="0" smtClean="0">
                <a:solidFill>
                  <a:srgbClr val="002060"/>
                </a:solidFill>
              </a:rPr>
              <a:t>pressure ­</a:t>
            </a:r>
            <a:r>
              <a:rPr lang="en-US" sz="4000" dirty="0">
                <a:solidFill>
                  <a:srgbClr val="002060"/>
                </a:solidFill>
              </a:rPr>
              <a:t>and Doppler-broadened absorption lines can </a:t>
            </a:r>
            <a:r>
              <a:rPr lang="en-US" sz="4000" dirty="0" smtClean="0">
                <a:solidFill>
                  <a:srgbClr val="002060"/>
                </a:solidFill>
              </a:rPr>
              <a:t>be represented </a:t>
            </a:r>
            <a:r>
              <a:rPr lang="en-US" sz="4000" dirty="0">
                <a:solidFill>
                  <a:srgbClr val="002060"/>
                </a:solidFill>
              </a:rPr>
              <a:t>by </a:t>
            </a:r>
          </a:p>
        </p:txBody>
      </p:sp>
      <p:sp>
        <p:nvSpPr>
          <p:cNvPr id="3" name="Rectangle 2"/>
          <p:cNvSpPr/>
          <p:nvPr/>
        </p:nvSpPr>
        <p:spPr>
          <a:xfrm>
            <a:off x="250371" y="4919008"/>
            <a:ext cx="11691257" cy="1938992"/>
          </a:xfrm>
          <a:prstGeom prst="rect">
            <a:avLst/>
          </a:prstGeom>
        </p:spPr>
        <p:txBody>
          <a:bodyPr wrap="square">
            <a:spAutoFit/>
          </a:bodyPr>
          <a:lstStyle/>
          <a:p>
            <a:r>
              <a:rPr lang="en-US" sz="4000" dirty="0"/>
              <a:t>is the line intensity, v</a:t>
            </a:r>
            <a:r>
              <a:rPr lang="en-US" sz="4000" baseline="-25000" dirty="0"/>
              <a:t>0</a:t>
            </a:r>
            <a:r>
              <a:rPr lang="en-US" sz="4000" dirty="0"/>
              <a:t> is the wave number on which the line is centered, and f is the so-called shape factor or line profile. </a:t>
            </a:r>
          </a:p>
        </p:txBody>
      </p:sp>
      <p:pic>
        <p:nvPicPr>
          <p:cNvPr id="4" name="Picture 3"/>
          <p:cNvPicPr>
            <a:picLocks noChangeAspect="1"/>
          </p:cNvPicPr>
          <p:nvPr/>
        </p:nvPicPr>
        <p:blipFill>
          <a:blip r:embed="rId2"/>
          <a:stretch>
            <a:fillRect/>
          </a:stretch>
        </p:blipFill>
        <p:spPr>
          <a:xfrm>
            <a:off x="935212" y="1689870"/>
            <a:ext cx="8652381" cy="3229138"/>
          </a:xfrm>
          <a:prstGeom prst="rect">
            <a:avLst/>
          </a:prstGeom>
        </p:spPr>
      </p:pic>
    </p:spTree>
    <p:extLst>
      <p:ext uri="{BB962C8B-B14F-4D97-AF65-F5344CB8AC3E}">
        <p14:creationId xmlns:p14="http://schemas.microsoft.com/office/powerpoint/2010/main" val="3989589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81050"/>
            <a:ext cx="11049000" cy="5355312"/>
          </a:xfrm>
          <a:prstGeom prst="rect">
            <a:avLst/>
          </a:prstGeom>
        </p:spPr>
        <p:txBody>
          <a:bodyPr wrap="square">
            <a:spAutoFit/>
          </a:bodyPr>
          <a:lstStyle/>
          <a:p>
            <a:r>
              <a:rPr lang="en-US" sz="3600" dirty="0"/>
              <a:t>The shape factor for Doppler broadening is inferred from the Maxwell-Boltzmann distribution of the velocity of the molecules in a gas, which has the shape of the familiar Gaussian probability distribution. It is of the form </a:t>
            </a:r>
            <a:endParaRPr lang="en-US" sz="3600" dirty="0" smtClean="0"/>
          </a:p>
          <a:p>
            <a:r>
              <a:rPr lang="en-US" sz="3600" dirty="0"/>
              <a:t>and the points at which the amplitude is equal to half the peak amplitude) is</a:t>
            </a:r>
          </a:p>
          <a:p>
            <a:endParaRPr lang="en-US" sz="3600" dirty="0"/>
          </a:p>
          <a:p>
            <a:r>
              <a:rPr lang="en-US" sz="3600" dirty="0"/>
              <a:t>m is the mass of the molecule and k is the Boltzmann's constant (1.381 X10-23 J K</a:t>
            </a:r>
            <a:r>
              <a:rPr lang="en-US" sz="3600" baseline="30000" dirty="0"/>
              <a:t>-1</a:t>
            </a:r>
            <a:r>
              <a:rPr lang="en-US" sz="3600" dirty="0"/>
              <a:t> molecule</a:t>
            </a:r>
            <a:r>
              <a:rPr lang="en-US" sz="3600" baseline="30000" dirty="0"/>
              <a:t>-I</a:t>
            </a:r>
            <a:r>
              <a:rPr lang="en-US" sz="3600" dirty="0"/>
              <a:t>).</a:t>
            </a:r>
          </a:p>
          <a:p>
            <a:endParaRPr lang="en-US" dirty="0"/>
          </a:p>
        </p:txBody>
      </p:sp>
    </p:spTree>
    <p:extLst>
      <p:ext uri="{BB962C8B-B14F-4D97-AF65-F5344CB8AC3E}">
        <p14:creationId xmlns:p14="http://schemas.microsoft.com/office/powerpoint/2010/main" val="6177042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23136"/>
            <a:ext cx="11593286" cy="2123658"/>
          </a:xfrm>
          <a:prstGeom prst="rect">
            <a:avLst/>
          </a:prstGeom>
        </p:spPr>
        <p:txBody>
          <a:bodyPr wrap="square">
            <a:spAutoFit/>
          </a:bodyPr>
          <a:lstStyle/>
          <a:p>
            <a:r>
              <a:rPr lang="en-US" sz="4400" dirty="0"/>
              <a:t>In this expression the so-called half-width of the line (i.e., the distance between the center of the line</a:t>
            </a:r>
          </a:p>
        </p:txBody>
      </p:sp>
      <p:pic>
        <p:nvPicPr>
          <p:cNvPr id="3" name="Picture 2"/>
          <p:cNvPicPr>
            <a:picLocks noChangeAspect="1"/>
          </p:cNvPicPr>
          <p:nvPr/>
        </p:nvPicPr>
        <p:blipFill rotWithShape="1">
          <a:blip r:embed="rId2"/>
          <a:srcRect r="5898"/>
          <a:stretch/>
        </p:blipFill>
        <p:spPr>
          <a:xfrm>
            <a:off x="1136661" y="163287"/>
            <a:ext cx="9352261" cy="4000500"/>
          </a:xfrm>
          <a:prstGeom prst="rect">
            <a:avLst/>
          </a:prstGeom>
        </p:spPr>
      </p:pic>
    </p:spTree>
    <p:extLst>
      <p:ext uri="{BB962C8B-B14F-4D97-AF65-F5344CB8AC3E}">
        <p14:creationId xmlns:p14="http://schemas.microsoft.com/office/powerpoint/2010/main" val="1423837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r>
              <a:rPr lang="en-US" sz="4400" dirty="0"/>
              <a:t>(i.e., the distance between the center of the </a:t>
            </a:r>
            <a:r>
              <a:rPr lang="en-US" sz="4400" dirty="0" smtClean="0"/>
              <a:t>line </a:t>
            </a:r>
            <a:r>
              <a:rPr lang="en-US" sz="4400" dirty="0"/>
              <a:t>and the points at which the amplitude is equal to half the peak amplitude) </a:t>
            </a:r>
            <a:r>
              <a:rPr lang="en-US" sz="4400" dirty="0" smtClean="0"/>
              <a:t>is</a:t>
            </a:r>
            <a:endParaRPr lang="en-US" sz="4400" dirty="0"/>
          </a:p>
        </p:txBody>
      </p:sp>
      <p:pic>
        <p:nvPicPr>
          <p:cNvPr id="3" name="Picture 2"/>
          <p:cNvPicPr>
            <a:picLocks noChangeAspect="1"/>
          </p:cNvPicPr>
          <p:nvPr/>
        </p:nvPicPr>
        <p:blipFill>
          <a:blip r:embed="rId2"/>
          <a:stretch>
            <a:fillRect/>
          </a:stretch>
        </p:blipFill>
        <p:spPr>
          <a:xfrm>
            <a:off x="4244824" y="2638926"/>
            <a:ext cx="2238527" cy="753979"/>
          </a:xfrm>
          <a:prstGeom prst="rect">
            <a:avLst/>
          </a:prstGeom>
        </p:spPr>
      </p:pic>
      <p:sp>
        <p:nvSpPr>
          <p:cNvPr id="4" name="Rectangle 3"/>
          <p:cNvSpPr/>
          <p:nvPr/>
        </p:nvSpPr>
        <p:spPr>
          <a:xfrm>
            <a:off x="387350" y="4439335"/>
            <a:ext cx="11252199" cy="2123658"/>
          </a:xfrm>
          <a:prstGeom prst="rect">
            <a:avLst/>
          </a:prstGeom>
        </p:spPr>
        <p:txBody>
          <a:bodyPr wrap="square">
            <a:spAutoFit/>
          </a:bodyPr>
          <a:lstStyle/>
          <a:p>
            <a:r>
              <a:rPr lang="en-US" sz="4400" dirty="0"/>
              <a:t>m is the mass of the molecule and k is the Boltzmann's constant (1.381 X10-23 J K</a:t>
            </a:r>
            <a:r>
              <a:rPr lang="en-US" sz="4400" baseline="30000" dirty="0"/>
              <a:t>-1</a:t>
            </a:r>
            <a:r>
              <a:rPr lang="en-US" sz="4400" dirty="0"/>
              <a:t> molecule</a:t>
            </a:r>
            <a:r>
              <a:rPr lang="en-US" sz="4400" baseline="30000" dirty="0"/>
              <a:t>-I</a:t>
            </a:r>
            <a:r>
              <a:rPr lang="en-US" sz="4400" dirty="0"/>
              <a:t>).</a:t>
            </a:r>
          </a:p>
        </p:txBody>
      </p:sp>
    </p:spTree>
    <p:extLst>
      <p:ext uri="{BB962C8B-B14F-4D97-AF65-F5344CB8AC3E}">
        <p14:creationId xmlns:p14="http://schemas.microsoft.com/office/powerpoint/2010/main" val="21451822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285751"/>
            <a:ext cx="11227896" cy="1323439"/>
          </a:xfrm>
          <a:prstGeom prst="rect">
            <a:avLst/>
          </a:prstGeom>
        </p:spPr>
        <p:txBody>
          <a:bodyPr wrap="square">
            <a:spAutoFit/>
          </a:bodyPr>
          <a:lstStyle/>
          <a:p>
            <a:r>
              <a:rPr lang="en-US" sz="4000" dirty="0"/>
              <a:t>The shape factor </a:t>
            </a:r>
            <a:r>
              <a:rPr lang="en-US" sz="4000" dirty="0" smtClean="0"/>
              <a:t>for </a:t>
            </a:r>
            <a:r>
              <a:rPr lang="en-US" sz="4000" dirty="0"/>
              <a:t>pressure broadening, com­monly referred to as the </a:t>
            </a:r>
            <a:r>
              <a:rPr lang="en-US" sz="4000" dirty="0" smtClean="0"/>
              <a:t>Lorentz  </a:t>
            </a:r>
            <a:r>
              <a:rPr lang="en-US" sz="4000" dirty="0"/>
              <a:t>line shape, is given by </a:t>
            </a:r>
          </a:p>
        </p:txBody>
      </p:sp>
      <p:sp>
        <p:nvSpPr>
          <p:cNvPr id="4" name="Rectangle 3"/>
          <p:cNvSpPr/>
          <p:nvPr/>
        </p:nvSpPr>
        <p:spPr>
          <a:xfrm>
            <a:off x="555171" y="4030459"/>
            <a:ext cx="9640716" cy="1323439"/>
          </a:xfrm>
          <a:prstGeom prst="rect">
            <a:avLst/>
          </a:prstGeom>
        </p:spPr>
        <p:txBody>
          <a:bodyPr wrap="none">
            <a:spAutoFit/>
          </a:bodyPr>
          <a:lstStyle/>
          <a:p>
            <a:r>
              <a:rPr lang="en-US" sz="4000" dirty="0"/>
              <a:t>In this expression the </a:t>
            </a:r>
            <a:r>
              <a:rPr lang="en-US" sz="4000" dirty="0" smtClean="0"/>
              <a:t>half-width </a:t>
            </a:r>
            <a:r>
              <a:rPr lang="en-US" sz="4000" dirty="0"/>
              <a:t>of the line is </a:t>
            </a:r>
            <a:endParaRPr lang="en-US" sz="4000" dirty="0" smtClean="0"/>
          </a:p>
          <a:p>
            <a:r>
              <a:rPr lang="en-US" sz="4000" dirty="0" smtClean="0"/>
              <a:t>deter­mined </a:t>
            </a:r>
            <a:r>
              <a:rPr lang="en-US" sz="4000" dirty="0"/>
              <a:t>by </a:t>
            </a:r>
          </a:p>
        </p:txBody>
      </p:sp>
      <p:pic>
        <p:nvPicPr>
          <p:cNvPr id="5" name="Picture 4"/>
          <p:cNvPicPr>
            <a:picLocks noChangeAspect="1"/>
          </p:cNvPicPr>
          <p:nvPr/>
        </p:nvPicPr>
        <p:blipFill>
          <a:blip r:embed="rId2"/>
          <a:stretch>
            <a:fillRect/>
          </a:stretch>
        </p:blipFill>
        <p:spPr>
          <a:xfrm>
            <a:off x="2550892" y="2688490"/>
            <a:ext cx="5126073" cy="1341969"/>
          </a:xfrm>
          <a:prstGeom prst="rect">
            <a:avLst/>
          </a:prstGeom>
        </p:spPr>
      </p:pic>
      <p:pic>
        <p:nvPicPr>
          <p:cNvPr id="6" name="Picture 5"/>
          <p:cNvPicPr>
            <a:picLocks noChangeAspect="1"/>
          </p:cNvPicPr>
          <p:nvPr/>
        </p:nvPicPr>
        <p:blipFill rotWithShape="1">
          <a:blip r:embed="rId3"/>
          <a:srcRect l="24999" t="22318" b="14181"/>
          <a:stretch/>
        </p:blipFill>
        <p:spPr>
          <a:xfrm>
            <a:off x="2923466" y="5572704"/>
            <a:ext cx="6389897" cy="1285296"/>
          </a:xfrm>
          <a:prstGeom prst="rect">
            <a:avLst/>
          </a:prstGeom>
        </p:spPr>
      </p:pic>
    </p:spTree>
    <p:extLst>
      <p:ext uri="{BB962C8B-B14F-4D97-AF65-F5344CB8AC3E}">
        <p14:creationId xmlns:p14="http://schemas.microsoft.com/office/powerpoint/2010/main" val="40138893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740307"/>
          </a:xfrm>
          <a:prstGeom prst="rect">
            <a:avLst/>
          </a:prstGeom>
        </p:spPr>
        <p:txBody>
          <a:bodyPr wrap="square">
            <a:spAutoFit/>
          </a:bodyPr>
          <a:lstStyle/>
          <a:p>
            <a:r>
              <a:rPr lang="en-US" sz="3600" dirty="0">
                <a:solidFill>
                  <a:srgbClr val="002060"/>
                </a:solidFill>
              </a:rPr>
              <a:t>which is proportional to the frequency of molecular collisions. The exponent N ranges from 1/2 to 1 depending on the molecular species. </a:t>
            </a: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Shapes </a:t>
            </a:r>
            <a:r>
              <a:rPr lang="en-US" sz="3600" dirty="0">
                <a:solidFill>
                  <a:srgbClr val="002060"/>
                </a:solidFill>
              </a:rPr>
              <a:t>of absorption lines of the same strength and half-width, but broadened by these two dis­tinctly different processes, are contrasted in Fig. 4.21. </a:t>
            </a: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a water vapor line at 400 cm</a:t>
            </a:r>
            <a:r>
              <a:rPr lang="en-US" sz="3600" baseline="30000" dirty="0">
                <a:solidFill>
                  <a:srgbClr val="002060"/>
                </a:solidFill>
              </a:rPr>
              <a:t>-I</a:t>
            </a:r>
            <a:r>
              <a:rPr lang="en-US" sz="3600" dirty="0">
                <a:solidFill>
                  <a:srgbClr val="002060"/>
                </a:solidFill>
              </a:rPr>
              <a:t> and a temperature of 300 K, the Doppler line width is 7 X 10-4 cm</a:t>
            </a:r>
            <a:r>
              <a:rPr lang="en-US" sz="3600" baseline="30000" dirty="0">
                <a:solidFill>
                  <a:srgbClr val="002060"/>
                </a:solidFill>
              </a:rPr>
              <a:t>-I</a:t>
            </a:r>
            <a:r>
              <a:rPr lang="en-US" sz="3600" dirty="0">
                <a:solidFill>
                  <a:srgbClr val="002060"/>
                </a:solidFill>
              </a:rPr>
              <a:t>. </a:t>
            </a:r>
          </a:p>
        </p:txBody>
      </p:sp>
    </p:spTree>
    <p:extLst>
      <p:ext uri="{BB962C8B-B14F-4D97-AF65-F5344CB8AC3E}">
        <p14:creationId xmlns:p14="http://schemas.microsoft.com/office/powerpoint/2010/main" val="41103197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211014"/>
            <a:ext cx="11570677"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22583987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5641673"/>
          </a:xfrm>
          <a:prstGeom prst="rect">
            <a:avLst/>
          </a:prstGeom>
        </p:spPr>
        <p:txBody>
          <a:bodyPr wrap="square">
            <a:spAutoFit/>
          </a:bodyPr>
          <a:lstStyle/>
          <a:p>
            <a:pPr marR="0" lvl="1">
              <a:spcBef>
                <a:spcPts val="0"/>
              </a:spcBef>
              <a:spcAft>
                <a:spcPts val="0"/>
              </a:spcAft>
              <a:tabLst>
                <a:tab pos="808990" algn="l"/>
              </a:tabLst>
            </a:pPr>
            <a:r>
              <a:rPr lang="en-US" sz="4000" b="1" kern="0" dirty="0" smtClean="0">
                <a:solidFill>
                  <a:srgbClr val="002060"/>
                </a:solidFill>
                <a:latin typeface="+mj-lt"/>
                <a:ea typeface="Times New Roman" panose="02020603050405020304" pitchFamily="18" charset="0"/>
                <a:cs typeface="Times New Roman" panose="02020603050405020304" pitchFamily="18" charset="0"/>
              </a:rPr>
              <a:t>Radiative</a:t>
            </a:r>
            <a:r>
              <a:rPr lang="en-US" sz="4000" b="1" kern="0" spc="-250" dirty="0" smtClean="0">
                <a:solidFill>
                  <a:srgbClr val="002060"/>
                </a:solidFill>
                <a:latin typeface="+mj-lt"/>
                <a:ea typeface="Times New Roman" panose="02020603050405020304" pitchFamily="18" charset="0"/>
                <a:cs typeface="Times New Roman" panose="02020603050405020304" pitchFamily="18" charset="0"/>
              </a:rPr>
              <a:t> </a:t>
            </a:r>
            <a:r>
              <a:rPr lang="en-US" sz="4000" b="1" kern="0" dirty="0" smtClean="0">
                <a:solidFill>
                  <a:srgbClr val="002060"/>
                </a:solidFill>
                <a:latin typeface="+mj-lt"/>
                <a:ea typeface="Times New Roman" panose="02020603050405020304" pitchFamily="18" charset="0"/>
                <a:cs typeface="Times New Roman" panose="02020603050405020304" pitchFamily="18" charset="0"/>
              </a:rPr>
              <a:t>Transfer</a:t>
            </a:r>
            <a:r>
              <a:rPr lang="en-US" sz="4000" spc="80" dirty="0" smtClean="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Planetary </a:t>
            </a:r>
            <a:r>
              <a:rPr lang="en-US" sz="4000" spc="165" dirty="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Atmospheres</a:t>
            </a:r>
          </a:p>
          <a:p>
            <a:pPr marL="415290" marR="0" algn="just">
              <a:spcBef>
                <a:spcPts val="690"/>
              </a:spcBef>
              <a:spcAft>
                <a:spcPts val="0"/>
              </a:spcAft>
            </a:pP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Law</a:t>
            </a:r>
          </a:p>
          <a:p>
            <a:pPr marL="419735" algn="just">
              <a:lnSpc>
                <a:spcPct val="106000"/>
              </a:lnSpc>
              <a:spcBef>
                <a:spcPts val="675"/>
              </a:spcBef>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Equations</a:t>
            </a:r>
            <a:r>
              <a:rPr lang="en-US" sz="3600"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(4.17)</a:t>
            </a:r>
            <a:r>
              <a:rPr lang="en-US" sz="3600" spc="1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and/or</a:t>
            </a:r>
            <a:r>
              <a:rPr lang="en-US" sz="3600" spc="2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(4.16)</a:t>
            </a:r>
            <a:r>
              <a:rPr lang="en-US" sz="3600" spc="1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may</a:t>
            </a:r>
            <a:r>
              <a:rPr lang="en-US" sz="3600" spc="2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3600" spc="1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integrated</a:t>
            </a:r>
            <a:r>
              <a:rPr lang="en-US" sz="3600" spc="-2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from the top of the atmosphere </a:t>
            </a:r>
            <a:r>
              <a:rPr lang="en-US" sz="3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oo</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down to</a:t>
            </a:r>
            <a:r>
              <a:rPr lang="en-US" sz="3600" spc="18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any level </a:t>
            </a:r>
            <a:r>
              <a:rPr lang="en-US" sz="3600" i="1" spc="6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 determine  what  fraction of the   </a:t>
            </a:r>
            <a:r>
              <a:rPr lang="en-US" sz="36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incident </a:t>
            </a:r>
            <a:r>
              <a:rPr lang="en-US" sz="3600" dirty="0" smtClean="0">
                <a:solidFill>
                  <a:srgbClr val="002060"/>
                </a:solidFill>
              </a:rPr>
              <a:t>beam </a:t>
            </a:r>
            <a:r>
              <a:rPr lang="en-US" sz="3600" dirty="0">
                <a:solidFill>
                  <a:srgbClr val="002060"/>
                </a:solidFill>
              </a:rPr>
              <a:t>or "pencil" of radiation has been attenuated due to absorption  and/or  scattering  and  how much remains </a:t>
            </a:r>
            <a:r>
              <a:rPr lang="en-US" sz="3600" dirty="0" err="1">
                <a:solidFill>
                  <a:srgbClr val="002060"/>
                </a:solidFill>
              </a:rPr>
              <a:t>undepleted</a:t>
            </a:r>
            <a:r>
              <a:rPr lang="en-US" sz="3600" dirty="0">
                <a:solidFill>
                  <a:srgbClr val="002060"/>
                </a:solidFill>
              </a:rPr>
              <a:t>. Integrating  (4.17) with </a:t>
            </a:r>
            <a:r>
              <a:rPr lang="en-US" sz="3600" i="1" dirty="0">
                <a:solidFill>
                  <a:srgbClr val="002060"/>
                </a:solidFill>
              </a:rPr>
              <a:t>ds </a:t>
            </a:r>
            <a:r>
              <a:rPr lang="en-US" sz="3600" dirty="0">
                <a:solidFill>
                  <a:srgbClr val="002060"/>
                </a:solidFill>
              </a:rPr>
              <a:t>= sec </a:t>
            </a:r>
            <a:r>
              <a:rPr lang="en-US" sz="3600" i="1" dirty="0">
                <a:solidFill>
                  <a:srgbClr val="002060"/>
                </a:solidFill>
              </a:rPr>
              <a:t>8 </a:t>
            </a:r>
            <a:r>
              <a:rPr lang="en-US" sz="3600" i="1" dirty="0" err="1">
                <a:solidFill>
                  <a:srgbClr val="002060"/>
                </a:solidFill>
              </a:rPr>
              <a:t>dz</a:t>
            </a:r>
            <a:r>
              <a:rPr lang="en-US" sz="3600" i="1" dirty="0">
                <a:solidFill>
                  <a:srgbClr val="002060"/>
                </a:solidFill>
              </a:rPr>
              <a:t> </a:t>
            </a:r>
            <a:r>
              <a:rPr lang="en-US" sz="3600" dirty="0">
                <a:solidFill>
                  <a:srgbClr val="002060"/>
                </a:solidFill>
              </a:rPr>
              <a:t>yields</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9396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dirty="0"/>
              <a:t>http://www.geo.mtu.edu/~scarn/teaching/GE4250/AtmoEmission_lecture_slides.pdf</a:t>
            </a:r>
          </a:p>
        </p:txBody>
      </p:sp>
      <p:sp>
        <p:nvSpPr>
          <p:cNvPr id="3" name="Rectangle 2"/>
          <p:cNvSpPr/>
          <p:nvPr/>
        </p:nvSpPr>
        <p:spPr>
          <a:xfrm>
            <a:off x="2876435" y="782017"/>
            <a:ext cx="4965590" cy="369332"/>
          </a:xfrm>
          <a:prstGeom prst="rect">
            <a:avLst/>
          </a:prstGeom>
        </p:spPr>
        <p:txBody>
          <a:bodyPr wrap="none">
            <a:spAutoFit/>
          </a:bodyPr>
          <a:lstStyle/>
          <a:p>
            <a:r>
              <a:rPr lang="en-US" dirty="0"/>
              <a:t>http://www.spectralcalc.com/calc/spectralcalc.php</a:t>
            </a:r>
          </a:p>
        </p:txBody>
      </p:sp>
    </p:spTree>
    <p:extLst>
      <p:ext uri="{BB962C8B-B14F-4D97-AF65-F5344CB8AC3E}">
        <p14:creationId xmlns:p14="http://schemas.microsoft.com/office/powerpoint/2010/main" val="24250342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4646" y="678205"/>
            <a:ext cx="12376372" cy="83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2832" tIns="4761"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FF0000"/>
                </a:solidFill>
                <a:effectLst/>
                <a:latin typeface="Arial" panose="020B0604020202020204" pitchFamily="34" charset="0"/>
                <a:ea typeface="Arial" panose="020B0604020202020204" pitchFamily="34" charset="0"/>
                <a:cs typeface="Times New Roman" panose="02020603050405020304" pitchFamily="18" charset="0"/>
              </a:rPr>
              <a:t>Atmospheric Emission</a:t>
            </a:r>
            <a:endParaRPr kumimoji="0" lang="en-US" altLang="en-US" sz="3600" b="0"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1"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5" y="1324707"/>
            <a:ext cx="7773909"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04646" y="5977253"/>
            <a:ext cx="123763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smtClean="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62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9411" y="546117"/>
            <a:ext cx="10154652" cy="5765766"/>
          </a:xfrm>
          <a:prstGeom prst="rect">
            <a:avLst/>
          </a:prstGeom>
        </p:spPr>
      </p:pic>
    </p:spTree>
    <p:extLst>
      <p:ext uri="{BB962C8B-B14F-4D97-AF65-F5344CB8AC3E}">
        <p14:creationId xmlns:p14="http://schemas.microsoft.com/office/powerpoint/2010/main" val="3168117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2984" tIns="723672" rIns="130768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CO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69" name="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56285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90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40351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61310" y="964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4456" tIns="723672" rIns="14346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ozone (O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1421476"/>
            <a:ext cx="74961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61310" y="5888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94126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8414518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17586833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12269776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37619829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62200" y="3779520"/>
          <a:ext cx="7239000" cy="2468880"/>
        </p:xfrm>
        <a:graphic>
          <a:graphicData uri="http://schemas.openxmlformats.org/drawingml/2006/table">
            <a:tbl>
              <a:tblPr/>
              <a:tblGrid>
                <a:gridCol w="1665691"/>
                <a:gridCol w="5573309"/>
              </a:tblGrid>
              <a:tr h="822960">
                <a:tc>
                  <a:txBody>
                    <a:bodyPr/>
                    <a:lstStyle/>
                    <a:p>
                      <a:pPr marL="0" marR="0">
                        <a:spcBef>
                          <a:spcPts val="0"/>
                        </a:spcBef>
                        <a:spcAft>
                          <a:spcPts val="0"/>
                        </a:spcAft>
                      </a:pPr>
                      <a:r>
                        <a:rPr lang="en-US" sz="2200" b="1" dirty="0">
                          <a:latin typeface="Arial"/>
                          <a:ea typeface="Times New Roman"/>
                          <a:cs typeface="Times New Roman"/>
                        </a:rPr>
                        <a:t>Spectra</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b="1" dirty="0">
                          <a:latin typeface="Arial"/>
                          <a:ea typeface="Times New Roman"/>
                          <a:cs typeface="Times New Roman"/>
                        </a:rPr>
                        <a:t>Energy expressed as a function of</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Visible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Wavelength </a:t>
                      </a:r>
                      <a:r>
                        <a:rPr lang="en-US" sz="2200" dirty="0">
                          <a:latin typeface="Times New Roman"/>
                          <a:ea typeface="Times New Roman"/>
                          <a:cs typeface="Times New Roman"/>
                          <a:sym typeface="Symbol"/>
                        </a:rPr>
                        <a:t></a:t>
                      </a:r>
                      <a:r>
                        <a:rPr lang="en-US" sz="2200" dirty="0">
                          <a:latin typeface="Times New Roman"/>
                          <a:ea typeface="Times New Roman"/>
                          <a:cs typeface="Times New Roman"/>
                        </a:rPr>
                        <a:t> </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Infrared</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 number n = 1/</a:t>
                      </a:r>
                      <a:r>
                        <a:rPr lang="en-US" sz="2200" dirty="0">
                          <a:latin typeface="Times New Roman"/>
                          <a:ea typeface="Times New Roman"/>
                          <a:cs typeface="Times New Roman"/>
                          <a:sym typeface="Symbol"/>
                        </a:rPr>
                        <a:t></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spcBef>
                          <a:spcPts val="0"/>
                        </a:spcBef>
                        <a:spcAft>
                          <a:spcPts val="0"/>
                        </a:spcAft>
                      </a:pPr>
                      <a:r>
                        <a:rPr lang="en-US" sz="2200" dirty="0">
                          <a:latin typeface="Times New Roman"/>
                          <a:ea typeface="Times New Roman"/>
                          <a:cs typeface="Times New Roman"/>
                        </a:rPr>
                        <a:t>Microwave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Frequency </a:t>
                      </a:r>
                      <a:r>
                        <a:rPr lang="en-US" sz="2200" dirty="0" smtClean="0">
                          <a:latin typeface="Times New Roman"/>
                          <a:ea typeface="Times New Roman"/>
                          <a:cs typeface="Times New Roman"/>
                          <a:sym typeface="Symbol"/>
                        </a:rPr>
                        <a:t>=1/t</a:t>
                      </a:r>
                      <a:r>
                        <a:rPr lang="en-US" sz="2200" dirty="0" smtClean="0">
                          <a:latin typeface="Times New Roman"/>
                          <a:ea typeface="Times New Roman"/>
                          <a:cs typeface="Times New Roman"/>
                        </a:rPr>
                        <a:t>, </a:t>
                      </a:r>
                      <a:r>
                        <a:rPr lang="en-US" sz="2200" dirty="0">
                          <a:latin typeface="Times New Roman"/>
                          <a:ea typeface="Times New Roman"/>
                          <a:cs typeface="Times New Roman"/>
                        </a:rPr>
                        <a:t>in GHz (since </a:t>
                      </a:r>
                      <a:r>
                        <a:rPr lang="en-US" sz="2200" dirty="0" smtClean="0">
                          <a:latin typeface="Times New Roman"/>
                          <a:ea typeface="Times New Roman"/>
                          <a:cs typeface="Times New Roman"/>
                        </a:rPr>
                        <a:t>Hz  </a:t>
                      </a:r>
                      <a:r>
                        <a:rPr lang="en-US" sz="2200" dirty="0">
                          <a:latin typeface="Times New Roman"/>
                          <a:ea typeface="Times New Roman"/>
                          <a:cs typeface="Times New Roman"/>
                        </a:rPr>
                        <a:t>is small)</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1752600" y="1828800"/>
            <a:ext cx="6705600" cy="2000548"/>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Microwave Remote Sensing</a:t>
            </a:r>
          </a:p>
          <a:p>
            <a:endParaRPr lang="en-US" u="sng" dirty="0"/>
          </a:p>
          <a:p>
            <a:r>
              <a:rPr lang="en-US" sz="2800" u="sng" dirty="0"/>
              <a:t>Note:</a:t>
            </a:r>
            <a:r>
              <a:rPr lang="en-US" sz="2800" dirty="0"/>
              <a:t>	Different units used for different </a:t>
            </a:r>
          </a:p>
          <a:p>
            <a:r>
              <a:rPr lang="en-US" sz="2800" dirty="0"/>
              <a:t>spectral regions:</a:t>
            </a:r>
          </a:p>
          <a:p>
            <a:endParaRPr lang="en-US" dirty="0"/>
          </a:p>
        </p:txBody>
      </p:sp>
      <p:sp>
        <p:nvSpPr>
          <p:cNvPr id="5" name="TextBox 4"/>
          <p:cNvSpPr txBox="1"/>
          <p:nvPr/>
        </p:nvSpPr>
        <p:spPr>
          <a:xfrm>
            <a:off x="1524000" y="0"/>
            <a:ext cx="8763000" cy="1754326"/>
          </a:xfrm>
          <a:prstGeom prst="rect">
            <a:avLst/>
          </a:prstGeom>
          <a:noFill/>
        </p:spPr>
        <p:txBody>
          <a:bodyPr wrap="square" rtlCol="0">
            <a:spAutoFit/>
          </a:bodyPr>
          <a:lstStyle/>
          <a:p>
            <a:pPr algn="ctr"/>
            <a:r>
              <a:rPr lang="en-US" sz="3600" b="1" i="1" dirty="0">
                <a:solidFill>
                  <a:srgbClr val="CC0000"/>
                </a:solidFill>
                <a:latin typeface="Times New Roman" pitchFamily="18" charset="0"/>
                <a:cs typeface="Times New Roman" pitchFamily="18" charset="0"/>
              </a:rPr>
              <a:t>AOSC624</a:t>
            </a:r>
            <a:br>
              <a:rPr lang="en-US" sz="3600" b="1" i="1" dirty="0">
                <a:solidFill>
                  <a:srgbClr val="CC0000"/>
                </a:solidFill>
                <a:latin typeface="Times New Roman" pitchFamily="18" charset="0"/>
                <a:cs typeface="Times New Roman" pitchFamily="18" charset="0"/>
              </a:rPr>
            </a:br>
            <a:r>
              <a:rPr lang="en-US" sz="3600" b="1" i="1" dirty="0">
                <a:solidFill>
                  <a:srgbClr val="CC0000"/>
                </a:solidFill>
                <a:latin typeface="Times New Roman" pitchFamily="18" charset="0"/>
                <a:cs typeface="Times New Roman" pitchFamily="18" charset="0"/>
              </a:rPr>
              <a:t>Class # 11:  March 11, 2014</a:t>
            </a:r>
            <a:br>
              <a:rPr lang="en-US" sz="3600" b="1" i="1" dirty="0">
                <a:solidFill>
                  <a:srgbClr val="CC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7" name="TextBox 6"/>
          <p:cNvSpPr txBox="1"/>
          <p:nvPr/>
        </p:nvSpPr>
        <p:spPr>
          <a:xfrm>
            <a:off x="1828800" y="6248401"/>
            <a:ext cx="8839200" cy="461665"/>
          </a:xfrm>
          <a:prstGeom prst="rect">
            <a:avLst/>
          </a:prstGeom>
          <a:noFill/>
        </p:spPr>
        <p:txBody>
          <a:bodyPr wrap="square" rtlCol="0">
            <a:spAutoFit/>
          </a:bodyPr>
          <a:lstStyle/>
          <a:p>
            <a:r>
              <a:rPr lang="en-US" sz="2400" dirty="0">
                <a:solidFill>
                  <a:srgbClr val="002060"/>
                </a:solidFill>
              </a:rPr>
              <a:t>Giga (G) denotes a factor of billion (10</a:t>
            </a:r>
            <a:r>
              <a:rPr lang="en-US" sz="2400" baseline="30000" dirty="0">
                <a:solidFill>
                  <a:srgbClr val="002060"/>
                </a:solidFill>
              </a:rPr>
              <a:t>9</a:t>
            </a:r>
            <a:r>
              <a:rPr lang="en-US" sz="24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186</a:t>
            </a:fld>
            <a:endParaRPr lang="en-US" dirty="0"/>
          </a:p>
        </p:txBody>
      </p:sp>
    </p:spTree>
    <p:extLst>
      <p:ext uri="{BB962C8B-B14F-4D97-AF65-F5344CB8AC3E}">
        <p14:creationId xmlns:p14="http://schemas.microsoft.com/office/powerpoint/2010/main" val="8610436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2057400" y="533401"/>
          <a:ext cx="8229600" cy="5592763"/>
        </p:xfrm>
        <a:graphic>
          <a:graphicData uri="http://schemas.openxmlformats.org/presentationml/2006/ole">
            <mc:AlternateContent xmlns:mc="http://schemas.openxmlformats.org/markup-compatibility/2006">
              <mc:Choice xmlns:v="urn:schemas-microsoft-com:vml" Requires="v">
                <p:oleObj spid="_x0000_s1038"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1"/>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187</a:t>
            </a:fld>
            <a:endParaRPr lang="en-US" dirty="0"/>
          </a:p>
        </p:txBody>
      </p:sp>
    </p:spTree>
    <p:extLst>
      <p:ext uri="{BB962C8B-B14F-4D97-AF65-F5344CB8AC3E}">
        <p14:creationId xmlns:p14="http://schemas.microsoft.com/office/powerpoint/2010/main" val="254101311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188</a:t>
            </a:fld>
            <a:endParaRPr lang="en-US"/>
          </a:p>
        </p:txBody>
      </p:sp>
    </p:spTree>
    <p:extLst>
      <p:ext uri="{BB962C8B-B14F-4D97-AF65-F5344CB8AC3E}">
        <p14:creationId xmlns:p14="http://schemas.microsoft.com/office/powerpoint/2010/main" val="366889414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52600" y="228600"/>
            <a:ext cx="8382000"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Water </a:t>
            </a:r>
            <a:r>
              <a:rPr lang="en-US" dirty="0">
                <a:solidFill>
                  <a:srgbClr val="002060"/>
                </a:solidFill>
                <a:latin typeface="Times New Roman" pitchFamily="18" charset="0"/>
                <a:cs typeface="Times New Roman" pitchFamily="18" charset="0"/>
              </a:rPr>
              <a:t>vapor and molecular oxygen exhibit absorption lines in the microwave region. </a:t>
            </a:r>
            <a:endParaRPr lang="en-US" dirty="0" smtClean="0">
              <a:solidFill>
                <a:srgbClr val="002060"/>
              </a:solidFill>
              <a:latin typeface="Times New Roman" pitchFamily="18" charset="0"/>
              <a:cs typeface="Times New Roman" pitchFamily="18" charset="0"/>
            </a:endParaRPr>
          </a:p>
          <a:p>
            <a:pPr algn="l">
              <a:buFont typeface="Arial" pitchFamily="34" charset="0"/>
              <a:buChar char="•"/>
            </a:pPr>
            <a:r>
              <a:rPr lang="en-US" dirty="0" smtClean="0">
                <a:solidFill>
                  <a:srgbClr val="002060"/>
                </a:solidFill>
                <a:latin typeface="Times New Roman" pitchFamily="18" charset="0"/>
                <a:cs typeface="Times New Roman" pitchFamily="18" charset="0"/>
              </a:rPr>
              <a:t> Below </a:t>
            </a:r>
            <a:r>
              <a:rPr lang="en-US" dirty="0">
                <a:solidFill>
                  <a:srgbClr val="002060"/>
                </a:solidFill>
                <a:latin typeface="Times New Roman" pitchFamily="18" charset="0"/>
                <a:cs typeface="Times New Roman" pitchFamily="18" charset="0"/>
              </a:rPr>
              <a:t>40 GHz (1 GHz = 10</a:t>
            </a:r>
            <a:r>
              <a:rPr lang="en-US" baseline="30000" dirty="0">
                <a:solidFill>
                  <a:srgbClr val="002060"/>
                </a:solidFill>
                <a:latin typeface="Times New Roman" pitchFamily="18" charset="0"/>
                <a:cs typeface="Times New Roman" pitchFamily="18" charset="0"/>
              </a:rPr>
              <a:t>9</a:t>
            </a:r>
            <a:r>
              <a:rPr lang="en-US"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t>
            </a:r>
            <a:r>
              <a:rPr lang="en-US" dirty="0">
                <a:solidFill>
                  <a:srgbClr val="002060"/>
                </a:solidFill>
                <a:latin typeface="Times New Roman" pitchFamily="18" charset="0"/>
                <a:cs typeface="Times New Roman" pitchFamily="18" charset="0"/>
              </a:rPr>
              <a:t>about 31.4 GHz, air is relatively transparent.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i="1" dirty="0">
                <a:solidFill>
                  <a:srgbClr val="C00000"/>
                </a:solidFill>
                <a:latin typeface="Times New Roman" pitchFamily="18" charset="0"/>
                <a:cs typeface="Times New Roman" pitchFamily="18" charset="0"/>
              </a:rPr>
              <a:t>Figure </a:t>
            </a:r>
            <a:r>
              <a:rPr lang="en-US" i="1" dirty="0" smtClean="0">
                <a:solidFill>
                  <a:srgbClr val="C0000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189</a:t>
            </a:fld>
            <a:endParaRPr lang="en-US"/>
          </a:p>
        </p:txBody>
      </p:sp>
    </p:spTree>
    <p:extLst>
      <p:ext uri="{BB962C8B-B14F-4D97-AF65-F5344CB8AC3E}">
        <p14:creationId xmlns:p14="http://schemas.microsoft.com/office/powerpoint/2010/main" val="153385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1566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763000" cy="6629400"/>
          </a:xfrm>
        </p:spPr>
        <p:txBody>
          <a:bodyPr>
            <a:normAutofit fontScale="90000"/>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3600" dirty="0">
                <a:solidFill>
                  <a:srgbClr val="002060"/>
                </a:solidFill>
                <a:latin typeface="Times New Roman" pitchFamily="18" charset="0"/>
                <a:cs typeface="Times New Roman" pitchFamily="18" charset="0"/>
              </a:rPr>
              <a:t/>
            </a:r>
            <a:br>
              <a:rPr lang="en-US" sz="3600" dirty="0">
                <a:solidFill>
                  <a:srgbClr val="002060"/>
                </a:solidFill>
                <a:latin typeface="Times New Roman" pitchFamily="18" charset="0"/>
                <a:cs typeface="Times New Roman" pitchFamily="18" charset="0"/>
              </a:rPr>
            </a:br>
            <a:endParaRPr lang="en-US" sz="36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190</a:t>
            </a:fld>
            <a:endParaRPr lang="en-US"/>
          </a:p>
        </p:txBody>
      </p:sp>
    </p:spTree>
    <p:extLst>
      <p:ext uri="{BB962C8B-B14F-4D97-AF65-F5344CB8AC3E}">
        <p14:creationId xmlns:p14="http://schemas.microsoft.com/office/powerpoint/2010/main" val="39387036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52401"/>
            <a:ext cx="8763000" cy="7294305"/>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3600" dirty="0">
                <a:solidFill>
                  <a:srgbClr val="C00000"/>
                </a:solidFill>
                <a:latin typeface="Times New Roman" pitchFamily="18" charset="0"/>
                <a:cs typeface="Times New Roman" pitchFamily="18" charset="0"/>
              </a:rPr>
              <a:t>Over land</a:t>
            </a:r>
            <a:r>
              <a:rPr lang="en-US" sz="3600" dirty="0">
                <a:solidFill>
                  <a:srgbClr val="002060"/>
                </a:solidFill>
                <a:latin typeface="Times New Roman" pitchFamily="18" charset="0"/>
                <a:cs typeface="Times New Roman" pitchFamily="18" charset="0"/>
              </a:rPr>
              <a:t>, the emissivity depends on the </a:t>
            </a:r>
            <a:r>
              <a:rPr lang="en-US" sz="3600" dirty="0">
                <a:solidFill>
                  <a:srgbClr val="C00000"/>
                </a:solidFill>
                <a:latin typeface="Times New Roman" pitchFamily="18" charset="0"/>
                <a:cs typeface="Times New Roman" pitchFamily="18" charset="0"/>
              </a:rPr>
              <a:t>moisture content of the soil</a:t>
            </a:r>
            <a:r>
              <a:rPr lang="en-US" sz="3600" dirty="0">
                <a:solidFill>
                  <a:srgbClr val="002060"/>
                </a:solidFill>
                <a:latin typeface="Times New Roman" pitchFamily="18" charset="0"/>
                <a:cs typeface="Times New Roman" pitchFamily="18" charset="0"/>
              </a:rPr>
              <a:t>. Wetting of a soil surface results in a rapid decrease in emissivity. The emissivity of </a:t>
            </a:r>
            <a:r>
              <a:rPr lang="en-US" sz="3600" dirty="0">
                <a:solidFill>
                  <a:srgbClr val="C00000"/>
                </a:solidFill>
                <a:latin typeface="Times New Roman" pitchFamily="18" charset="0"/>
                <a:cs typeface="Times New Roman" pitchFamily="18" charset="0"/>
              </a:rPr>
              <a:t>dry soil </a:t>
            </a:r>
            <a:r>
              <a:rPr lang="en-US" sz="3600" dirty="0">
                <a:solidFill>
                  <a:srgbClr val="002060"/>
                </a:solidFill>
                <a:latin typeface="Times New Roman" pitchFamily="18" charset="0"/>
                <a:cs typeface="Times New Roman" pitchFamily="18" charset="0"/>
              </a:rPr>
              <a:t>is on the order of </a:t>
            </a:r>
            <a:r>
              <a:rPr lang="en-US" sz="3600" dirty="0">
                <a:solidFill>
                  <a:srgbClr val="C00000"/>
                </a:solidFill>
                <a:latin typeface="Times New Roman" pitchFamily="18" charset="0"/>
                <a:cs typeface="Times New Roman" pitchFamily="18" charset="0"/>
              </a:rPr>
              <a:t>0.95 to 0.97</a:t>
            </a:r>
            <a:r>
              <a:rPr lang="en-US" sz="3600" dirty="0">
                <a:solidFill>
                  <a:srgbClr val="002060"/>
                </a:solidFill>
                <a:latin typeface="Times New Roman" pitchFamily="18" charset="0"/>
                <a:cs typeface="Times New Roman" pitchFamily="18" charset="0"/>
              </a:rPr>
              <a:t>, while for </a:t>
            </a:r>
            <a:r>
              <a:rPr lang="en-US" sz="3600" dirty="0">
                <a:solidFill>
                  <a:srgbClr val="C00000"/>
                </a:solidFill>
                <a:latin typeface="Times New Roman" pitchFamily="18" charset="0"/>
                <a:cs typeface="Times New Roman" pitchFamily="18" charset="0"/>
              </a:rPr>
              <a:t>wet bare soil </a:t>
            </a:r>
            <a:r>
              <a:rPr lang="en-US" sz="3600" dirty="0">
                <a:solidFill>
                  <a:srgbClr val="002060"/>
                </a:solidFill>
                <a:latin typeface="Times New Roman" pitchFamily="18" charset="0"/>
                <a:cs typeface="Times New Roman" pitchFamily="18" charset="0"/>
              </a:rPr>
              <a:t>it is about </a:t>
            </a:r>
            <a:r>
              <a:rPr lang="en-US" sz="3600" dirty="0">
                <a:solidFill>
                  <a:srgbClr val="C00000"/>
                </a:solidFill>
                <a:latin typeface="Times New Roman" pitchFamily="18" charset="0"/>
                <a:cs typeface="Times New Roman" pitchFamily="18" charset="0"/>
              </a:rPr>
              <a:t>0.80 to 0.90, depending on the frequency</a:t>
            </a:r>
            <a:r>
              <a:rPr lang="en-US" sz="36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3600" dirty="0">
                <a:solidFill>
                  <a:srgbClr val="002060"/>
                </a:solidFill>
                <a:latin typeface="Times New Roman" pitchFamily="18" charset="0"/>
                <a:cs typeface="Times New Roman" pitchFamily="18" charset="0"/>
              </a:rPr>
            </a:br>
            <a:endParaRPr lang="en-US" sz="36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191</a:t>
            </a:fld>
            <a:endParaRPr lang="en-US"/>
          </a:p>
        </p:txBody>
      </p:sp>
    </p:spTree>
    <p:extLst>
      <p:ext uri="{BB962C8B-B14F-4D97-AF65-F5344CB8AC3E}">
        <p14:creationId xmlns:p14="http://schemas.microsoft.com/office/powerpoint/2010/main" val="232422481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8915400" cy="7109639"/>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a:solidFill>
                  <a:srgbClr val="C00000"/>
                </a:solidFill>
                <a:latin typeface="Times New Roman" pitchFamily="18" charset="0"/>
                <a:cs typeface="Times New Roman" pitchFamily="18" charset="0"/>
              </a:rPr>
              <a:t>Windows</a:t>
            </a:r>
            <a:r>
              <a:rPr lang="en-US" sz="3600" dirty="0">
                <a:latin typeface="Times New Roman" pitchFamily="18" charset="0"/>
                <a:cs typeface="Times New Roman" pitchFamily="18" charset="0"/>
              </a:rPr>
              <a:t> to the atmosphere (regions of minimal atmospheric absorption) exist near </a:t>
            </a:r>
          </a:p>
          <a:p>
            <a:r>
              <a:rPr lang="en-US" sz="3600" dirty="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p>
          <a:p>
            <a:r>
              <a:rPr lang="en-US" sz="3600" dirty="0">
                <a:solidFill>
                  <a:srgbClr val="C00000"/>
                </a:solidFill>
                <a:latin typeface="Times New Roman" pitchFamily="18" charset="0"/>
                <a:cs typeface="Times New Roman" pitchFamily="18" charset="0"/>
              </a:rPr>
              <a:t>Infrared windows </a:t>
            </a:r>
            <a:r>
              <a:rPr lang="en-US" sz="3600" dirty="0">
                <a:latin typeface="Times New Roman" pitchFamily="18" charset="0"/>
                <a:cs typeface="Times New Roman" pitchFamily="18" charset="0"/>
              </a:rPr>
              <a:t>are used for sensing 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to investigate 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192</a:t>
            </a:fld>
            <a:endParaRPr lang="en-US"/>
          </a:p>
        </p:txBody>
      </p:sp>
    </p:spTree>
    <p:extLst>
      <p:ext uri="{BB962C8B-B14F-4D97-AF65-F5344CB8AC3E}">
        <p14:creationId xmlns:p14="http://schemas.microsoft.com/office/powerpoint/2010/main" val="35990859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7867" y="16933"/>
            <a:ext cx="9110133" cy="6247864"/>
          </a:xfrm>
          <a:prstGeom prst="rect">
            <a:avLst/>
          </a:prstGeom>
        </p:spPr>
        <p:txBody>
          <a:bodyPr wrap="square">
            <a:spAutoFit/>
          </a:bodyPr>
          <a:lstStyle/>
          <a:p>
            <a:r>
              <a:rPr lang="en-US" sz="4000" dirty="0">
                <a:latin typeface="Times New Roman" pitchFamily="18" charset="0"/>
                <a:cs typeface="Times New Roman" pitchFamily="18" charset="0"/>
              </a:rPr>
              <a:t>The CO</a:t>
            </a:r>
            <a:r>
              <a:rPr lang="en-US" sz="4000" baseline="-25000" dirty="0">
                <a:latin typeface="Times New Roman" pitchFamily="18" charset="0"/>
                <a:cs typeface="Times New Roman" pitchFamily="18" charset="0"/>
              </a:rPr>
              <a:t>2 </a:t>
            </a:r>
            <a:r>
              <a:rPr lang="en-US" sz="4000" dirty="0">
                <a:latin typeface="Times New Roman" pitchFamily="18" charset="0"/>
                <a:cs typeface="Times New Roman" pitchFamily="18" charset="0"/>
              </a:rPr>
              <a:t>and O</a:t>
            </a:r>
            <a:r>
              <a:rPr lang="en-US" sz="4000" baseline="-25000" dirty="0">
                <a:latin typeface="Times New Roman" pitchFamily="18" charset="0"/>
                <a:cs typeface="Times New Roman" pitchFamily="18" charset="0"/>
              </a:rPr>
              <a:t>2</a:t>
            </a:r>
            <a:r>
              <a:rPr lang="en-US" sz="4000" dirty="0">
                <a:latin typeface="Times New Roman" pitchFamily="18" charset="0"/>
                <a:cs typeface="Times New Roman" pitchFamily="18" charset="0"/>
              </a:rPr>
              <a:t> absorption bands at </a:t>
            </a:r>
          </a:p>
          <a:p>
            <a:r>
              <a:rPr lang="en-US" sz="4000" dirty="0">
                <a:latin typeface="Times New Roman" pitchFamily="18" charset="0"/>
                <a:cs typeface="Times New Roman" pitchFamily="18" charset="0"/>
              </a:rPr>
              <a:t>4.3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15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0.25 cm, and </a:t>
            </a:r>
          </a:p>
          <a:p>
            <a:r>
              <a:rPr lang="en-US" sz="40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vapor absorption bands near 6.3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beyond 18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193</a:t>
            </a:fld>
            <a:endParaRPr lang="en-US"/>
          </a:p>
        </p:txBody>
      </p:sp>
    </p:spTree>
    <p:extLst>
      <p:ext uri="{BB962C8B-B14F-4D97-AF65-F5344CB8AC3E}">
        <p14:creationId xmlns:p14="http://schemas.microsoft.com/office/powerpoint/2010/main" val="242569327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194</a:t>
            </a:fld>
            <a:endParaRPr lang="en-US"/>
          </a:p>
        </p:txBody>
      </p:sp>
    </p:spTree>
    <p:extLst>
      <p:ext uri="{BB962C8B-B14F-4D97-AF65-F5344CB8AC3E}">
        <p14:creationId xmlns:p14="http://schemas.microsoft.com/office/powerpoint/2010/main" val="22517856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304800"/>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752600" y="1066800"/>
            <a:ext cx="8686800" cy="5638800"/>
          </a:xfrm>
        </p:spPr>
        <p:txBody>
          <a:bodyPr rtlCol="0">
            <a:normAutofit/>
          </a:bodyPr>
          <a:lstStyle/>
          <a:p>
            <a:pPr marL="274320" indent="-274320">
              <a:spcBef>
                <a:spcPts val="580"/>
              </a:spcBef>
              <a:defRPr/>
            </a:pPr>
            <a:r>
              <a:rPr lang="en-US" dirty="0" smtClean="0">
                <a:solidFill>
                  <a:srgbClr val="002060"/>
                </a:solidFill>
              </a:rPr>
              <a:t>Passive </a:t>
            </a:r>
            <a:r>
              <a:rPr lang="en-US" dirty="0">
                <a:solidFill>
                  <a:srgbClr val="002060"/>
                </a:solidFill>
              </a:rPr>
              <a:t>=</a:t>
            </a:r>
            <a:r>
              <a:rPr lang="en-US" dirty="0" smtClean="0">
                <a:solidFill>
                  <a:srgbClr val="002060"/>
                </a:solidFill>
              </a:rPr>
              <a:t> radiometers</a:t>
            </a:r>
          </a:p>
          <a:p>
            <a:pPr marL="274320" indent="-274320">
              <a:spcBef>
                <a:spcPts val="580"/>
              </a:spcBef>
              <a:defRPr/>
            </a:pPr>
            <a:r>
              <a:rPr lang="en-US" dirty="0" smtClean="0"/>
              <a:t>Scanning Multichannel Microwave Radiometer, </a:t>
            </a:r>
            <a:r>
              <a:rPr lang="en-US" dirty="0" smtClean="0">
                <a:solidFill>
                  <a:srgbClr val="C00000"/>
                </a:solidFill>
              </a:rPr>
              <a:t>Special Sensor </a:t>
            </a:r>
            <a:r>
              <a:rPr lang="en-US" dirty="0">
                <a:solidFill>
                  <a:srgbClr val="C00000"/>
                </a:solidFill>
              </a:rPr>
              <a:t>M</a:t>
            </a:r>
            <a:r>
              <a:rPr lang="en-US" dirty="0" smtClean="0">
                <a:solidFill>
                  <a:srgbClr val="C00000"/>
                </a:solidFill>
              </a:rPr>
              <a:t>icrowave Imager, Sounder</a:t>
            </a:r>
          </a:p>
          <a:p>
            <a:pPr marL="274320" indent="-274320">
              <a:spcBef>
                <a:spcPts val="580"/>
              </a:spcBef>
              <a:defRPr/>
            </a:pPr>
            <a:r>
              <a:rPr lang="en-US" dirty="0" smtClean="0"/>
              <a:t>SMMR, SSM/I, SSMIS, TMI, AMSU-A, B-true workhorses </a:t>
            </a:r>
          </a:p>
          <a:p>
            <a:pPr marL="274320" indent="-274320">
              <a:spcBef>
                <a:spcPts val="580"/>
              </a:spcBef>
              <a:defRPr/>
            </a:pPr>
            <a:r>
              <a:rPr lang="en-US" dirty="0" smtClean="0">
                <a:solidFill>
                  <a:srgbClr val="002060"/>
                </a:solidFill>
              </a:rPr>
              <a:t>Active = radar types </a:t>
            </a:r>
          </a:p>
          <a:p>
            <a:pPr marL="274320" indent="-274320">
              <a:spcBef>
                <a:spcPts val="580"/>
              </a:spcBef>
              <a:defRPr/>
            </a:pPr>
            <a:r>
              <a:rPr lang="en-US" dirty="0" smtClean="0">
                <a:solidFill>
                  <a:srgbClr val="C00000"/>
                </a:solidFill>
              </a:rPr>
              <a:t>Scatterometers, </a:t>
            </a:r>
            <a:r>
              <a:rPr lang="en-US" dirty="0" smtClean="0"/>
              <a:t>SEASAT, ERS 1, 2, QuikSCAT; also workhorses—Currently </a:t>
            </a:r>
            <a:r>
              <a:rPr lang="en-US" dirty="0" err="1" smtClean="0">
                <a:solidFill>
                  <a:srgbClr val="C00000"/>
                </a:solidFill>
              </a:rPr>
              <a:t>Metop</a:t>
            </a:r>
            <a:r>
              <a:rPr lang="en-US" dirty="0" smtClean="0">
                <a:solidFill>
                  <a:srgbClr val="C00000"/>
                </a:solidFill>
              </a:rPr>
              <a:t>’ s ASCAT</a:t>
            </a:r>
          </a:p>
          <a:p>
            <a:pPr marL="274320" indent="-274320">
              <a:spcBef>
                <a:spcPts val="580"/>
              </a:spcBef>
              <a:defRPr/>
            </a:pPr>
            <a:r>
              <a:rPr lang="en-US" dirty="0" smtClean="0"/>
              <a:t>Altimeters, TOPEX, Poseidon, Jason 1, 2, others.</a:t>
            </a:r>
          </a:p>
          <a:p>
            <a:pPr marL="274320" indent="-274320">
              <a:spcBef>
                <a:spcPts val="580"/>
              </a:spcBef>
              <a:defRPr/>
            </a:pPr>
            <a:r>
              <a:rPr lang="en-US" dirty="0" smtClean="0"/>
              <a:t>Synthetic Aperture Radars, </a:t>
            </a:r>
            <a:r>
              <a:rPr lang="en-US" dirty="0" smtClean="0">
                <a:solidFill>
                  <a:srgbClr val="C00000"/>
                </a:solidFill>
              </a:rPr>
              <a:t>SARs</a:t>
            </a:r>
            <a:r>
              <a:rPr lang="en-US" dirty="0" smtClean="0"/>
              <a:t> RADARSAT 1, 2 , ENVISAT/ASAR , Tetra-SAR X</a:t>
            </a:r>
          </a:p>
          <a:p>
            <a:pPr marL="274320" indent="-274320">
              <a:spcBef>
                <a:spcPts val="580"/>
              </a:spcBef>
              <a:defRPr/>
            </a:pPr>
            <a:r>
              <a:rPr lang="en-US" dirty="0" smtClean="0">
                <a:solidFill>
                  <a:srgbClr val="C00000"/>
                </a:solidFill>
              </a:rPr>
              <a:t>Precipitation /Cloud Radars</a:t>
            </a:r>
            <a:r>
              <a:rPr lang="en-US" dirty="0" smtClean="0"/>
              <a:t>, TRMM,  </a:t>
            </a:r>
            <a:r>
              <a:rPr lang="en-US" dirty="0" err="1" smtClean="0"/>
              <a:t>CloudSat</a:t>
            </a:r>
            <a:endParaRPr lang="en-US"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195</a:t>
            </a:fld>
            <a:endParaRPr lang="en-US" dirty="0"/>
          </a:p>
        </p:txBody>
      </p:sp>
    </p:spTree>
    <p:extLst>
      <p:ext uri="{BB962C8B-B14F-4D97-AF65-F5344CB8AC3E}">
        <p14:creationId xmlns:p14="http://schemas.microsoft.com/office/powerpoint/2010/main" val="309377976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772400" cy="762000"/>
          </a:xfrm>
        </p:spPr>
        <p:txBody>
          <a:bodyPr>
            <a:normAutofit/>
          </a:bodyPr>
          <a:lstStyle/>
          <a:p>
            <a:r>
              <a:rPr lang="en-US" sz="3200" dirty="0">
                <a:solidFill>
                  <a:srgbClr val="C00000"/>
                </a:solidFill>
              </a:rPr>
              <a:t>Orbit considerations</a:t>
            </a:r>
          </a:p>
        </p:txBody>
      </p:sp>
      <p:sp>
        <p:nvSpPr>
          <p:cNvPr id="3" name="Content Placeholder 2"/>
          <p:cNvSpPr>
            <a:spLocks noGrp="1"/>
          </p:cNvSpPr>
          <p:nvPr>
            <p:ph idx="1"/>
          </p:nvPr>
        </p:nvSpPr>
        <p:spPr>
          <a:xfrm>
            <a:off x="1676400" y="914400"/>
            <a:ext cx="8839200"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196</a:t>
            </a:fld>
            <a:endParaRPr lang="en-US" dirty="0"/>
          </a:p>
        </p:txBody>
      </p:sp>
    </p:spTree>
    <p:extLst>
      <p:ext uri="{BB962C8B-B14F-4D97-AF65-F5344CB8AC3E}">
        <p14:creationId xmlns:p14="http://schemas.microsoft.com/office/powerpoint/2010/main" val="10792257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1752600" y="838200"/>
            <a:ext cx="8915400" cy="5791200"/>
          </a:xfrm>
        </p:spPr>
        <p:txBody>
          <a:bodyPr>
            <a:normAutofit lnSpcReduction="10000"/>
          </a:bodyPr>
          <a:lstStyle/>
          <a:p>
            <a:pPr>
              <a:buNone/>
            </a:pPr>
            <a:r>
              <a:rPr lang="en-US" dirty="0" smtClean="0">
                <a:solidFill>
                  <a:srgbClr val="C00000"/>
                </a:solidFill>
              </a:rPr>
              <a:t>Radiometers</a:t>
            </a:r>
            <a:r>
              <a:rPr lang="en-US" dirty="0" smtClean="0"/>
              <a:t> are passive instruments, so they detect radiation emitted by Earth’s atmosphere or surface. The ocean is a weak emitter with emissivity of the order of 50%, so its black body temperature in </a:t>
            </a:r>
            <a:r>
              <a:rPr lang="en-US" dirty="0" smtClean="0">
                <a:solidFill>
                  <a:srgbClr val="C00000"/>
                </a:solidFill>
              </a:rPr>
              <a:t>most</a:t>
            </a:r>
            <a:r>
              <a:rPr lang="en-US" dirty="0" smtClean="0"/>
              <a:t> MW wavelengths is 150 K. It is therefore acting like a mirror for the atmosphere and clouds above. The atmosphere has a strong emission line around </a:t>
            </a:r>
            <a:r>
              <a:rPr lang="en-US" dirty="0" smtClean="0">
                <a:solidFill>
                  <a:srgbClr val="C00000"/>
                </a:solidFill>
              </a:rPr>
              <a:t>22GHz</a:t>
            </a:r>
            <a:r>
              <a:rPr lang="en-US" dirty="0" smtClean="0">
                <a:solidFill>
                  <a:srgbClr val="FF0000"/>
                </a:solidFill>
              </a:rPr>
              <a:t>,</a:t>
            </a:r>
            <a:r>
              <a:rPr lang="en-US" dirty="0" smtClean="0"/>
              <a:t> so that frequency is used to measure the </a:t>
            </a:r>
            <a:r>
              <a:rPr lang="en-US" dirty="0" smtClean="0">
                <a:solidFill>
                  <a:srgbClr val="002060"/>
                </a:solidFill>
              </a:rPr>
              <a:t>TOTAL COLUMN OF WATER VAPOR </a:t>
            </a:r>
            <a:r>
              <a:rPr lang="en-US" dirty="0" smtClean="0"/>
              <a:t>in he air. </a:t>
            </a:r>
            <a:r>
              <a:rPr lang="en-US" dirty="0" smtClean="0">
                <a:solidFill>
                  <a:srgbClr val="C00000"/>
                </a:solidFill>
              </a:rPr>
              <a:t>19 GHz and 3</a:t>
            </a:r>
            <a:r>
              <a:rPr lang="en-US" dirty="0" smtClean="0">
                <a:solidFill>
                  <a:srgbClr val="FF0000"/>
                </a:solidFill>
              </a:rPr>
              <a:t>7 </a:t>
            </a:r>
            <a:r>
              <a:rPr lang="en-US" dirty="0" smtClean="0">
                <a:solidFill>
                  <a:srgbClr val="C00000"/>
                </a:solidFill>
              </a:rPr>
              <a:t>GHz</a:t>
            </a:r>
            <a:r>
              <a:rPr lang="en-US" dirty="0" smtClean="0"/>
              <a:t> are sensitive to the </a:t>
            </a:r>
            <a:r>
              <a:rPr lang="en-US" dirty="0" smtClean="0">
                <a:solidFill>
                  <a:srgbClr val="C00000"/>
                </a:solidFill>
              </a:rPr>
              <a:t>“Mie scattering</a:t>
            </a:r>
            <a:r>
              <a:rPr lang="en-US" dirty="0" smtClean="0">
                <a:solidFill>
                  <a:schemeClr val="accent6"/>
                </a:solidFill>
              </a:rPr>
              <a:t>” </a:t>
            </a:r>
            <a:r>
              <a:rPr lang="en-US" dirty="0" smtClean="0"/>
              <a:t>by cloud droplets, so these frequencies are used for </a:t>
            </a:r>
            <a:r>
              <a:rPr lang="en-US" dirty="0" smtClean="0">
                <a:solidFill>
                  <a:srgbClr val="002060"/>
                </a:solidFill>
              </a:rPr>
              <a:t>TOTAL LQUID WATER </a:t>
            </a:r>
            <a:r>
              <a:rPr lang="en-US" dirty="0" smtClean="0"/>
              <a:t>content, and </a:t>
            </a:r>
            <a:r>
              <a:rPr lang="en-US" dirty="0" smtClean="0">
                <a:solidFill>
                  <a:srgbClr val="C00000"/>
                </a:solidFill>
              </a:rPr>
              <a:t>85 GHz </a:t>
            </a:r>
            <a:r>
              <a:rPr lang="en-US" dirty="0" smtClean="0"/>
              <a:t>receives </a:t>
            </a:r>
            <a:r>
              <a:rPr lang="en-US" dirty="0" smtClean="0">
                <a:solidFill>
                  <a:srgbClr val="002060"/>
                </a:solidFill>
              </a:rPr>
              <a:t>SCATTERING FROM ICE PARTICLES</a:t>
            </a:r>
            <a:r>
              <a:rPr lang="en-US" dirty="0" smtClean="0">
                <a:solidFill>
                  <a:schemeClr val="tx2">
                    <a:lumMod val="40000"/>
                    <a:lumOff val="60000"/>
                  </a:schemeClr>
                </a:solidFill>
              </a:rPr>
              <a:t> </a:t>
            </a:r>
            <a:r>
              <a:rPr lang="en-US" dirty="0" smtClean="0"/>
              <a:t>at the top of clouds, indication of possible rain.</a:t>
            </a:r>
          </a:p>
          <a:p>
            <a:pPr>
              <a:buNone/>
            </a:pPr>
            <a:r>
              <a:rPr lang="en-US"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197</a:t>
            </a:fld>
            <a:endParaRPr lang="en-US" dirty="0"/>
          </a:p>
        </p:txBody>
      </p:sp>
    </p:spTree>
    <p:extLst>
      <p:ext uri="{BB962C8B-B14F-4D97-AF65-F5344CB8AC3E}">
        <p14:creationId xmlns:p14="http://schemas.microsoft.com/office/powerpoint/2010/main" val="214037417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828800" y="1143000"/>
            <a:ext cx="8610600" cy="5334000"/>
          </a:xfrm>
        </p:spPr>
        <p:txBody>
          <a:bodyPr>
            <a:normAutofit/>
          </a:bodyPr>
          <a:lstStyle/>
          <a:p>
            <a:pPr eaLnBrk="1" hangingPunct="1">
              <a:buFont typeface="Arial" pitchFamily="34" charset="0"/>
              <a:buChar char="•"/>
            </a:pPr>
            <a:r>
              <a:rPr lang="en-US" dirty="0" smtClean="0"/>
              <a:t>Atmospheric </a:t>
            </a:r>
            <a:r>
              <a:rPr lang="en-US" dirty="0" smtClean="0">
                <a:solidFill>
                  <a:srgbClr val="C00000"/>
                </a:solidFill>
              </a:rPr>
              <a:t>Water Vapor </a:t>
            </a:r>
            <a:r>
              <a:rPr lang="en-US" dirty="0" smtClean="0"/>
              <a:t>and </a:t>
            </a:r>
            <a:r>
              <a:rPr lang="en-US" dirty="0" smtClean="0">
                <a:solidFill>
                  <a:srgbClr val="C00000"/>
                </a:solidFill>
              </a:rPr>
              <a:t>Cloud Liquid Water</a:t>
            </a:r>
            <a:r>
              <a:rPr lang="en-US" dirty="0" smtClean="0"/>
              <a:t>—first as total in the column, later as profiles of these quantities and interpreted in terms of different cloud particle sizes and </a:t>
            </a:r>
            <a:r>
              <a:rPr lang="en-US" dirty="0" smtClean="0">
                <a:solidFill>
                  <a:srgbClr val="C00000"/>
                </a:solidFill>
              </a:rPr>
              <a:t>precipitatio</a:t>
            </a:r>
            <a:r>
              <a:rPr lang="en-US" dirty="0" smtClean="0">
                <a:solidFill>
                  <a:srgbClr val="FF0000"/>
                </a:solidFill>
              </a:rPr>
              <a:t>n</a:t>
            </a:r>
            <a:r>
              <a:rPr lang="en-US" dirty="0" smtClean="0"/>
              <a:t> size drops or even </a:t>
            </a:r>
            <a:r>
              <a:rPr lang="en-US" dirty="0" smtClean="0">
                <a:solidFill>
                  <a:srgbClr val="C00000"/>
                </a:solidFill>
              </a:rPr>
              <a:t>ice particles </a:t>
            </a:r>
            <a:r>
              <a:rPr lang="en-US" dirty="0" smtClean="0"/>
              <a:t>(through microwave </a:t>
            </a:r>
            <a:r>
              <a:rPr lang="en-US" dirty="0" smtClean="0">
                <a:solidFill>
                  <a:srgbClr val="C00000"/>
                </a:solidFill>
              </a:rPr>
              <a:t>scatterin</a:t>
            </a:r>
            <a:r>
              <a:rPr lang="en-US" dirty="0" smtClean="0">
                <a:solidFill>
                  <a:srgbClr val="FF0000"/>
                </a:solidFill>
              </a:rPr>
              <a:t>g</a:t>
            </a:r>
            <a:r>
              <a:rPr lang="en-US" dirty="0" smtClean="0"/>
              <a:t>). </a:t>
            </a:r>
          </a:p>
          <a:p>
            <a:pPr eaLnBrk="1" hangingPunct="1">
              <a:buFont typeface="Arial" pitchFamily="34" charset="0"/>
              <a:buChar char="•"/>
            </a:pPr>
            <a:r>
              <a:rPr lang="en-US"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198</a:t>
            </a:fld>
            <a:endParaRPr lang="en-US" dirty="0"/>
          </a:p>
        </p:txBody>
      </p:sp>
    </p:spTree>
    <p:extLst>
      <p:ext uri="{BB962C8B-B14F-4D97-AF65-F5344CB8AC3E}">
        <p14:creationId xmlns:p14="http://schemas.microsoft.com/office/powerpoint/2010/main" val="391469359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1752600" y="1600201"/>
            <a:ext cx="8915400" cy="4525963"/>
          </a:xfrm>
        </p:spPr>
        <p:txBody>
          <a:bodyPr>
            <a:normAutofit/>
          </a:bodyPr>
          <a:lstStyle/>
          <a:p>
            <a:pPr>
              <a:buNone/>
            </a:pPr>
            <a:r>
              <a:rPr lang="en-US" sz="36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199</a:t>
            </a:fld>
            <a:endParaRPr lang="en-US" dirty="0"/>
          </a:p>
        </p:txBody>
      </p:sp>
    </p:spTree>
    <p:extLst>
      <p:ext uri="{BB962C8B-B14F-4D97-AF65-F5344CB8AC3E}">
        <p14:creationId xmlns:p14="http://schemas.microsoft.com/office/powerpoint/2010/main" val="365590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5620"/>
            <a:ext cx="10988040" cy="1325563"/>
          </a:xfrm>
        </p:spPr>
        <p:txBody>
          <a:bodyPr/>
          <a:lstStyle/>
          <a:p>
            <a:pPr algn="ctr"/>
            <a:r>
              <a:rPr lang="en-US" dirty="0" smtClean="0">
                <a:solidFill>
                  <a:srgbClr val="C00000"/>
                </a:solidFill>
              </a:rPr>
              <a:t>Review of basic concepts and some highlights</a:t>
            </a:r>
            <a:endParaRPr lang="en-US" dirty="0">
              <a:solidFill>
                <a:srgbClr val="C00000"/>
              </a:solidFill>
            </a:endParaRPr>
          </a:p>
        </p:txBody>
      </p:sp>
      <p:sp>
        <p:nvSpPr>
          <p:cNvPr id="3" name="Content Placeholder 2"/>
          <p:cNvSpPr>
            <a:spLocks noGrp="1"/>
          </p:cNvSpPr>
          <p:nvPr>
            <p:ph idx="1"/>
          </p:nvPr>
        </p:nvSpPr>
        <p:spPr>
          <a:xfrm>
            <a:off x="365760" y="1491183"/>
            <a:ext cx="10988040" cy="4685780"/>
          </a:xfrm>
        </p:spPr>
        <p:txBody>
          <a:bodyPr/>
          <a:lstStyle/>
          <a:p>
            <a:r>
              <a:rPr lang="en-US" dirty="0" smtClean="0"/>
              <a:t>Dipole</a:t>
            </a:r>
            <a:endParaRPr lang="en-US" dirty="0"/>
          </a:p>
        </p:txBody>
      </p:sp>
    </p:spTree>
    <p:extLst>
      <p:ext uri="{BB962C8B-B14F-4D97-AF65-F5344CB8AC3E}">
        <p14:creationId xmlns:p14="http://schemas.microsoft.com/office/powerpoint/2010/main" val="124550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1920526"/>
          </a:xfrm>
          <a:prstGeom prst="rect">
            <a:avLst/>
          </a:prstGeom>
        </p:spPr>
        <p:txBody>
          <a:bodyPr wrap="square">
            <a:spAutoFit/>
          </a:bodyPr>
          <a:lstStyle/>
          <a:p>
            <a:pPr marR="635" algn="just">
              <a:lnSpc>
                <a:spcPct val="110000"/>
              </a:lnSpc>
              <a:spcBef>
                <a:spcPts val="0"/>
              </a:spcBef>
              <a:spcAft>
                <a:spcPts val="0"/>
              </a:spcAft>
            </a:pPr>
            <a:r>
              <a:rPr lang="en-US" sz="3600" dirty="0">
                <a:ea typeface="Calibri" panose="020F0502020204030204" pitchFamily="34" charset="0"/>
                <a:cs typeface="Times New Roman" panose="02020603050405020304" pitchFamily="18" charset="0"/>
              </a:rPr>
              <a:t>where </a:t>
            </a:r>
            <a:r>
              <a:rPr lang="el-GR" sz="3600" i="1" dirty="0" smtClean="0">
                <a:ea typeface="Calibri" panose="020F0502020204030204" pitchFamily="34" charset="0"/>
                <a:cs typeface="Times New Roman" panose="02020603050405020304" pitchFamily="18" charset="0"/>
              </a:rPr>
              <a:t>τ</a:t>
            </a:r>
            <a:r>
              <a:rPr lang="en-US" sz="3600" i="1" baseline="-25000" dirty="0" smtClean="0">
                <a:ea typeface="Calibri" panose="020F0502020204030204" pitchFamily="34" charset="0"/>
                <a:cs typeface="Times New Roman" panose="02020603050405020304" pitchFamily="18" charset="0"/>
              </a:rPr>
              <a:t>v</a:t>
            </a:r>
            <a:r>
              <a:rPr lang="en-US" sz="3600" i="1" dirty="0" smtClean="0">
                <a:ea typeface="Calibri" panose="020F0502020204030204" pitchFamily="34" charset="0"/>
                <a:cs typeface="Times New Roman" panose="02020603050405020304" pitchFamily="18" charset="0"/>
              </a:rPr>
              <a:t> </a:t>
            </a:r>
            <a:r>
              <a:rPr lang="en-US" sz="3600" i="1"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 normal optical depth </a:t>
            </a:r>
            <a:r>
              <a:rPr lang="en-US" sz="3600" dirty="0" smtClean="0">
                <a:ea typeface="Calibri" panose="020F0502020204030204" pitchFamily="34" charset="0"/>
                <a:cs typeface="Times New Roman" panose="02020603050405020304" pitchFamily="18" charset="0"/>
              </a:rPr>
              <a:t>is</a:t>
            </a:r>
            <a:r>
              <a:rPr lang="en-US" sz="3600" spc="-85" dirty="0" smtClean="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used</a:t>
            </a:r>
            <a:r>
              <a:rPr lang="en-US" sz="3600" spc="-1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as</a:t>
            </a:r>
            <a:r>
              <a:rPr lang="en-US" sz="3600" spc="-8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vertical</a:t>
            </a:r>
            <a:r>
              <a:rPr lang="en-US" sz="3600" spc="-2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coordinate</a:t>
            </a:r>
            <a:r>
              <a:rPr lang="en-US" sz="3600" spc="-3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and</a:t>
            </a:r>
            <a:r>
              <a:rPr lang="en-US" sz="3600" spc="-5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arrows  </a:t>
            </a:r>
            <a:r>
              <a:rPr lang="en-US" sz="3600" dirty="0" smtClean="0">
                <a:ea typeface="Calibri" panose="020F0502020204030204" pitchFamily="34" charset="0"/>
                <a:cs typeface="Times New Roman" panose="02020603050405020304" pitchFamily="18" charset="0"/>
              </a:rPr>
              <a:t>          denote </a:t>
            </a:r>
            <a:r>
              <a:rPr lang="en-US" sz="36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5789194" y="5719183"/>
            <a:ext cx="747692" cy="406124"/>
          </a:xfrm>
          <a:prstGeom prst="rect">
            <a:avLst/>
          </a:prstGeom>
        </p:spPr>
      </p:pic>
    </p:spTree>
    <p:extLst>
      <p:ext uri="{BB962C8B-B14F-4D97-AF65-F5344CB8AC3E}">
        <p14:creationId xmlns:p14="http://schemas.microsoft.com/office/powerpoint/2010/main" val="62623721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200</a:t>
            </a:fld>
            <a:endParaRPr lang="en-US" dirty="0"/>
          </a:p>
        </p:txBody>
      </p:sp>
    </p:spTree>
    <p:extLst>
      <p:ext uri="{BB962C8B-B14F-4D97-AF65-F5344CB8AC3E}">
        <p14:creationId xmlns:p14="http://schemas.microsoft.com/office/powerpoint/2010/main" val="297076634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1" y="1"/>
            <a:ext cx="8266113" cy="1600200"/>
          </a:xfrm>
        </p:spPr>
        <p:txBody>
          <a:bodyPr>
            <a:normAutofit fontScale="85000" lnSpcReduction="1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2074"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2075"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744494" y="4800600"/>
            <a:ext cx="8771106" cy="1569660"/>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201</a:t>
            </a:fld>
            <a:endParaRPr lang="en-US"/>
          </a:p>
        </p:txBody>
      </p:sp>
    </p:spTree>
    <p:extLst>
      <p:ext uri="{BB962C8B-B14F-4D97-AF65-F5344CB8AC3E}">
        <p14:creationId xmlns:p14="http://schemas.microsoft.com/office/powerpoint/2010/main" val="26746639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202</a:t>
            </a:fld>
            <a:endParaRPr lang="en-US"/>
          </a:p>
        </p:txBody>
      </p:sp>
    </p:spTree>
    <p:extLst>
      <p:ext uri="{BB962C8B-B14F-4D97-AF65-F5344CB8AC3E}">
        <p14:creationId xmlns:p14="http://schemas.microsoft.com/office/powerpoint/2010/main" val="365237030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3086"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203</a:t>
            </a:fld>
            <a:endParaRPr lang="en-US"/>
          </a:p>
        </p:txBody>
      </p:sp>
    </p:spTree>
    <p:extLst>
      <p:ext uri="{BB962C8B-B14F-4D97-AF65-F5344CB8AC3E}">
        <p14:creationId xmlns:p14="http://schemas.microsoft.com/office/powerpoint/2010/main" val="19115451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204</a:t>
            </a:fld>
            <a:endParaRPr lang="en-US"/>
          </a:p>
        </p:txBody>
      </p:sp>
    </p:spTree>
    <p:extLst>
      <p:ext uri="{BB962C8B-B14F-4D97-AF65-F5344CB8AC3E}">
        <p14:creationId xmlns:p14="http://schemas.microsoft.com/office/powerpoint/2010/main" val="18259167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205</a:t>
            </a:fld>
            <a:endParaRPr lang="en-US" dirty="0"/>
          </a:p>
        </p:txBody>
      </p:sp>
    </p:spTree>
    <p:extLst>
      <p:ext uri="{BB962C8B-B14F-4D97-AF65-F5344CB8AC3E}">
        <p14:creationId xmlns:p14="http://schemas.microsoft.com/office/powerpoint/2010/main" val="82473392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534400" cy="1676400"/>
          </a:xfrm>
        </p:spPr>
        <p:txBody>
          <a:bodyPr>
            <a:normAutofit/>
          </a:bodyPr>
          <a:lstStyle/>
          <a:p>
            <a:pPr algn="l"/>
            <a:r>
              <a:rPr lang="en-US" sz="3100" dirty="0">
                <a:latin typeface="Times New Roman" pitchFamily="18" charset="0"/>
                <a:cs typeface="Times New Roman" pitchFamily="18" charset="0"/>
              </a:rPr>
              <a:t>In the frequency domain, the Planck function is given by </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pic>
        <p:nvPicPr>
          <p:cNvPr id="19457" name="Picture 5"/>
          <p:cNvPicPr>
            <a:picLocks noChangeAspect="1" noChangeArrowheads="1"/>
          </p:cNvPicPr>
          <p:nvPr/>
        </p:nvPicPr>
        <p:blipFill>
          <a:blip r:embed="rId3" cstate="print"/>
          <a:srcRect l="15866" t="88605" r="62607" b="7586"/>
          <a:stretch>
            <a:fillRect/>
          </a:stretch>
        </p:blipFill>
        <p:spPr bwMode="auto">
          <a:xfrm>
            <a:off x="2895600" y="990600"/>
            <a:ext cx="6810375" cy="750332"/>
          </a:xfrm>
          <a:prstGeom prst="rect">
            <a:avLst/>
          </a:prstGeom>
          <a:noFill/>
          <a:ln w="9525">
            <a:noFill/>
            <a:miter lim="800000"/>
            <a:headEnd/>
            <a:tailEnd/>
          </a:ln>
        </p:spPr>
      </p:pic>
      <p:sp>
        <p:nvSpPr>
          <p:cNvPr id="4" name="TextBox 3"/>
          <p:cNvSpPr txBox="1"/>
          <p:nvPr/>
        </p:nvSpPr>
        <p:spPr>
          <a:xfrm>
            <a:off x="1905000" y="2133600"/>
            <a:ext cx="8305800" cy="1231106"/>
          </a:xfrm>
          <a:prstGeom prst="rect">
            <a:avLst/>
          </a:prstGeom>
          <a:noFill/>
        </p:spPr>
        <p:txBody>
          <a:bodyPr wrap="square" rtlCol="0">
            <a:spAutoFit/>
          </a:bodyPr>
          <a:lstStyle/>
          <a:p>
            <a:r>
              <a:rPr lang="en-US" sz="2800" dirty="0"/>
              <a:t>In the microwave region h ṽ /K T« 1, </a:t>
            </a:r>
          </a:p>
          <a:p>
            <a:r>
              <a:rPr lang="en-US" sz="2800" dirty="0"/>
              <a:t>the Planck function may be approximated by </a:t>
            </a:r>
          </a:p>
          <a:p>
            <a:r>
              <a:rPr lang="en-US" dirty="0"/>
              <a:t> </a:t>
            </a:r>
          </a:p>
        </p:txBody>
      </p:sp>
      <p:sp>
        <p:nvSpPr>
          <p:cNvPr id="6" name="TextBox 5"/>
          <p:cNvSpPr txBox="1"/>
          <p:nvPr/>
        </p:nvSpPr>
        <p:spPr>
          <a:xfrm>
            <a:off x="9601200" y="1371600"/>
            <a:ext cx="609600" cy="369332"/>
          </a:xfrm>
          <a:prstGeom prst="rect">
            <a:avLst/>
          </a:prstGeom>
          <a:noFill/>
        </p:spPr>
        <p:txBody>
          <a:bodyPr wrap="square" rtlCol="0">
            <a:spAutoFit/>
          </a:bodyPr>
          <a:lstStyle/>
          <a:p>
            <a:r>
              <a:rPr lang="en-US" dirty="0"/>
              <a:t>(4)</a:t>
            </a:r>
          </a:p>
        </p:txBody>
      </p:sp>
      <p:sp>
        <p:nvSpPr>
          <p:cNvPr id="7" name="TextBox 6"/>
          <p:cNvSpPr txBox="1"/>
          <p:nvPr/>
        </p:nvSpPr>
        <p:spPr>
          <a:xfrm>
            <a:off x="8915400" y="3236386"/>
            <a:ext cx="685800" cy="369332"/>
          </a:xfrm>
          <a:prstGeom prst="rect">
            <a:avLst/>
          </a:prstGeom>
          <a:noFill/>
        </p:spPr>
        <p:txBody>
          <a:bodyPr wrap="square" rtlCol="0">
            <a:spAutoFit/>
          </a:bodyPr>
          <a:lstStyle/>
          <a:p>
            <a:r>
              <a:rPr lang="en-US" dirty="0"/>
              <a:t>(5)</a:t>
            </a:r>
          </a:p>
        </p:txBody>
      </p:sp>
      <p:sp>
        <p:nvSpPr>
          <p:cNvPr id="3" name="TextBox 2"/>
          <p:cNvSpPr txBox="1"/>
          <p:nvPr/>
        </p:nvSpPr>
        <p:spPr>
          <a:xfrm>
            <a:off x="1905000" y="4114800"/>
            <a:ext cx="8305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Thus, the Planck radiance is linearly proportional to the temperature, which  is referred to as the </a:t>
            </a:r>
            <a:r>
              <a:rPr lang="en-US" sz="2400" i="1" dirty="0">
                <a:solidFill>
                  <a:srgbClr val="C00000"/>
                </a:solidFill>
                <a:latin typeface="Times New Roman" pitchFamily="18" charset="0"/>
                <a:cs typeface="Times New Roman" pitchFamily="18" charset="0"/>
              </a:rPr>
              <a:t>Rayleigh-Jeans Law. </a:t>
            </a:r>
            <a:br>
              <a:rPr lang="en-US" sz="2400" i="1" dirty="0">
                <a:solidFill>
                  <a:srgbClr val="C00000"/>
                </a:solidFill>
                <a:latin typeface="Times New Roman" pitchFamily="18" charset="0"/>
                <a:cs typeface="Times New Roman" pitchFamily="18" charset="0"/>
              </a:rPr>
            </a:br>
            <a:r>
              <a:rPr lang="en-US" sz="2400" dirty="0">
                <a:latin typeface="Times New Roman" pitchFamily="18" charset="0"/>
                <a:cs typeface="Times New Roman" pitchFamily="18" charset="0"/>
              </a:rPr>
              <a:t>Analogous to the above approximation, we may define an equivalent brightness temperature  T</a:t>
            </a:r>
            <a:r>
              <a:rPr lang="en-US" sz="2400" baseline="-25000" dirty="0">
                <a:latin typeface="Times New Roman" pitchFamily="18" charset="0"/>
                <a:cs typeface="Times New Roman" pitchFamily="18" charset="0"/>
              </a:rPr>
              <a:t>B</a:t>
            </a:r>
            <a:r>
              <a:rPr lang="en-US" sz="2400" dirty="0">
                <a:latin typeface="Times New Roman" pitchFamily="18" charset="0"/>
                <a:cs typeface="Times New Roman" pitchFamily="18" charset="0"/>
              </a:rPr>
              <a:t> such that: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TextBox 4"/>
          <p:cNvSpPr txBox="1"/>
          <p:nvPr/>
        </p:nvSpPr>
        <p:spPr>
          <a:xfrm>
            <a:off x="8915400" y="6211887"/>
            <a:ext cx="442750" cy="369332"/>
          </a:xfrm>
          <a:prstGeom prst="rect">
            <a:avLst/>
          </a:prstGeom>
          <a:noFill/>
        </p:spPr>
        <p:txBody>
          <a:bodyPr wrap="none" rtlCol="0">
            <a:spAutoFit/>
          </a:bodyPr>
          <a:lstStyle/>
          <a:p>
            <a:r>
              <a:rPr lang="en-US" dirty="0"/>
              <a:t>(6)</a:t>
            </a:r>
          </a:p>
        </p:txBody>
      </p:sp>
      <p:sp>
        <p:nvSpPr>
          <p:cNvPr id="8"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1905000" y="6053793"/>
          <a:ext cx="5943600" cy="623187"/>
        </p:xfrm>
        <a:graphic>
          <a:graphicData uri="http://schemas.openxmlformats.org/presentationml/2006/ole">
            <mc:AlternateContent xmlns:mc="http://schemas.openxmlformats.org/markup-compatibility/2006">
              <mc:Choice xmlns:v="urn:schemas-microsoft-com:vml" Requires="v">
                <p:oleObj spid="_x0000_s4122" name="Equation" r:id="rId4" imgW="1384300" imgH="241300" progId="Equation.3">
                  <p:embed/>
                </p:oleObj>
              </mc:Choice>
              <mc:Fallback>
                <p:oleObj name="Equation" r:id="rId4" imgW="1384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53793"/>
                        <a:ext cx="5943600" cy="623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3429001" y="3314497"/>
          <a:ext cx="4190999" cy="744196"/>
        </p:xfrm>
        <a:graphic>
          <a:graphicData uri="http://schemas.openxmlformats.org/presentationml/2006/ole">
            <mc:AlternateContent xmlns:mc="http://schemas.openxmlformats.org/markup-compatibility/2006">
              <mc:Choice xmlns:v="urn:schemas-microsoft-com:vml" Requires="v">
                <p:oleObj spid="_x0000_s4123" name="Equation" r:id="rId6" imgW="1358640" imgH="241200" progId="Equation.3">
                  <p:embed/>
                </p:oleObj>
              </mc:Choice>
              <mc:Fallback>
                <p:oleObj name="Equation" r:id="rId6" imgW="1358640" imgH="241200" progId="Equation.3">
                  <p:embed/>
                  <p:pic>
                    <p:nvPicPr>
                      <p:cNvPr id="0" name=""/>
                      <p:cNvPicPr/>
                      <p:nvPr/>
                    </p:nvPicPr>
                    <p:blipFill>
                      <a:blip r:embed="rId7"/>
                      <a:stretch>
                        <a:fillRect/>
                      </a:stretch>
                    </p:blipFill>
                    <p:spPr>
                      <a:xfrm>
                        <a:off x="3429001" y="3314497"/>
                        <a:ext cx="4190999" cy="744196"/>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3B61ACE0-B4C6-4281-9137-DAF2A4BC917B}" type="slidenum">
              <a:rPr lang="en-US" smtClean="0"/>
              <a:pPr/>
              <a:t>206</a:t>
            </a:fld>
            <a:endParaRPr lang="en-US"/>
          </a:p>
        </p:txBody>
      </p:sp>
    </p:spTree>
    <p:extLst>
      <p:ext uri="{BB962C8B-B14F-4D97-AF65-F5344CB8AC3E}">
        <p14:creationId xmlns:p14="http://schemas.microsoft.com/office/powerpoint/2010/main" val="23219495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207</a:t>
            </a:fld>
            <a:endParaRPr lang="en-US"/>
          </a:p>
        </p:txBody>
      </p:sp>
    </p:spTree>
    <p:extLst>
      <p:ext uri="{BB962C8B-B14F-4D97-AF65-F5344CB8AC3E}">
        <p14:creationId xmlns:p14="http://schemas.microsoft.com/office/powerpoint/2010/main" val="231905334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208</a:t>
            </a:fld>
            <a:endParaRPr lang="en-US"/>
          </a:p>
        </p:txBody>
      </p:sp>
    </p:spTree>
    <p:extLst>
      <p:ext uri="{BB962C8B-B14F-4D97-AF65-F5344CB8AC3E}">
        <p14:creationId xmlns:p14="http://schemas.microsoft.com/office/powerpoint/2010/main" val="15833033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5158"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5159"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5160"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209</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29808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9264969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1524000" y="228601"/>
            <a:ext cx="9144000" cy="5897563"/>
          </a:xfrm>
        </p:spPr>
        <p:txBody>
          <a:bodyPr>
            <a:normAutofit lnSpcReduction="10000"/>
          </a:bodyPr>
          <a:lstStyle/>
          <a:p>
            <a:pPr eaLnBrk="1" hangingPunct="1">
              <a:buFontTx/>
              <a:buNone/>
            </a:pPr>
            <a:r>
              <a:rPr lang="en-US" altLang="en-US" sz="3600" dirty="0">
                <a:solidFill>
                  <a:srgbClr val="C00000"/>
                </a:solidFill>
              </a:rPr>
              <a:t>Determination of  Planetary Radiation Budget</a:t>
            </a:r>
          </a:p>
          <a:p>
            <a:pPr eaLnBrk="1" hangingPunct="1">
              <a:buFontTx/>
              <a:buNone/>
            </a:pPr>
            <a:endParaRPr lang="en-US" altLang="en-US" sz="3600" dirty="0">
              <a:solidFill>
                <a:srgbClr val="C00000"/>
              </a:solidFill>
            </a:endParaRPr>
          </a:p>
          <a:p>
            <a:pPr eaLnBrk="1" hangingPunct="1"/>
            <a:r>
              <a:rPr lang="en-US" altLang="en-US" sz="3600" dirty="0">
                <a:solidFill>
                  <a:srgbClr val="002060"/>
                </a:solidFill>
              </a:rPr>
              <a:t>Angular Distribution Models (ADM)  Models</a:t>
            </a:r>
          </a:p>
          <a:p>
            <a:pPr eaLnBrk="1" hangingPunct="1"/>
            <a:r>
              <a:rPr lang="en-US" altLang="en-US" sz="3600" dirty="0">
                <a:solidFill>
                  <a:srgbClr val="002060"/>
                </a:solidFill>
              </a:rPr>
              <a:t>Global Radiation Budget</a:t>
            </a:r>
          </a:p>
          <a:p>
            <a:pPr eaLnBrk="1" hangingPunct="1"/>
            <a:r>
              <a:rPr lang="en-US" altLang="en-US" sz="3600" dirty="0">
                <a:solidFill>
                  <a:srgbClr val="002060"/>
                </a:solidFill>
              </a:rPr>
              <a:t>Climate Sensitivity to Clouds</a:t>
            </a:r>
          </a:p>
          <a:p>
            <a:pPr eaLnBrk="1" hangingPunct="1"/>
            <a:r>
              <a:rPr lang="en-US" altLang="en-US" sz="3600" dirty="0">
                <a:solidFill>
                  <a:srgbClr val="002060"/>
                </a:solidFill>
              </a:rPr>
              <a:t>Cloud Radiative Forcing</a:t>
            </a:r>
          </a:p>
          <a:p>
            <a:pPr eaLnBrk="1" hangingPunct="1"/>
            <a:r>
              <a:rPr lang="en-US" altLang="en-US" sz="3600" dirty="0">
                <a:solidFill>
                  <a:srgbClr val="002060"/>
                </a:solidFill>
              </a:rPr>
              <a:t> Results from Radiation Budget Missions (ERBE; CERES)</a:t>
            </a:r>
          </a:p>
          <a:p>
            <a:pPr eaLnBrk="1" hangingPunct="1"/>
            <a:r>
              <a:rPr lang="en-US" altLang="en-US" sz="3600" dirty="0">
                <a:solidFill>
                  <a:srgbClr val="002060"/>
                </a:solidFill>
              </a:rPr>
              <a:t>Special Programs to Better Understand Clouds (ARM)</a:t>
            </a:r>
          </a:p>
          <a:p>
            <a:pPr eaLnBrk="1" hangingPunct="1"/>
            <a:endParaRPr lang="en-US" altLang="en-US"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210</a:t>
            </a:fld>
            <a:endParaRPr lang="en-US"/>
          </a:p>
        </p:txBody>
      </p:sp>
    </p:spTree>
    <p:extLst>
      <p:ext uri="{BB962C8B-B14F-4D97-AF65-F5344CB8AC3E}">
        <p14:creationId xmlns:p14="http://schemas.microsoft.com/office/powerpoint/2010/main" val="30529421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457200"/>
            <a:ext cx="8767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3414714"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211</a:t>
            </a:fld>
            <a:endParaRPr lang="en-US"/>
          </a:p>
        </p:txBody>
      </p:sp>
    </p:spTree>
    <p:extLst>
      <p:ext uri="{BB962C8B-B14F-4D97-AF65-F5344CB8AC3E}">
        <p14:creationId xmlns:p14="http://schemas.microsoft.com/office/powerpoint/2010/main" val="39629168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2286000" y="949326"/>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36725" y="6361113"/>
            <a:ext cx="568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chemeClr val="accent2"/>
                </a:solidFill>
              </a:rPr>
              <a:t>As estimated from models (Kiehl and Trenberth, 1997)</a:t>
            </a:r>
          </a:p>
        </p:txBody>
      </p:sp>
      <p:sp>
        <p:nvSpPr>
          <p:cNvPr id="4100" name="Text Box 6"/>
          <p:cNvSpPr txBox="1">
            <a:spLocks noChangeArrowheads="1"/>
          </p:cNvSpPr>
          <p:nvPr/>
        </p:nvSpPr>
        <p:spPr bwMode="auto">
          <a:xfrm>
            <a:off x="1736726" y="15875"/>
            <a:ext cx="8778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212</a:t>
            </a:fld>
            <a:endParaRPr lang="en-US"/>
          </a:p>
        </p:txBody>
      </p:sp>
    </p:spTree>
    <p:extLst>
      <p:ext uri="{BB962C8B-B14F-4D97-AF65-F5344CB8AC3E}">
        <p14:creationId xmlns:p14="http://schemas.microsoft.com/office/powerpoint/2010/main" val="13774392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990600"/>
          </a:xfrm>
        </p:spPr>
        <p:txBody>
          <a:bodyPr/>
          <a:lstStyle/>
          <a:p>
            <a:pPr eaLnBrk="1" hangingPunct="1"/>
            <a:r>
              <a:rPr lang="en-US" altLang="en-US" sz="3600">
                <a:solidFill>
                  <a:srgbClr val="CC0000"/>
                </a:solidFill>
              </a:rPr>
              <a:t>Effect of Clouds</a:t>
            </a:r>
          </a:p>
        </p:txBody>
      </p:sp>
      <p:sp>
        <p:nvSpPr>
          <p:cNvPr id="5123" name="Rectangle 3"/>
          <p:cNvSpPr>
            <a:spLocks noGrp="1" noChangeArrowheads="1"/>
          </p:cNvSpPr>
          <p:nvPr>
            <p:ph type="body" idx="1"/>
          </p:nvPr>
        </p:nvSpPr>
        <p:spPr>
          <a:xfrm>
            <a:off x="1676400" y="685800"/>
            <a:ext cx="8839200" cy="6172200"/>
          </a:xfrm>
        </p:spPr>
        <p:txBody>
          <a:bodyPr>
            <a:normAutofit/>
          </a:bodyPr>
          <a:lstStyle/>
          <a:p>
            <a:pPr eaLnBrk="1" hangingPunct="1">
              <a:buFontTx/>
              <a:buNone/>
            </a:pPr>
            <a:r>
              <a:rPr lang="en-US" altLang="en-US" sz="3600" dirty="0">
                <a:solidFill>
                  <a:srgbClr val="002060"/>
                </a:solidFill>
              </a:rPr>
              <a:t> Clouds interact both with solar radiation, in the shortwave region of the spectrum, and with the radiation thermally emitted by the earth and atmosphere, in the </a:t>
            </a:r>
            <a:r>
              <a:rPr lang="en-US" altLang="en-US" sz="3600" dirty="0" err="1">
                <a:solidFill>
                  <a:srgbClr val="002060"/>
                </a:solidFill>
              </a:rPr>
              <a:t>longwave</a:t>
            </a:r>
            <a:r>
              <a:rPr lang="en-US" altLang="en-US" sz="3600" dirty="0">
                <a:solidFill>
                  <a:srgbClr val="002060"/>
                </a:solidFill>
              </a:rPr>
              <a:t> region.</a:t>
            </a:r>
          </a:p>
          <a:p>
            <a:pPr eaLnBrk="1" hangingPunct="1">
              <a:buFontTx/>
              <a:buNone/>
            </a:pPr>
            <a:r>
              <a:rPr lang="en-US" altLang="en-US" sz="3600" dirty="0">
                <a:solidFill>
                  <a:srgbClr val="002060"/>
                </a:solidFill>
              </a:rPr>
              <a:t>Clouds reduce the net absorption of solar radiation by increasing the earth albedo, and they decrease the loss of terrestrial radiation to space by decreasing the effective radiative brightness temperature of the earth. </a:t>
            </a:r>
          </a:p>
          <a:p>
            <a:pPr eaLnBrk="1" hangingPunct="1">
              <a:buFontTx/>
              <a:buNone/>
            </a:pPr>
            <a:endParaRPr lang="en-US" altLang="en-US" sz="3600"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213</a:t>
            </a:fld>
            <a:endParaRPr lang="en-US"/>
          </a:p>
        </p:txBody>
      </p:sp>
    </p:spTree>
    <p:extLst>
      <p:ext uri="{BB962C8B-B14F-4D97-AF65-F5344CB8AC3E}">
        <p14:creationId xmlns:p14="http://schemas.microsoft.com/office/powerpoint/2010/main" val="716536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0" y="0"/>
            <a:ext cx="8991600" cy="6858000"/>
          </a:xfrm>
        </p:spPr>
        <p:txBody>
          <a:bodyPr/>
          <a:lstStyle/>
          <a:p>
            <a:pPr eaLnBrk="1" hangingPunct="1">
              <a:buFontTx/>
              <a:buNone/>
            </a:pPr>
            <a:r>
              <a:rPr lang="en-US" altLang="en-US" sz="4000" dirty="0">
                <a:solidFill>
                  <a:srgbClr val="002060"/>
                </a:solidFill>
              </a:rPr>
              <a:t>The effect of </a:t>
            </a:r>
            <a:r>
              <a:rPr lang="en-US" altLang="en-US" sz="4000" dirty="0">
                <a:solidFill>
                  <a:srgbClr val="C00000"/>
                </a:solidFill>
              </a:rPr>
              <a:t>cloud cover </a:t>
            </a:r>
            <a:r>
              <a:rPr lang="en-US" altLang="en-US" sz="4000" dirty="0">
                <a:solidFill>
                  <a:srgbClr val="002060"/>
                </a:solidFill>
              </a:rPr>
              <a:t>on solar radiation depends primarily on the </a:t>
            </a:r>
            <a:r>
              <a:rPr lang="en-US" altLang="en-US" sz="4000" i="1" dirty="0">
                <a:solidFill>
                  <a:srgbClr val="C00000"/>
                </a:solidFill>
              </a:rPr>
              <a:t>thickness of the cloud</a:t>
            </a:r>
            <a:r>
              <a:rPr lang="en-US" altLang="en-US" sz="4000" dirty="0">
                <a:solidFill>
                  <a:srgbClr val="002060"/>
                </a:solidFill>
              </a:rPr>
              <a:t>, but also it depends upon </a:t>
            </a:r>
            <a:r>
              <a:rPr lang="en-US" altLang="en-US" sz="4000" dirty="0">
                <a:solidFill>
                  <a:srgbClr val="C00000"/>
                </a:solidFill>
              </a:rPr>
              <a:t>particle size and phase</a:t>
            </a:r>
            <a:r>
              <a:rPr lang="en-US" altLang="en-US" sz="4000" dirty="0">
                <a:solidFill>
                  <a:srgbClr val="002060"/>
                </a:solidFill>
              </a:rPr>
              <a:t>. </a:t>
            </a:r>
          </a:p>
          <a:p>
            <a:pPr eaLnBrk="1" hangingPunct="1">
              <a:buFontTx/>
              <a:buNone/>
            </a:pPr>
            <a:r>
              <a:rPr lang="en-US" altLang="en-US" sz="4000" dirty="0">
                <a:solidFill>
                  <a:srgbClr val="002060"/>
                </a:solidFill>
              </a:rPr>
              <a:t>The </a:t>
            </a:r>
            <a:r>
              <a:rPr lang="en-US" altLang="en-US" sz="4000" i="1" dirty="0" err="1">
                <a:solidFill>
                  <a:srgbClr val="C00000"/>
                </a:solidFill>
              </a:rPr>
              <a:t>longwave</a:t>
            </a:r>
            <a:r>
              <a:rPr lang="en-US" altLang="en-US" sz="4000" dirty="0">
                <a:solidFill>
                  <a:srgbClr val="C00000"/>
                </a:solidFill>
              </a:rPr>
              <a:t> effect </a:t>
            </a:r>
            <a:r>
              <a:rPr lang="en-US" altLang="en-US" sz="4000" dirty="0">
                <a:solidFill>
                  <a:srgbClr val="002060"/>
                </a:solidFill>
              </a:rPr>
              <a:t>depends primarily upon </a:t>
            </a:r>
            <a:r>
              <a:rPr lang="en-US" altLang="en-US" sz="4000" i="1" dirty="0">
                <a:solidFill>
                  <a:srgbClr val="C00000"/>
                </a:solidFill>
              </a:rPr>
              <a:t>cloud top temperature</a:t>
            </a:r>
            <a:r>
              <a:rPr lang="en-US" altLang="en-US" sz="4000" i="1" dirty="0">
                <a:solidFill>
                  <a:srgbClr val="002060"/>
                </a:solidFill>
              </a:rPr>
              <a:t>, </a:t>
            </a:r>
            <a:r>
              <a:rPr lang="en-US" altLang="en-US" sz="4000" dirty="0">
                <a:solidFill>
                  <a:srgbClr val="002060"/>
                </a:solidFill>
              </a:rPr>
              <a:t>which is a function of </a:t>
            </a:r>
            <a:r>
              <a:rPr lang="en-US" altLang="en-US" sz="4000" dirty="0">
                <a:solidFill>
                  <a:srgbClr val="C00000"/>
                </a:solidFill>
              </a:rPr>
              <a:t>cloud height</a:t>
            </a:r>
            <a:r>
              <a:rPr lang="en-US" altLang="en-US" sz="4000" dirty="0">
                <a:solidFill>
                  <a:srgbClr val="002060"/>
                </a:solidFill>
              </a:rPr>
              <a:t>, and, for </a:t>
            </a:r>
            <a:r>
              <a:rPr lang="en-US" altLang="en-US" sz="4000" i="1" dirty="0">
                <a:solidFill>
                  <a:srgbClr val="C00000"/>
                </a:solidFill>
              </a:rPr>
              <a:t>thin clouds, </a:t>
            </a:r>
            <a:r>
              <a:rPr lang="en-US" altLang="en-US" sz="4000" dirty="0">
                <a:solidFill>
                  <a:srgbClr val="002060"/>
                </a:solidFill>
              </a:rPr>
              <a:t>upon </a:t>
            </a:r>
            <a:r>
              <a:rPr lang="en-US" altLang="en-US" sz="4000" i="1" dirty="0">
                <a:solidFill>
                  <a:srgbClr val="C00000"/>
                </a:solidFill>
              </a:rPr>
              <a:t>emissivity</a:t>
            </a:r>
            <a:r>
              <a:rPr lang="en-US" altLang="en-US" sz="4000" dirty="0">
                <a:solidFill>
                  <a:srgbClr val="002060"/>
                </a:solidFill>
              </a:rPr>
              <a:t>, which is related to </a:t>
            </a:r>
            <a:r>
              <a:rPr lang="en-US" altLang="en-US" sz="4000" i="1" dirty="0">
                <a:solidFill>
                  <a:srgbClr val="C00000"/>
                </a:solidFill>
              </a:rPr>
              <a:t>optical thickness</a:t>
            </a:r>
            <a:r>
              <a:rPr lang="en-US" altLang="en-US" sz="4000" dirty="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214</a:t>
            </a:fld>
            <a:endParaRPr lang="en-US"/>
          </a:p>
        </p:txBody>
      </p:sp>
    </p:spTree>
    <p:extLst>
      <p:ext uri="{BB962C8B-B14F-4D97-AF65-F5344CB8AC3E}">
        <p14:creationId xmlns:p14="http://schemas.microsoft.com/office/powerpoint/2010/main" val="14110976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0" y="0"/>
            <a:ext cx="8991600" cy="6858000"/>
          </a:xfrm>
        </p:spPr>
        <p:txBody>
          <a:bodyPr/>
          <a:lstStyle/>
          <a:p>
            <a:pPr eaLnBrk="1" hangingPunct="1"/>
            <a:r>
              <a:rPr lang="en-US" altLang="en-US" dirty="0" smtClean="0">
                <a:solidFill>
                  <a:srgbClr val="002060"/>
                </a:solidFill>
              </a:rPr>
              <a:t>The solar radiation effect and the thermal emission effect are in opposite directions as far as net radiation at the top of the atmosphere is concerned. </a:t>
            </a:r>
          </a:p>
          <a:p>
            <a:pPr eaLnBrk="1" hangingPunct="1"/>
            <a:r>
              <a:rPr lang="en-US" altLang="en-US"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p>
          <a:p>
            <a:pPr eaLnBrk="1" hangingPunct="1"/>
            <a:r>
              <a:rPr lang="en-US" altLang="en-US"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215</a:t>
            </a:fld>
            <a:endParaRPr lang="en-US"/>
          </a:p>
        </p:txBody>
      </p:sp>
    </p:spTree>
    <p:extLst>
      <p:ext uri="{BB962C8B-B14F-4D97-AF65-F5344CB8AC3E}">
        <p14:creationId xmlns:p14="http://schemas.microsoft.com/office/powerpoint/2010/main" val="21902745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0"/>
            <a:ext cx="9144000" cy="685800"/>
          </a:xfrm>
        </p:spPr>
        <p:txBody>
          <a:bodyPr/>
          <a:lstStyle/>
          <a:p>
            <a:pPr eaLnBrk="1" hangingPunct="1"/>
            <a:r>
              <a:rPr lang="en-US" altLang="en-US" sz="3200" i="1">
                <a:solidFill>
                  <a:srgbClr val="CC0000"/>
                </a:solidFill>
              </a:rPr>
              <a:t>Early studies of sensitivity to cloud amount</a:t>
            </a:r>
            <a:endParaRPr lang="en-US" altLang="en-US" sz="3200"/>
          </a:p>
        </p:txBody>
      </p:sp>
      <p:sp>
        <p:nvSpPr>
          <p:cNvPr id="8195" name="Rectangle 3"/>
          <p:cNvSpPr>
            <a:spLocks noGrp="1" noChangeArrowheads="1"/>
          </p:cNvSpPr>
          <p:nvPr>
            <p:ph type="body" idx="1"/>
          </p:nvPr>
        </p:nvSpPr>
        <p:spPr>
          <a:xfrm>
            <a:off x="1524000" y="762000"/>
            <a:ext cx="9144000" cy="5943600"/>
          </a:xfrm>
        </p:spPr>
        <p:txBody>
          <a:bodyPr/>
          <a:lstStyle/>
          <a:p>
            <a:pPr marL="0" indent="0">
              <a:buNone/>
            </a:pPr>
            <a:r>
              <a:rPr lang="en-US" altLang="en-US" dirty="0" smtClean="0">
                <a:solidFill>
                  <a:srgbClr val="002060"/>
                </a:solidFill>
              </a:rPr>
              <a:t>One of the early attempts to quantify the effect of clouds on the earth’s radiation budget is described in a technical report by London (1957), whose results were widely cited prior to satellite measurements. Using temperature and cloud cover observations for the Northern Hemisphere, he computed solar and infrared fluxes at the top of the atmosphere with and without clouds. He 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216</a:t>
            </a:fld>
            <a:endParaRPr lang="en-US"/>
          </a:p>
        </p:txBody>
      </p:sp>
    </p:spTree>
    <p:extLst>
      <p:ext uri="{BB962C8B-B14F-4D97-AF65-F5344CB8AC3E}">
        <p14:creationId xmlns:p14="http://schemas.microsoft.com/office/powerpoint/2010/main" val="16250730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24000" y="152400"/>
            <a:ext cx="9144000" cy="6705600"/>
          </a:xfrm>
        </p:spPr>
        <p:txBody>
          <a:bodyPr/>
          <a:lstStyle/>
          <a:p>
            <a:pPr eaLnBrk="1" hangingPunct="1"/>
            <a:r>
              <a:rPr lang="en-US" altLang="en-US" dirty="0" smtClean="0">
                <a:solidFill>
                  <a:srgbClr val="002060"/>
                </a:solidFill>
              </a:rPr>
              <a:t>Later, </a:t>
            </a:r>
            <a:r>
              <a:rPr lang="en-US" altLang="en-US" dirty="0" err="1" smtClean="0">
                <a:solidFill>
                  <a:srgbClr val="002060"/>
                </a:solidFill>
              </a:rPr>
              <a:t>Budyko</a:t>
            </a:r>
            <a:r>
              <a:rPr lang="en-US" altLang="en-US" dirty="0" smtClean="0">
                <a:solidFill>
                  <a:srgbClr val="002060"/>
                </a:solidFill>
              </a:rPr>
              <a:t> (1969) used observations of the temperature (</a:t>
            </a:r>
            <a:r>
              <a:rPr lang="en-US" altLang="en-US" dirty="0" err="1" smtClean="0">
                <a:solidFill>
                  <a:srgbClr val="002060"/>
                </a:solidFill>
              </a:rPr>
              <a:t>T</a:t>
            </a:r>
            <a:r>
              <a:rPr lang="en-US" altLang="en-US" baseline="-25000" dirty="0" err="1" smtClean="0">
                <a:solidFill>
                  <a:srgbClr val="002060"/>
                </a:solidFill>
              </a:rPr>
              <a:t>s</a:t>
            </a:r>
            <a:r>
              <a:rPr lang="en-US" altLang="en-US" dirty="0" smtClean="0">
                <a:solidFill>
                  <a:srgbClr val="002060"/>
                </a:solidFill>
              </a:rPr>
              <a:t>) and cloud amount (A</a:t>
            </a:r>
            <a:r>
              <a:rPr lang="en-US" altLang="en-US" baseline="-25000" dirty="0" smtClean="0">
                <a:solidFill>
                  <a:srgbClr val="002060"/>
                </a:solidFill>
              </a:rPr>
              <a:t>c</a:t>
            </a:r>
            <a:r>
              <a:rPr lang="en-US" altLang="en-US" dirty="0" smtClean="0">
                <a:solidFill>
                  <a:srgbClr val="002060"/>
                </a:solidFill>
              </a:rPr>
              <a:t>) compiled in </a:t>
            </a:r>
            <a:r>
              <a:rPr lang="en-US" altLang="en-US" dirty="0" err="1" smtClean="0">
                <a:solidFill>
                  <a:srgbClr val="002060"/>
                </a:solidFill>
              </a:rPr>
              <a:t>Budyko</a:t>
            </a:r>
            <a:r>
              <a:rPr lang="en-US" altLang="en-US"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dirty="0" smtClean="0">
                <a:solidFill>
                  <a:srgbClr val="002060"/>
                </a:solidFill>
              </a:rPr>
              <a:t>F = 223 + 2.2T</a:t>
            </a:r>
            <a:r>
              <a:rPr lang="en-US" altLang="en-US" baseline="-25000" dirty="0" smtClean="0">
                <a:solidFill>
                  <a:srgbClr val="002060"/>
                </a:solidFill>
              </a:rPr>
              <a:t>s</a:t>
            </a:r>
            <a:r>
              <a:rPr lang="en-US" altLang="en-US" dirty="0" smtClean="0">
                <a:solidFill>
                  <a:srgbClr val="002060"/>
                </a:solidFill>
              </a:rPr>
              <a:t>  - (48+1.6T</a:t>
            </a:r>
            <a:r>
              <a:rPr lang="en-US" altLang="en-US" baseline="-25000" dirty="0" smtClean="0">
                <a:solidFill>
                  <a:srgbClr val="002060"/>
                </a:solidFill>
              </a:rPr>
              <a:t>s</a:t>
            </a:r>
            <a:r>
              <a:rPr lang="en-US" altLang="en-US" dirty="0" smtClean="0">
                <a:solidFill>
                  <a:srgbClr val="002060"/>
                </a:solidFill>
              </a:rPr>
              <a:t>)Ac</a:t>
            </a:r>
          </a:p>
          <a:p>
            <a:pPr lvl="1" eaLnBrk="1" hangingPunct="1">
              <a:buFontTx/>
              <a:buNone/>
            </a:pPr>
            <a:endParaRPr lang="en-US" altLang="en-US" dirty="0" smtClean="0">
              <a:solidFill>
                <a:srgbClr val="002060"/>
              </a:solidFill>
            </a:endParaRPr>
          </a:p>
          <a:p>
            <a:pPr algn="ctr" eaLnBrk="1" hangingPunct="1"/>
            <a:r>
              <a:rPr lang="en-US" altLang="en-US" dirty="0" smtClean="0">
                <a:solidFill>
                  <a:srgbClr val="002060"/>
                </a:solidFill>
              </a:rPr>
              <a:t>where F is in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 and T is in  </a:t>
            </a:r>
            <a:r>
              <a:rPr lang="en-US" altLang="en-US" baseline="30000" dirty="0" smtClean="0">
                <a:solidFill>
                  <a:srgbClr val="002060"/>
                </a:solidFill>
              </a:rPr>
              <a:t>0</a:t>
            </a:r>
            <a:r>
              <a:rPr lang="en-US" altLang="en-US" dirty="0" smtClean="0">
                <a:solidFill>
                  <a:srgbClr val="002060"/>
                </a:solidFill>
              </a:rPr>
              <a:t>C. For a mean global surface temperature of 288 K, he finds the </a:t>
            </a:r>
            <a:r>
              <a:rPr lang="en-US" altLang="en-US" i="1" dirty="0" smtClean="0">
                <a:solidFill>
                  <a:srgbClr val="002060"/>
                </a:solidFill>
              </a:rPr>
              <a:t>sensitivity of the infrared flux to clouds </a:t>
            </a:r>
            <a:r>
              <a:rPr lang="en-US" altLang="en-US" dirty="0" smtClean="0">
                <a:solidFill>
                  <a:srgbClr val="002060"/>
                </a:solidFill>
              </a:rPr>
              <a:t>to be</a:t>
            </a:r>
          </a:p>
          <a:p>
            <a:pPr algn="ctr" eaLnBrk="1" hangingPunct="1">
              <a:buFontTx/>
              <a:buNone/>
            </a:pPr>
            <a:r>
              <a:rPr lang="en-US" altLang="en-US" dirty="0" smtClean="0">
                <a:solidFill>
                  <a:srgbClr val="002060"/>
                </a:solidFill>
              </a:rPr>
              <a:t> </a:t>
            </a:r>
            <a:r>
              <a:rPr lang="el-GR" altLang="en-US" dirty="0" smtClean="0">
                <a:solidFill>
                  <a:srgbClr val="002060"/>
                </a:solidFill>
              </a:rPr>
              <a:t>δ</a:t>
            </a:r>
            <a:r>
              <a:rPr lang="en-US" altLang="en-US" dirty="0" smtClean="0">
                <a:solidFill>
                  <a:srgbClr val="002060"/>
                </a:solidFill>
              </a:rPr>
              <a:t>F/</a:t>
            </a:r>
            <a:r>
              <a:rPr lang="el-GR" altLang="en-US" dirty="0" smtClean="0">
                <a:solidFill>
                  <a:srgbClr val="002060"/>
                </a:solidFill>
              </a:rPr>
              <a:t>δ</a:t>
            </a:r>
            <a:r>
              <a:rPr lang="en-US" altLang="en-US" dirty="0" smtClean="0">
                <a:solidFill>
                  <a:srgbClr val="002060"/>
                </a:solidFill>
              </a:rPr>
              <a:t>A</a:t>
            </a:r>
            <a:r>
              <a:rPr lang="en-US" altLang="en-US" baseline="-25000" dirty="0" smtClean="0">
                <a:solidFill>
                  <a:srgbClr val="002060"/>
                </a:solidFill>
              </a:rPr>
              <a:t>c</a:t>
            </a:r>
            <a:r>
              <a:rPr lang="en-US" altLang="en-US" dirty="0" smtClean="0">
                <a:solidFill>
                  <a:srgbClr val="002060"/>
                </a:solidFill>
              </a:rPr>
              <a:t> = -72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217</a:t>
            </a:fld>
            <a:endParaRPr lang="en-US"/>
          </a:p>
        </p:txBody>
      </p:sp>
    </p:spTree>
    <p:extLst>
      <p:ext uri="{BB962C8B-B14F-4D97-AF65-F5344CB8AC3E}">
        <p14:creationId xmlns:p14="http://schemas.microsoft.com/office/powerpoint/2010/main" val="334551736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2171700" y="0"/>
          <a:ext cx="8343900" cy="7677150"/>
        </p:xfrm>
        <a:graphic>
          <a:graphicData uri="http://schemas.openxmlformats.org/presentationml/2006/ole">
            <mc:AlternateContent xmlns:mc="http://schemas.openxmlformats.org/markup-compatibility/2006">
              <mc:Choice xmlns:v="urn:schemas-microsoft-com:vml" Requires="v">
                <p:oleObj spid="_x0000_s6170"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0"/>
                        <a:ext cx="8343900" cy="76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3" name="Object 5"/>
          <p:cNvGraphicFramePr>
            <a:graphicFrameLocks noChangeAspect="1"/>
          </p:cNvGraphicFramePr>
          <p:nvPr/>
        </p:nvGraphicFramePr>
        <p:xfrm>
          <a:off x="-273050" y="1230314"/>
          <a:ext cx="6037263" cy="4003675"/>
        </p:xfrm>
        <a:graphic>
          <a:graphicData uri="http://schemas.openxmlformats.org/presentationml/2006/ole">
            <mc:AlternateContent xmlns:mc="http://schemas.openxmlformats.org/markup-compatibility/2006">
              <mc:Choice xmlns:v="urn:schemas-microsoft-com:vml" Requires="v">
                <p:oleObj spid="_x0000_s6171"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230314"/>
                        <a:ext cx="603726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218</a:t>
            </a:fld>
            <a:endParaRPr lang="en-US"/>
          </a:p>
        </p:txBody>
      </p:sp>
    </p:spTree>
    <p:extLst>
      <p:ext uri="{BB962C8B-B14F-4D97-AF65-F5344CB8AC3E}">
        <p14:creationId xmlns:p14="http://schemas.microsoft.com/office/powerpoint/2010/main" val="289702829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nvPr>
        </p:nvGraphicFramePr>
        <p:xfrm>
          <a:off x="1757364" y="255588"/>
          <a:ext cx="8548687" cy="6102350"/>
        </p:xfrm>
        <a:graphic>
          <a:graphicData uri="http://schemas.openxmlformats.org/presentationml/2006/ole">
            <mc:AlternateContent xmlns:mc="http://schemas.openxmlformats.org/markup-compatibility/2006">
              <mc:Choice xmlns:v="urn:schemas-microsoft-com:vml" Requires="v">
                <p:oleObj spid="_x0000_s7182" name="Document" r:id="rId4" imgW="11875488" imgH="8693295" progId="Word.Document.8">
                  <p:embed/>
                </p:oleObj>
              </mc:Choice>
              <mc:Fallback>
                <p:oleObj name="Document" r:id="rId4" imgW="11875488" imgH="8693295" progId="Word.Document.8">
                  <p:embed/>
                  <p:pic>
                    <p:nvPicPr>
                      <p:cNvPr id="0" name=""/>
                      <p:cNvPicPr>
                        <a:picLocks noChangeAspect="1" noChangeArrowheads="1"/>
                      </p:cNvPicPr>
                      <p:nvPr/>
                    </p:nvPicPr>
                    <p:blipFill>
                      <a:blip r:embed="rId5"/>
                      <a:srcRect/>
                      <a:stretch>
                        <a:fillRect/>
                      </a:stretch>
                    </p:blipFill>
                    <p:spPr bwMode="auto">
                      <a:xfrm>
                        <a:off x="1757364" y="255588"/>
                        <a:ext cx="8548687"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219</a:t>
            </a:fld>
            <a:endParaRPr lang="en-US"/>
          </a:p>
        </p:txBody>
      </p:sp>
    </p:spTree>
    <p:extLst>
      <p:ext uri="{BB962C8B-B14F-4D97-AF65-F5344CB8AC3E}">
        <p14:creationId xmlns:p14="http://schemas.microsoft.com/office/powerpoint/2010/main" val="394150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transmis­sivity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165437773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676400" y="381000"/>
            <a:ext cx="8839200" cy="6248400"/>
          </a:xfrm>
        </p:spPr>
        <p:txBody>
          <a:bodyPr>
            <a:normAutofit fontScale="55000" lnSpcReduction="20000"/>
          </a:bodyPr>
          <a:lstStyle/>
          <a:p>
            <a:r>
              <a:rPr lang="en-US" sz="4000" dirty="0"/>
              <a:t>For the values adopted by Schneider (1989)</a:t>
            </a:r>
          </a:p>
          <a:p>
            <a:pPr marL="0" indent="0" algn="ctr">
              <a:buNone/>
            </a:pPr>
            <a:endParaRPr lang="en-US" dirty="0"/>
          </a:p>
          <a:p>
            <a:pPr marL="0" indent="0" algn="ctr">
              <a:buNone/>
            </a:pPr>
            <a:r>
              <a:rPr lang="en-US" dirty="0"/>
              <a:t>	</a:t>
            </a:r>
            <a:r>
              <a:rPr lang="en-US" sz="4000" dirty="0"/>
              <a:t>a</a:t>
            </a:r>
            <a:r>
              <a:rPr lang="en-US" sz="4000" baseline="-25000" dirty="0"/>
              <a:t>c </a:t>
            </a:r>
            <a:r>
              <a:rPr lang="en-US" sz="4000" dirty="0"/>
              <a:t>= 0.5        and      </a:t>
            </a:r>
            <a:r>
              <a:rPr lang="en-US" sz="4000" dirty="0">
                <a:sym typeface="Symbol"/>
              </a:rPr>
              <a:t></a:t>
            </a:r>
            <a:r>
              <a:rPr lang="en-US" sz="4000" baseline="-25000" dirty="0">
                <a:sym typeface="Symbol"/>
              </a:rPr>
              <a:t>0</a:t>
            </a:r>
            <a:r>
              <a:rPr lang="en-US" sz="4000" baseline="-25000" dirty="0"/>
              <a:t> </a:t>
            </a:r>
            <a:r>
              <a:rPr lang="en-US" sz="4000" dirty="0"/>
              <a:t> = 0.12     </a:t>
            </a:r>
          </a:p>
          <a:p>
            <a:pPr marL="0" indent="0">
              <a:buNone/>
            </a:pPr>
            <a:r>
              <a:rPr lang="en-US" dirty="0"/>
              <a:t> </a:t>
            </a:r>
          </a:p>
          <a:p>
            <a:pPr marL="0" indent="0">
              <a:buNone/>
            </a:pPr>
            <a:r>
              <a:rPr lang="en-US" sz="4000" dirty="0"/>
              <a:t>The solar radiation sensitivity coefficient is -130 W/m</a:t>
            </a:r>
            <a:r>
              <a:rPr lang="en-US" sz="4000" baseline="30000" dirty="0"/>
              <a:t>-2</a:t>
            </a:r>
            <a:r>
              <a:rPr lang="en-US" sz="4000" dirty="0"/>
              <a:t> </a:t>
            </a:r>
          </a:p>
          <a:p>
            <a:pPr marL="0" indent="0">
              <a:buNone/>
            </a:pPr>
            <a:r>
              <a:rPr lang="en-US" sz="4000" dirty="0"/>
              <a:t>(Here the results are normalized to the solar constant of </a:t>
            </a:r>
          </a:p>
          <a:p>
            <a:pPr marL="0" indent="0">
              <a:buNone/>
            </a:pPr>
            <a:r>
              <a:rPr lang="en-US" sz="4000" dirty="0"/>
              <a:t> 1368 W/m</a:t>
            </a:r>
            <a:r>
              <a:rPr lang="en-US" sz="4000" baseline="30000" dirty="0"/>
              <a:t>-2</a:t>
            </a:r>
            <a:r>
              <a:rPr lang="en-US" sz="4000" dirty="0"/>
              <a:t>).</a:t>
            </a:r>
          </a:p>
          <a:p>
            <a:pPr marL="0" indent="0">
              <a:buNone/>
            </a:pPr>
            <a:endParaRPr lang="en-US" dirty="0"/>
          </a:p>
          <a:p>
            <a:pPr marL="0" indent="0">
              <a:buNone/>
            </a:pPr>
            <a:r>
              <a:rPr lang="en-US" dirty="0"/>
              <a:t>	</a:t>
            </a:r>
            <a:r>
              <a:rPr lang="en-US" sz="4500" dirty="0"/>
              <a:t>The net sensitivity to cloud amount is the difference between the</a:t>
            </a:r>
          </a:p>
          <a:p>
            <a:pPr marL="0" indent="0">
              <a:buNone/>
            </a:pPr>
            <a:r>
              <a:rPr lang="en-US" sz="4500" dirty="0"/>
              <a:t>solar and infrared sensitivity coefficients:</a:t>
            </a:r>
          </a:p>
          <a:p>
            <a:pPr marL="0" indent="0">
              <a:buNone/>
            </a:pPr>
            <a:r>
              <a:rPr lang="en-US" dirty="0"/>
              <a:t> </a:t>
            </a:r>
            <a:endParaRPr lang="en-US" dirty="0" smtClean="0"/>
          </a:p>
          <a:p>
            <a:pPr marL="0" indent="0">
              <a:buNone/>
            </a:pPr>
            <a:endParaRPr lang="en-US" dirty="0"/>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5100" dirty="0"/>
              <a:t>which for Schneider’s model is -55 W/m</a:t>
            </a:r>
            <a:r>
              <a:rPr lang="en-US" sz="5100" baseline="30000" dirty="0"/>
              <a:t>-2</a:t>
            </a:r>
            <a:endParaRPr lang="en-US" sz="5100" dirty="0"/>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220</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4267201"/>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13169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4579858" y="150813"/>
            <a:ext cx="2852896" cy="523220"/>
          </a:xfrm>
          <a:prstGeom prst="rect">
            <a:avLst/>
          </a:prstGeom>
          <a:noFill/>
          <a:ln>
            <a:noFill/>
          </a:ln>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00000"/>
                </a:solidFill>
                <a:latin typeface="+mn-lt"/>
              </a:rPr>
              <a:t>Climate Sensitivity</a:t>
            </a:r>
          </a:p>
        </p:txBody>
      </p:sp>
      <p:sp>
        <p:nvSpPr>
          <p:cNvPr id="12302"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2959101" y="803276"/>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i="1">
                <a:solidFill>
                  <a:srgbClr val="002060"/>
                </a:solidFill>
                <a:latin typeface="Palatino" charset="0"/>
              </a:rPr>
              <a:t>Radiative</a:t>
            </a:r>
            <a:r>
              <a:rPr lang="en-US" altLang="en-US" sz="2400" i="1">
                <a:solidFill>
                  <a:srgbClr val="ED181E"/>
                </a:solidFill>
                <a:latin typeface="Palatino" charset="0"/>
              </a:rPr>
              <a:t> </a:t>
            </a:r>
            <a:r>
              <a:rPr lang="en-US" altLang="en-US" sz="2400" i="1">
                <a:solidFill>
                  <a:srgbClr val="002060"/>
                </a:solidFill>
                <a:latin typeface="Palatino" charset="0"/>
              </a:rPr>
              <a:t>Effect at the Top of the Atmosphere</a:t>
            </a:r>
          </a:p>
          <a:p>
            <a:pPr algn="ctr">
              <a:spcBef>
                <a:spcPct val="0"/>
              </a:spcBef>
              <a:buFontTx/>
              <a:buNone/>
            </a:pPr>
            <a:r>
              <a:rPr lang="en-US" altLang="en-US" sz="2400" i="1">
                <a:solidFill>
                  <a:srgbClr val="002060"/>
                </a:solidFill>
                <a:latin typeface="Palatino" charset="0"/>
              </a:rPr>
              <a:t>For a 50% Increase in Climate Param</a:t>
            </a:r>
            <a:r>
              <a:rPr lang="en-US" altLang="en-US" sz="1800" b="1" i="1">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1"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221</a:t>
            </a:fld>
            <a:endParaRPr lang="en-US"/>
          </a:p>
        </p:txBody>
      </p:sp>
    </p:spTree>
    <p:extLst>
      <p:ext uri="{BB962C8B-B14F-4D97-AF65-F5344CB8AC3E}">
        <p14:creationId xmlns:p14="http://schemas.microsoft.com/office/powerpoint/2010/main" val="149705837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97214" y="625475"/>
            <a:ext cx="6035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7772400" y="634206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Palatino" charset="0"/>
              </a:rPr>
              <a:t>(Cess et al., 1990</a:t>
            </a:r>
            <a:r>
              <a:rPr lang="en-US" altLang="en-US" sz="1800">
                <a:latin typeface="Palatino" charset="0"/>
              </a:rPr>
              <a:t>)</a:t>
            </a:r>
          </a:p>
        </p:txBody>
      </p:sp>
      <p:sp>
        <p:nvSpPr>
          <p:cNvPr id="2052" name="Text Box 4"/>
          <p:cNvSpPr txBox="1">
            <a:spLocks noChangeArrowheads="1"/>
          </p:cNvSpPr>
          <p:nvPr/>
        </p:nvSpPr>
        <p:spPr bwMode="auto">
          <a:xfrm>
            <a:off x="1658939" y="133351"/>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2895600" y="2046289"/>
            <a:ext cx="64008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222</a:t>
            </a:fld>
            <a:endParaRPr lang="en-US"/>
          </a:p>
        </p:txBody>
      </p:sp>
    </p:spTree>
    <p:extLst>
      <p:ext uri="{BB962C8B-B14F-4D97-AF65-F5344CB8AC3E}">
        <p14:creationId xmlns:p14="http://schemas.microsoft.com/office/powerpoint/2010/main" val="29088789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2600" y="0"/>
            <a:ext cx="8610600" cy="990600"/>
          </a:xfrm>
        </p:spPr>
        <p:txBody>
          <a:bodyPr/>
          <a:lstStyle/>
          <a:p>
            <a:pPr eaLnBrk="1" hangingPunct="1"/>
            <a:r>
              <a:rPr lang="en-US" altLang="en-US" sz="3600">
                <a:solidFill>
                  <a:srgbClr val="CC0000"/>
                </a:solidFill>
              </a:rPr>
              <a:t> </a:t>
            </a:r>
            <a:r>
              <a:rPr lang="en-US" altLang="en-US" sz="2800">
                <a:solidFill>
                  <a:srgbClr val="CC0000"/>
                </a:solidFill>
              </a:rPr>
              <a:t>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1"/>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5214"/>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223</a:t>
            </a:fld>
            <a:endParaRPr lang="en-US"/>
          </a:p>
        </p:txBody>
      </p:sp>
    </p:spTree>
    <p:extLst>
      <p:ext uri="{BB962C8B-B14F-4D97-AF65-F5344CB8AC3E}">
        <p14:creationId xmlns:p14="http://schemas.microsoft.com/office/powerpoint/2010/main" val="123101453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224</a:t>
            </a:fld>
            <a:endParaRPr lang="en-US"/>
          </a:p>
        </p:txBody>
      </p:sp>
    </p:spTree>
    <p:extLst>
      <p:ext uri="{BB962C8B-B14F-4D97-AF65-F5344CB8AC3E}">
        <p14:creationId xmlns:p14="http://schemas.microsoft.com/office/powerpoint/2010/main" val="192094742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0"/>
            <a:ext cx="8915400" cy="5608638"/>
          </a:xfrm>
        </p:spPr>
        <p:txBody>
          <a:bodyPr/>
          <a:lstStyle/>
          <a:p>
            <a:r>
              <a:rPr lang="en-US" altLang="en-US" smtClean="0"/>
              <a:t/>
            </a:r>
            <a:br>
              <a:rPr lang="en-US" altLang="en-US" smtClean="0"/>
            </a:br>
            <a:r>
              <a:rPr lang="en-US" altLang="en-US" sz="3200">
                <a:solidFill>
                  <a:srgbClr val="002060"/>
                </a:solidFill>
              </a:rPr>
              <a:t>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225</a:t>
            </a:fld>
            <a:endParaRPr lang="en-US"/>
          </a:p>
        </p:txBody>
      </p:sp>
    </p:spTree>
    <p:extLst>
      <p:ext uri="{BB962C8B-B14F-4D97-AF65-F5344CB8AC3E}">
        <p14:creationId xmlns:p14="http://schemas.microsoft.com/office/powerpoint/2010/main" val="30476187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100" b="1">
                <a:solidFill>
                  <a:schemeClr val="accent2"/>
                </a:solidFill>
              </a:rPr>
              <a:t>Spaceborne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8218"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8219"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226</a:t>
            </a:fld>
            <a:endParaRPr lang="en-US"/>
          </a:p>
        </p:txBody>
      </p:sp>
    </p:spTree>
    <p:extLst>
      <p:ext uri="{BB962C8B-B14F-4D97-AF65-F5344CB8AC3E}">
        <p14:creationId xmlns:p14="http://schemas.microsoft.com/office/powerpoint/2010/main" val="1219691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97100" y="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227</a:t>
            </a:fld>
            <a:endParaRPr lang="en-US"/>
          </a:p>
        </p:txBody>
      </p:sp>
    </p:spTree>
    <p:extLst>
      <p:ext uri="{BB962C8B-B14F-4D97-AF65-F5344CB8AC3E}">
        <p14:creationId xmlns:p14="http://schemas.microsoft.com/office/powerpoint/2010/main" val="40657117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364311182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237812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146283337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357637782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6675633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55849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2927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2068414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319047114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219092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130339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79887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80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2135594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385159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171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d/df/VFPt_dipole_electric.svg/600px-VFPt_dipole_electri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12" y="433137"/>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4126"/>
            <a:ext cx="6500553" cy="2246769"/>
          </a:xfrm>
          <a:prstGeom prst="rect">
            <a:avLst/>
          </a:prstGeom>
        </p:spPr>
        <p:txBody>
          <a:bodyPr wrap="square">
            <a:spAutoFit/>
          </a:bodyPr>
          <a:lstStyle/>
          <a:p>
            <a:r>
              <a:rPr lang="en-US" sz="2800" dirty="0"/>
              <a:t>An electric dipole is a separation of positive and negative charges. The simplest example of this is a pair of electric charges of equal magnitude but opposite sign, separated by some (usually small) distance</a:t>
            </a:r>
          </a:p>
        </p:txBody>
      </p:sp>
      <p:sp>
        <p:nvSpPr>
          <p:cNvPr id="4" name="Rectangle 3"/>
          <p:cNvSpPr/>
          <p:nvPr/>
        </p:nvSpPr>
        <p:spPr>
          <a:xfrm>
            <a:off x="0" y="2456795"/>
            <a:ext cx="6096000" cy="4401205"/>
          </a:xfrm>
          <a:prstGeom prst="rect">
            <a:avLst/>
          </a:prstGeom>
        </p:spPr>
        <p:txBody>
          <a:bodyPr>
            <a:spAutoFit/>
          </a:bodyPr>
          <a:lstStyle/>
          <a:p>
            <a:r>
              <a:rPr lang="en-US" sz="2800" dirty="0" smtClean="0">
                <a:solidFill>
                  <a:srgbClr val="444444"/>
                </a:solidFill>
                <a:latin typeface="Asap"/>
              </a:rPr>
              <a:t>If </a:t>
            </a:r>
            <a:r>
              <a:rPr lang="en-US" sz="2800" dirty="0">
                <a:solidFill>
                  <a:srgbClr val="444444"/>
                </a:solidFill>
                <a:latin typeface="Asap"/>
              </a:rPr>
              <a:t>there is an excess of positive charge on one end of the molecule and an excess of negative charge on the other, the molecule has a dipole moment (i.e., a measurable tendency to rotate in an electric or magnetic </a:t>
            </a:r>
            <a:r>
              <a:rPr lang="en-US" sz="2800" dirty="0" smtClean="0">
                <a:solidFill>
                  <a:srgbClr val="444444"/>
                </a:solidFill>
                <a:latin typeface="Asap"/>
              </a:rPr>
              <a:t>field).The </a:t>
            </a:r>
            <a:r>
              <a:rPr lang="en-US" sz="2800" dirty="0">
                <a:solidFill>
                  <a:srgbClr val="444444"/>
                </a:solidFill>
                <a:latin typeface="Asap"/>
              </a:rPr>
              <a:t>dipole moment (</a:t>
            </a:r>
            <a:r>
              <a:rPr lang="en-US" sz="2800" i="1" dirty="0">
                <a:solidFill>
                  <a:srgbClr val="444444"/>
                </a:solidFill>
                <a:latin typeface="Asap"/>
              </a:rPr>
              <a:t>μ</a:t>
            </a:r>
            <a:r>
              <a:rPr lang="en-US" sz="2800" dirty="0">
                <a:solidFill>
                  <a:srgbClr val="444444"/>
                </a:solidFill>
                <a:latin typeface="Asap"/>
              </a:rPr>
              <a:t>) is defined as the product of the magnitude of the charge, </a:t>
            </a:r>
            <a:r>
              <a:rPr lang="en-US" sz="2800" i="1" dirty="0">
                <a:solidFill>
                  <a:srgbClr val="444444"/>
                </a:solidFill>
                <a:latin typeface="Asap"/>
              </a:rPr>
              <a:t>e</a:t>
            </a:r>
            <a:r>
              <a:rPr lang="en-US" sz="2800" dirty="0">
                <a:solidFill>
                  <a:srgbClr val="444444"/>
                </a:solidFill>
                <a:latin typeface="Asap"/>
              </a:rPr>
              <a:t>, and the distance separating the </a:t>
            </a:r>
            <a:r>
              <a:rPr lang="en-US" sz="2800" dirty="0" smtClean="0">
                <a:solidFill>
                  <a:srgbClr val="444444"/>
                </a:solidFill>
                <a:latin typeface="Asap"/>
              </a:rPr>
              <a:t>charges.</a:t>
            </a:r>
            <a:endParaRPr lang="en-US" sz="2800" dirty="0"/>
          </a:p>
        </p:txBody>
      </p:sp>
    </p:spTree>
    <p:extLst>
      <p:ext uri="{BB962C8B-B14F-4D97-AF65-F5344CB8AC3E}">
        <p14:creationId xmlns:p14="http://schemas.microsoft.com/office/powerpoint/2010/main" val="148762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2722182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6686" y="978568"/>
            <a:ext cx="11110094" cy="5428792"/>
          </a:xfrm>
          <a:prstGeom prst="rect">
            <a:avLst/>
          </a:prstGeom>
        </p:spPr>
      </p:pic>
    </p:spTree>
    <p:extLst>
      <p:ext uri="{BB962C8B-B14F-4D97-AF65-F5344CB8AC3E}">
        <p14:creationId xmlns:p14="http://schemas.microsoft.com/office/powerpoint/2010/main" val="173276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037" y="889207"/>
            <a:ext cx="11670864" cy="4581151"/>
          </a:xfrm>
          <a:prstGeom prst="rect">
            <a:avLst/>
          </a:prstGeom>
        </p:spPr>
      </p:pic>
    </p:spTree>
    <p:extLst>
      <p:ext uri="{BB962C8B-B14F-4D97-AF65-F5344CB8AC3E}">
        <p14:creationId xmlns:p14="http://schemas.microsoft.com/office/powerpoint/2010/main" val="151319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875" y="0"/>
            <a:ext cx="13265496" cy="5983705"/>
          </a:xfrm>
          <a:prstGeom prst="rect">
            <a:avLst/>
          </a:prstGeom>
        </p:spPr>
      </p:pic>
    </p:spTree>
    <p:extLst>
      <p:ext uri="{BB962C8B-B14F-4D97-AF65-F5344CB8AC3E}">
        <p14:creationId xmlns:p14="http://schemas.microsoft.com/office/powerpoint/2010/main" val="352300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968"/>
            <a:ext cx="12079872" cy="5999748"/>
          </a:xfrm>
          <a:prstGeom prst="rect">
            <a:avLst/>
          </a:prstGeom>
        </p:spPr>
      </p:pic>
    </p:spTree>
    <p:extLst>
      <p:ext uri="{BB962C8B-B14F-4D97-AF65-F5344CB8AC3E}">
        <p14:creationId xmlns:p14="http://schemas.microsoft.com/office/powerpoint/2010/main" val="2042121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886600"/>
            <a:ext cx="7518760" cy="1518464"/>
          </a:xfrm>
          <a:prstGeom prst="rect">
            <a:avLst/>
          </a:prstGeom>
        </p:spPr>
      </p:pic>
      <p:pic>
        <p:nvPicPr>
          <p:cNvPr id="4" name="Picture 3"/>
          <p:cNvPicPr>
            <a:picLocks noChangeAspect="1"/>
          </p:cNvPicPr>
          <p:nvPr/>
        </p:nvPicPr>
        <p:blipFill>
          <a:blip r:embed="rId3"/>
          <a:stretch>
            <a:fillRect/>
          </a:stretch>
        </p:blipFill>
        <p:spPr>
          <a:xfrm>
            <a:off x="-176463" y="2807608"/>
            <a:ext cx="13314947" cy="2053150"/>
          </a:xfrm>
          <a:prstGeom prst="rect">
            <a:avLst/>
          </a:prstGeom>
        </p:spPr>
      </p:pic>
      <p:sp>
        <p:nvSpPr>
          <p:cNvPr id="2" name="TextBox 1"/>
          <p:cNvSpPr txBox="1"/>
          <p:nvPr/>
        </p:nvSpPr>
        <p:spPr>
          <a:xfrm>
            <a:off x="112295" y="240269"/>
            <a:ext cx="3158435" cy="707886"/>
          </a:xfrm>
          <a:prstGeom prst="rect">
            <a:avLst/>
          </a:prstGeom>
          <a:noFill/>
        </p:spPr>
        <p:txBody>
          <a:bodyPr wrap="square" rtlCol="0">
            <a:spAutoFit/>
          </a:bodyPr>
          <a:lstStyle/>
          <a:p>
            <a:r>
              <a:rPr lang="en-US" sz="4000" dirty="0">
                <a:solidFill>
                  <a:srgbClr val="C00000"/>
                </a:solidFill>
              </a:rPr>
              <a:t>Heating Rates</a:t>
            </a:r>
          </a:p>
        </p:txBody>
      </p:sp>
    </p:spTree>
    <p:extLst>
      <p:ext uri="{BB962C8B-B14F-4D97-AF65-F5344CB8AC3E}">
        <p14:creationId xmlns:p14="http://schemas.microsoft.com/office/powerpoint/2010/main" val="52496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899" y="1747424"/>
            <a:ext cx="11428996" cy="2147052"/>
          </a:xfrm>
          <a:prstGeom prst="rect">
            <a:avLst/>
          </a:prstGeom>
        </p:spPr>
      </p:pic>
      <p:pic>
        <p:nvPicPr>
          <p:cNvPr id="5" name="Picture 4"/>
          <p:cNvPicPr>
            <a:picLocks noChangeAspect="1"/>
          </p:cNvPicPr>
          <p:nvPr/>
        </p:nvPicPr>
        <p:blipFill>
          <a:blip r:embed="rId3"/>
          <a:stretch>
            <a:fillRect/>
          </a:stretch>
        </p:blipFill>
        <p:spPr>
          <a:xfrm>
            <a:off x="3012347" y="4130979"/>
            <a:ext cx="5635292" cy="1621875"/>
          </a:xfrm>
          <a:prstGeom prst="rect">
            <a:avLst/>
          </a:prstGeom>
        </p:spPr>
      </p:pic>
    </p:spTree>
    <p:extLst>
      <p:ext uri="{BB962C8B-B14F-4D97-AF65-F5344CB8AC3E}">
        <p14:creationId xmlns:p14="http://schemas.microsoft.com/office/powerpoint/2010/main" val="320546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251880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3645043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495" y="191340"/>
            <a:ext cx="11428996" cy="2147052"/>
          </a:xfrm>
          <a:prstGeom prst="rect">
            <a:avLst/>
          </a:prstGeom>
        </p:spPr>
      </p:pic>
      <p:pic>
        <p:nvPicPr>
          <p:cNvPr id="5" name="Picture 4"/>
          <p:cNvPicPr>
            <a:picLocks noChangeAspect="1"/>
          </p:cNvPicPr>
          <p:nvPr/>
        </p:nvPicPr>
        <p:blipFill>
          <a:blip r:embed="rId3"/>
          <a:stretch>
            <a:fillRect/>
          </a:stretch>
        </p:blipFill>
        <p:spPr>
          <a:xfrm>
            <a:off x="328268" y="2338392"/>
            <a:ext cx="11863732" cy="3414462"/>
          </a:xfrm>
          <a:prstGeom prst="rect">
            <a:avLst/>
          </a:prstGeom>
        </p:spPr>
      </p:pic>
    </p:spTree>
    <p:extLst>
      <p:ext uri="{BB962C8B-B14F-4D97-AF65-F5344CB8AC3E}">
        <p14:creationId xmlns:p14="http://schemas.microsoft.com/office/powerpoint/2010/main" val="81858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496" t="13571" r="7805" b="12143"/>
          <a:stretch/>
        </p:blipFill>
        <p:spPr>
          <a:xfrm>
            <a:off x="122860" y="123251"/>
            <a:ext cx="11796424" cy="6470054"/>
          </a:xfrm>
          <a:prstGeom prst="rect">
            <a:avLst/>
          </a:prstGeom>
        </p:spPr>
      </p:pic>
    </p:spTree>
    <p:extLst>
      <p:ext uri="{BB962C8B-B14F-4D97-AF65-F5344CB8AC3E}">
        <p14:creationId xmlns:p14="http://schemas.microsoft.com/office/powerpoint/2010/main" val="2834339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593558" y="2963386"/>
            <a:ext cx="9512968" cy="4120834"/>
          </a:xfrm>
          <a:prstGeom prst="rect">
            <a:avLst/>
          </a:prstGeom>
        </p:spPr>
      </p:pic>
    </p:spTree>
    <p:extLst>
      <p:ext uri="{BB962C8B-B14F-4D97-AF65-F5344CB8AC3E}">
        <p14:creationId xmlns:p14="http://schemas.microsoft.com/office/powerpoint/2010/main" val="2460348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129" y="705853"/>
            <a:ext cx="13872908" cy="5646821"/>
          </a:xfrm>
          <a:prstGeom prst="rect">
            <a:avLst/>
          </a:prstGeom>
        </p:spPr>
      </p:pic>
    </p:spTree>
    <p:extLst>
      <p:ext uri="{BB962C8B-B14F-4D97-AF65-F5344CB8AC3E}">
        <p14:creationId xmlns:p14="http://schemas.microsoft.com/office/powerpoint/2010/main" val="146483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421" y="119501"/>
            <a:ext cx="11277600" cy="6599237"/>
          </a:xfrm>
          <a:prstGeom prst="rect">
            <a:avLst/>
          </a:prstGeom>
        </p:spPr>
      </p:pic>
    </p:spTree>
    <p:extLst>
      <p:ext uri="{BB962C8B-B14F-4D97-AF65-F5344CB8AC3E}">
        <p14:creationId xmlns:p14="http://schemas.microsoft.com/office/powerpoint/2010/main" val="2365386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8" t="-7699" r="12008" b="7699"/>
          <a:stretch/>
        </p:blipFill>
        <p:spPr>
          <a:xfrm>
            <a:off x="673767" y="-59754"/>
            <a:ext cx="11335385" cy="6492637"/>
          </a:xfrm>
          <a:prstGeom prst="rect">
            <a:avLst/>
          </a:prstGeom>
        </p:spPr>
      </p:pic>
    </p:spTree>
    <p:extLst>
      <p:ext uri="{BB962C8B-B14F-4D97-AF65-F5344CB8AC3E}">
        <p14:creationId xmlns:p14="http://schemas.microsoft.com/office/powerpoint/2010/main" val="1736144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6082" y="-4264"/>
            <a:ext cx="9288379" cy="6862264"/>
          </a:xfrm>
          <a:prstGeom prst="rect">
            <a:avLst/>
          </a:prstGeom>
        </p:spPr>
      </p:pic>
    </p:spTree>
    <p:extLst>
      <p:ext uri="{BB962C8B-B14F-4D97-AF65-F5344CB8AC3E}">
        <p14:creationId xmlns:p14="http://schemas.microsoft.com/office/powerpoint/2010/main" val="363431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2" y="146392"/>
            <a:ext cx="11213432" cy="6511081"/>
          </a:xfrm>
          <a:prstGeom prst="rect">
            <a:avLst/>
          </a:prstGeom>
        </p:spPr>
      </p:pic>
    </p:spTree>
    <p:extLst>
      <p:ext uri="{BB962C8B-B14F-4D97-AF65-F5344CB8AC3E}">
        <p14:creationId xmlns:p14="http://schemas.microsoft.com/office/powerpoint/2010/main" val="515075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54459"/>
          </a:xfrm>
          <a:prstGeom prst="rect">
            <a:avLst/>
          </a:prstGeom>
        </p:spPr>
        <p:txBody>
          <a:bodyPr wrap="square">
            <a:spAutoFit/>
          </a:bodyPr>
          <a:lstStyle/>
          <a:p>
            <a:pPr marL="173355" marR="0" algn="just">
              <a:spcBef>
                <a:spcPts val="0"/>
              </a:spcBef>
              <a:spcAft>
                <a:spcPts val="0"/>
              </a:spcAft>
            </a:pP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Passive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Remote  Sensing by</a:t>
            </a:r>
            <a:r>
              <a:rPr lang="en-US" sz="3600" spc="6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Satellites</a:t>
            </a:r>
          </a:p>
          <a:p>
            <a:pPr marL="173355" marR="0" algn="just">
              <a:spcBef>
                <a:spcPts val="0"/>
              </a:spcBef>
              <a:spcAft>
                <a:spcPts val="0"/>
              </a:spcAft>
            </a:pPr>
            <a:endPar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60020" marR="213995" indent="4445" algn="just">
              <a:lnSpc>
                <a:spcPct val="108000"/>
              </a:lnSpc>
              <a:spcBef>
                <a:spcPts val="64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radiome­ters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provides a wealth of  information  on  weather and climate. Fields that are currently routinely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mon­itored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from space include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temperature,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cloud cover, cloud droplet concentrations  and  sizes,  rainfall  rates, humidity, surface wind speed and direction,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and lightning.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section focuses  on just  a few  of the many applications of remote sensing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3600" b="1"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science.</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487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1" y="1"/>
            <a:ext cx="11758863" cy="6001643"/>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a:solidFill>
                  <a:srgbClr val="C00000"/>
                </a:solidFill>
                <a:latin typeface="Times New Roman" pitchFamily="18" charset="0"/>
                <a:cs typeface="Times New Roman" pitchFamily="18" charset="0"/>
              </a:rPr>
              <a:t>Windows</a:t>
            </a:r>
            <a:r>
              <a:rPr lang="en-US" sz="3600" dirty="0">
                <a:latin typeface="Times New Roman" pitchFamily="18" charset="0"/>
                <a:cs typeface="Times New Roman" pitchFamily="18" charset="0"/>
              </a:rPr>
              <a:t> to the atmosphere (regions of minimal atmospheric absorption) exist near </a:t>
            </a:r>
            <a:r>
              <a:rPr lang="en-US" sz="3600" dirty="0" smtClean="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p>
          <a:p>
            <a:r>
              <a:rPr lang="en-US" sz="3600" dirty="0">
                <a:solidFill>
                  <a:srgbClr val="C00000"/>
                </a:solidFill>
                <a:latin typeface="Times New Roman" pitchFamily="18" charset="0"/>
                <a:cs typeface="Times New Roman" pitchFamily="18" charset="0"/>
              </a:rPr>
              <a:t>Infrared windows </a:t>
            </a:r>
            <a:r>
              <a:rPr lang="en-US" sz="3600" dirty="0">
                <a:latin typeface="Times New Roman" pitchFamily="18" charset="0"/>
                <a:cs typeface="Times New Roman" pitchFamily="18" charset="0"/>
              </a:rPr>
              <a:t>are used for sensing 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to investigate 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47</a:t>
            </a:fld>
            <a:endParaRPr lang="en-US"/>
          </a:p>
        </p:txBody>
      </p:sp>
    </p:spTree>
    <p:extLst>
      <p:ext uri="{BB962C8B-B14F-4D97-AF65-F5344CB8AC3E}">
        <p14:creationId xmlns:p14="http://schemas.microsoft.com/office/powerpoint/2010/main" val="15707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119" y="0"/>
            <a:ext cx="11805207" cy="6186309"/>
          </a:xfrm>
          <a:prstGeom prst="rect">
            <a:avLst/>
          </a:prstGeom>
        </p:spPr>
        <p:txBody>
          <a:bodyPr wrap="square">
            <a:spAutoFit/>
          </a:bodyPr>
          <a:lstStyle/>
          <a:p>
            <a:r>
              <a:rPr lang="en-US" sz="4400" dirty="0">
                <a:latin typeface="Times New Roman" pitchFamily="18" charset="0"/>
                <a:cs typeface="Times New Roman" pitchFamily="18" charset="0"/>
              </a:rPr>
              <a:t>The CO</a:t>
            </a:r>
            <a:r>
              <a:rPr lang="en-US" sz="4400" baseline="-25000" dirty="0">
                <a:latin typeface="Times New Roman" pitchFamily="18" charset="0"/>
                <a:cs typeface="Times New Roman" pitchFamily="18" charset="0"/>
              </a:rPr>
              <a:t>2 </a:t>
            </a:r>
            <a:r>
              <a:rPr lang="en-US" sz="4400" dirty="0">
                <a:latin typeface="Times New Roman" pitchFamily="18" charset="0"/>
                <a:cs typeface="Times New Roman" pitchFamily="18" charset="0"/>
              </a:rPr>
              <a:t>and O</a:t>
            </a:r>
            <a:r>
              <a:rPr lang="en-US" sz="4400" baseline="-25000" dirty="0">
                <a:latin typeface="Times New Roman" pitchFamily="18" charset="0"/>
                <a:cs typeface="Times New Roman" pitchFamily="18" charset="0"/>
              </a:rPr>
              <a:t>2</a:t>
            </a:r>
            <a:r>
              <a:rPr lang="en-US" sz="4400" dirty="0">
                <a:latin typeface="Times New Roman" pitchFamily="18" charset="0"/>
                <a:cs typeface="Times New Roman" pitchFamily="18" charset="0"/>
              </a:rPr>
              <a:t> absorption bands at </a:t>
            </a:r>
          </a:p>
          <a:p>
            <a:r>
              <a:rPr lang="en-US" sz="4400" dirty="0">
                <a:latin typeface="Times New Roman" pitchFamily="18" charset="0"/>
                <a:cs typeface="Times New Roman" pitchFamily="18" charset="0"/>
              </a:rPr>
              <a:t>4.3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15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0.25 cm, and </a:t>
            </a:r>
          </a:p>
          <a:p>
            <a:r>
              <a:rPr lang="en-US" sz="44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vapor absorption bands near 6.3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beyond 18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48</a:t>
            </a:fld>
            <a:endParaRPr lang="en-US"/>
          </a:p>
        </p:txBody>
      </p:sp>
    </p:spTree>
    <p:extLst>
      <p:ext uri="{BB962C8B-B14F-4D97-AF65-F5344CB8AC3E}">
        <p14:creationId xmlns:p14="http://schemas.microsoft.com/office/powerpoint/2010/main" val="1280920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49</a:t>
            </a:fld>
            <a:endParaRPr lang="en-US"/>
          </a:p>
        </p:txBody>
      </p:sp>
    </p:spTree>
    <p:extLst>
      <p:ext uri="{BB962C8B-B14F-4D97-AF65-F5344CB8AC3E}">
        <p14:creationId xmlns:p14="http://schemas.microsoft.com/office/powerpoint/2010/main" val="334916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14" t="26528"/>
          <a:stretch/>
        </p:blipFill>
        <p:spPr>
          <a:xfrm>
            <a:off x="240632" y="1347538"/>
            <a:ext cx="11951368" cy="3256546"/>
          </a:xfrm>
          <a:prstGeom prst="rect">
            <a:avLst/>
          </a:prstGeom>
        </p:spPr>
      </p:pic>
    </p:spTree>
    <p:extLst>
      <p:ext uri="{BB962C8B-B14F-4D97-AF65-F5344CB8AC3E}">
        <p14:creationId xmlns:p14="http://schemas.microsoft.com/office/powerpoint/2010/main" val="651501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47" y="162882"/>
            <a:ext cx="11774906" cy="6118342"/>
          </a:xfrm>
          <a:prstGeom prst="rect">
            <a:avLst/>
          </a:prstGeom>
        </p:spPr>
        <p:txBody>
          <a:bodyPr wrap="square">
            <a:spAutoFit/>
          </a:bodyPr>
          <a:lstStyle/>
          <a:p>
            <a:pPr marR="0" lvl="0">
              <a:lnSpc>
                <a:spcPts val="1120"/>
              </a:lnSpc>
              <a:spcBef>
                <a:spcPts val="0"/>
              </a:spcBef>
              <a:spcAft>
                <a:spcPts val="0"/>
              </a:spcAft>
              <a:buSzPts val="1000"/>
              <a:tabLst>
                <a:tab pos="1490980" algn="l"/>
              </a:tabLst>
            </a:pPr>
            <a:r>
              <a:rPr lang="en-US" sz="3600" i="1" dirty="0">
                <a:ea typeface="Times New Roman" panose="02020603050405020304" pitchFamily="18" charset="0"/>
                <a:cs typeface="Times New Roman" panose="02020603050405020304" pitchFamily="18" charset="0"/>
              </a:rPr>
              <a:t>Infrared  imagery </a:t>
            </a:r>
            <a:r>
              <a:rPr lang="en-US" sz="3600" dirty="0">
                <a:ea typeface="Times New Roman" panose="02020603050405020304" pitchFamily="18" charset="0"/>
                <a:cs typeface="Times New Roman" panose="02020603050405020304" pitchFamily="18" charset="0"/>
              </a:rPr>
              <a:t>corresponds  to a</a:t>
            </a:r>
            <a:r>
              <a:rPr lang="en-US" sz="3600" spc="3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spectral</a:t>
            </a:r>
          </a:p>
          <a:p>
            <a:pPr marR="25400">
              <a:lnSpc>
                <a:spcPct val="106000"/>
              </a:lnSpc>
              <a:spcBef>
                <a:spcPts val="85"/>
              </a:spcBef>
              <a:spcAft>
                <a:spcPts val="0"/>
              </a:spcAft>
            </a:pPr>
            <a:r>
              <a:rPr lang="en-US" sz="3600" dirty="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3600" i="1" dirty="0">
                <a:ea typeface="Times New Roman" panose="02020603050405020304" pitchFamily="18" charset="0"/>
                <a:cs typeface="Times New Roman" panose="02020603050405020304" pitchFamily="18" charset="0"/>
              </a:rPr>
              <a:t>radiance}; </a:t>
            </a:r>
            <a:r>
              <a:rPr lang="en-US" sz="3600" dirty="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a:t>
            </a:r>
            <a:r>
              <a:rPr lang="en-US" sz="3600" dirty="0" smtClean="0">
                <a:ea typeface="Times New Roman" panose="02020603050405020304" pitchFamily="18" charset="0"/>
                <a:cs typeface="Times New Roman" panose="02020603050405020304" pitchFamily="18" charset="0"/>
              </a:rPr>
              <a:t>function. In </a:t>
            </a:r>
            <a:r>
              <a:rPr lang="en-US" sz="3600" dirty="0">
                <a:ea typeface="Times New Roman" panose="02020603050405020304" pitchFamily="18" charset="0"/>
                <a:cs typeface="Times New Roman" panose="02020603050405020304" pitchFamily="18" charset="0"/>
              </a:rPr>
              <a:t>contrast to visible imagery, high clouds are usually clearly distinguishable from low clouds in infrared imagery by virtue of their lower </a:t>
            </a:r>
            <a:r>
              <a:rPr lang="en-US" sz="3600" spc="35" dirty="0">
                <a:ea typeface="Times New Roman" panose="02020603050405020304" pitchFamily="18" charset="0"/>
                <a:cs typeface="Times New Roman" panose="02020603050405020304" pitchFamily="18" charset="0"/>
              </a:rPr>
              <a:t> </a:t>
            </a:r>
            <a:r>
              <a:rPr lang="en-US" sz="3600" dirty="0" smtClean="0">
                <a:ea typeface="Times New Roman" panose="02020603050405020304" pitchFamily="18" charset="0"/>
                <a:cs typeface="Times New Roman" panose="02020603050405020304" pitchFamily="18" charset="0"/>
              </a:rPr>
              <a:t>temperatures.</a:t>
            </a:r>
            <a:endParaRPr lang="en-US" sz="3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00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2057400" y="533401"/>
          <a:ext cx="8229600" cy="5592763"/>
        </p:xfrm>
        <a:graphic>
          <a:graphicData uri="http://schemas.openxmlformats.org/presentationml/2006/ole">
            <mc:AlternateContent xmlns:mc="http://schemas.openxmlformats.org/markup-compatibility/2006">
              <mc:Choice xmlns:v="urn:schemas-microsoft-com:vml" Requires="v">
                <p:oleObj spid="_x0000_s9224"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1"/>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51</a:t>
            </a:fld>
            <a:endParaRPr lang="en-US" dirty="0"/>
          </a:p>
        </p:txBody>
      </p:sp>
    </p:spTree>
    <p:extLst>
      <p:ext uri="{BB962C8B-B14F-4D97-AF65-F5344CB8AC3E}">
        <p14:creationId xmlns:p14="http://schemas.microsoft.com/office/powerpoint/2010/main" val="3903421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52</a:t>
            </a:fld>
            <a:endParaRPr lang="en-US"/>
          </a:p>
        </p:txBody>
      </p:sp>
    </p:spTree>
    <p:extLst>
      <p:ext uri="{BB962C8B-B14F-4D97-AF65-F5344CB8AC3E}">
        <p14:creationId xmlns:p14="http://schemas.microsoft.com/office/powerpoint/2010/main" val="269969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4379" y="228600"/>
            <a:ext cx="11790947"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Water </a:t>
            </a:r>
            <a:r>
              <a:rPr lang="en-US" sz="3600" dirty="0">
                <a:solidFill>
                  <a:srgbClr val="002060"/>
                </a:solidFill>
                <a:latin typeface="Times New Roman" pitchFamily="18" charset="0"/>
                <a:cs typeface="Times New Roman" pitchFamily="18" charset="0"/>
              </a:rPr>
              <a:t>vapor and molecular oxygen exhibit absorption lines in the microwave region. </a:t>
            </a:r>
            <a:endParaRPr lang="en-US" sz="3600" dirty="0" smtClean="0">
              <a:solidFill>
                <a:srgbClr val="002060"/>
              </a:solidFill>
              <a:latin typeface="Times New Roman" pitchFamily="18" charset="0"/>
              <a:cs typeface="Times New Roman" pitchFamily="18" charset="0"/>
            </a:endParaRPr>
          </a:p>
          <a:p>
            <a:pPr algn="l">
              <a:buFont typeface="Arial" pitchFamily="34" charset="0"/>
              <a:buChar char="•"/>
            </a:pPr>
            <a:r>
              <a:rPr lang="en-US" sz="3600" dirty="0" smtClean="0">
                <a:solidFill>
                  <a:srgbClr val="002060"/>
                </a:solidFill>
                <a:latin typeface="Times New Roman" pitchFamily="18" charset="0"/>
                <a:cs typeface="Times New Roman" pitchFamily="18" charset="0"/>
              </a:rPr>
              <a:t> Below </a:t>
            </a:r>
            <a:r>
              <a:rPr lang="en-US" sz="3600" dirty="0">
                <a:solidFill>
                  <a:srgbClr val="002060"/>
                </a:solidFill>
                <a:latin typeface="Times New Roman" pitchFamily="18" charset="0"/>
                <a:cs typeface="Times New Roman" pitchFamily="18" charset="0"/>
              </a:rPr>
              <a:t>40 GHz (1 GHz = 10</a:t>
            </a:r>
            <a:r>
              <a:rPr lang="en-US" sz="3600" baseline="30000" dirty="0">
                <a:solidFill>
                  <a:srgbClr val="002060"/>
                </a:solidFill>
                <a:latin typeface="Times New Roman" pitchFamily="18" charset="0"/>
                <a:cs typeface="Times New Roman" pitchFamily="18" charset="0"/>
              </a:rPr>
              <a:t>9</a:t>
            </a:r>
            <a:r>
              <a:rPr lang="en-US" sz="3600"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t>
            </a:r>
            <a:r>
              <a:rPr lang="en-US" sz="3600" dirty="0">
                <a:solidFill>
                  <a:srgbClr val="002060"/>
                </a:solidFill>
                <a:latin typeface="Times New Roman" pitchFamily="18" charset="0"/>
                <a:cs typeface="Times New Roman" pitchFamily="18" charset="0"/>
              </a:rPr>
              <a:t>about 31.4 GHz, air is relatively transparent.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sz="3600" i="1" dirty="0">
                <a:solidFill>
                  <a:srgbClr val="C00000"/>
                </a:solidFill>
                <a:latin typeface="Times New Roman" pitchFamily="18" charset="0"/>
                <a:cs typeface="Times New Roman" pitchFamily="18" charset="0"/>
              </a:rPr>
              <a:t>Figure </a:t>
            </a:r>
            <a:r>
              <a:rPr lang="en-US" sz="3600" i="1" dirty="0" smtClean="0">
                <a:solidFill>
                  <a:srgbClr val="C00000"/>
                </a:solidFill>
                <a:latin typeface="Times New Roman" pitchFamily="18" charset="0"/>
                <a:cs typeface="Times New Roman" pitchFamily="18" charset="0"/>
              </a:rPr>
              <a:t>1</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53</a:t>
            </a:fld>
            <a:endParaRPr lang="en-US"/>
          </a:p>
        </p:txBody>
      </p:sp>
    </p:spTree>
    <p:extLst>
      <p:ext uri="{BB962C8B-B14F-4D97-AF65-F5344CB8AC3E}">
        <p14:creationId xmlns:p14="http://schemas.microsoft.com/office/powerpoint/2010/main" val="2793790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28600"/>
            <a:ext cx="11662610" cy="6629400"/>
          </a:xfrm>
        </p:spPr>
        <p:txBody>
          <a:bodyPr>
            <a:normAutofit/>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54</a:t>
            </a:fld>
            <a:endParaRPr lang="en-US"/>
          </a:p>
        </p:txBody>
      </p:sp>
    </p:spTree>
    <p:extLst>
      <p:ext uri="{BB962C8B-B14F-4D97-AF65-F5344CB8AC3E}">
        <p14:creationId xmlns:p14="http://schemas.microsoft.com/office/powerpoint/2010/main" val="871118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925" y="120317"/>
            <a:ext cx="12015537" cy="6247864"/>
          </a:xfrm>
          <a:prstGeom prst="rect">
            <a:avLst/>
          </a:prstGeom>
        </p:spPr>
        <p:txBody>
          <a:bodyPr wrap="square">
            <a:spAutoFit/>
          </a:bodyPr>
          <a:lstStyle/>
          <a:p>
            <a:r>
              <a:rPr lang="en-US" sz="40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4000" dirty="0">
                <a:solidFill>
                  <a:srgbClr val="C00000"/>
                </a:solidFill>
                <a:latin typeface="Times New Roman" pitchFamily="18" charset="0"/>
                <a:cs typeface="Times New Roman" pitchFamily="18" charset="0"/>
              </a:rPr>
              <a:t>Over land</a:t>
            </a:r>
            <a:r>
              <a:rPr lang="en-US" sz="4000" dirty="0">
                <a:solidFill>
                  <a:srgbClr val="002060"/>
                </a:solidFill>
                <a:latin typeface="Times New Roman" pitchFamily="18" charset="0"/>
                <a:cs typeface="Times New Roman" pitchFamily="18" charset="0"/>
              </a:rPr>
              <a:t>, the emissivity depends on the </a:t>
            </a:r>
            <a:r>
              <a:rPr lang="en-US" sz="4000" dirty="0">
                <a:solidFill>
                  <a:srgbClr val="C00000"/>
                </a:solidFill>
                <a:latin typeface="Times New Roman" pitchFamily="18" charset="0"/>
                <a:cs typeface="Times New Roman" pitchFamily="18" charset="0"/>
              </a:rPr>
              <a:t>moisture content of the soil</a:t>
            </a:r>
            <a:r>
              <a:rPr lang="en-US" sz="4000" dirty="0">
                <a:solidFill>
                  <a:srgbClr val="002060"/>
                </a:solidFill>
                <a:latin typeface="Times New Roman" pitchFamily="18" charset="0"/>
                <a:cs typeface="Times New Roman" pitchFamily="18" charset="0"/>
              </a:rPr>
              <a:t>. Wetting of a soil surface results in a rapid decrease in emissivity. The emissivity of </a:t>
            </a:r>
            <a:r>
              <a:rPr lang="en-US" sz="4000" dirty="0">
                <a:solidFill>
                  <a:srgbClr val="C00000"/>
                </a:solidFill>
                <a:latin typeface="Times New Roman" pitchFamily="18" charset="0"/>
                <a:cs typeface="Times New Roman" pitchFamily="18" charset="0"/>
              </a:rPr>
              <a:t>dry soil </a:t>
            </a:r>
            <a:r>
              <a:rPr lang="en-US" sz="4000" dirty="0">
                <a:solidFill>
                  <a:srgbClr val="002060"/>
                </a:solidFill>
                <a:latin typeface="Times New Roman" pitchFamily="18" charset="0"/>
                <a:cs typeface="Times New Roman" pitchFamily="18" charset="0"/>
              </a:rPr>
              <a:t>is on the order of </a:t>
            </a:r>
            <a:r>
              <a:rPr lang="en-US" sz="4000" dirty="0">
                <a:solidFill>
                  <a:srgbClr val="C00000"/>
                </a:solidFill>
                <a:latin typeface="Times New Roman" pitchFamily="18" charset="0"/>
                <a:cs typeface="Times New Roman" pitchFamily="18" charset="0"/>
              </a:rPr>
              <a:t>0.95 to 0.97</a:t>
            </a:r>
            <a:r>
              <a:rPr lang="en-US" sz="4000" dirty="0">
                <a:solidFill>
                  <a:srgbClr val="002060"/>
                </a:solidFill>
                <a:latin typeface="Times New Roman" pitchFamily="18" charset="0"/>
                <a:cs typeface="Times New Roman" pitchFamily="18" charset="0"/>
              </a:rPr>
              <a:t>, while for </a:t>
            </a:r>
            <a:r>
              <a:rPr lang="en-US" sz="4000" dirty="0">
                <a:solidFill>
                  <a:srgbClr val="C00000"/>
                </a:solidFill>
                <a:latin typeface="Times New Roman" pitchFamily="18" charset="0"/>
                <a:cs typeface="Times New Roman" pitchFamily="18" charset="0"/>
              </a:rPr>
              <a:t>wet bare soil </a:t>
            </a:r>
            <a:r>
              <a:rPr lang="en-US" sz="4000" dirty="0">
                <a:solidFill>
                  <a:srgbClr val="002060"/>
                </a:solidFill>
                <a:latin typeface="Times New Roman" pitchFamily="18" charset="0"/>
                <a:cs typeface="Times New Roman" pitchFamily="18" charset="0"/>
              </a:rPr>
              <a:t>it is about </a:t>
            </a:r>
            <a:r>
              <a:rPr lang="en-US" sz="4000" dirty="0">
                <a:solidFill>
                  <a:srgbClr val="C00000"/>
                </a:solidFill>
                <a:latin typeface="Times New Roman" pitchFamily="18" charset="0"/>
                <a:cs typeface="Times New Roman" pitchFamily="18" charset="0"/>
              </a:rPr>
              <a:t>0.80 to 0.90, depending on the frequency</a:t>
            </a:r>
            <a:r>
              <a:rPr lang="en-US" sz="40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4000" dirty="0">
                <a:solidFill>
                  <a:srgbClr val="002060"/>
                </a:solidFill>
                <a:latin typeface="Times New Roman" pitchFamily="18" charset="0"/>
                <a:cs typeface="Times New Roman" pitchFamily="18" charset="0"/>
              </a:rPr>
            </a:br>
            <a:endParaRPr lang="en-US" sz="40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55</a:t>
            </a:fld>
            <a:endParaRPr lang="en-US"/>
          </a:p>
        </p:txBody>
      </p:sp>
    </p:spTree>
    <p:extLst>
      <p:ext uri="{BB962C8B-B14F-4D97-AF65-F5344CB8AC3E}">
        <p14:creationId xmlns:p14="http://schemas.microsoft.com/office/powerpoint/2010/main" val="991667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82253" y="15875"/>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60421" y="862013"/>
            <a:ext cx="11919284" cy="5638800"/>
          </a:xfrm>
        </p:spPr>
        <p:txBody>
          <a:bodyPr rtlCol="0">
            <a:noAutofit/>
          </a:bodyPr>
          <a:lstStyle/>
          <a:p>
            <a:pPr marL="274320" indent="-274320">
              <a:spcBef>
                <a:spcPts val="580"/>
              </a:spcBef>
              <a:defRPr/>
            </a:pPr>
            <a:r>
              <a:rPr lang="en-US" sz="3600" dirty="0" smtClean="0">
                <a:solidFill>
                  <a:srgbClr val="002060"/>
                </a:solidFill>
              </a:rPr>
              <a:t>Passive </a:t>
            </a:r>
            <a:r>
              <a:rPr lang="en-US" sz="3600" dirty="0">
                <a:solidFill>
                  <a:srgbClr val="002060"/>
                </a:solidFill>
              </a:rPr>
              <a:t>=</a:t>
            </a:r>
            <a:r>
              <a:rPr lang="en-US" sz="3600" dirty="0" smtClean="0">
                <a:solidFill>
                  <a:srgbClr val="002060"/>
                </a:solidFill>
              </a:rPr>
              <a:t> radiometers</a:t>
            </a:r>
          </a:p>
          <a:p>
            <a:pPr marL="274320" indent="-274320">
              <a:spcBef>
                <a:spcPts val="580"/>
              </a:spcBef>
              <a:defRPr/>
            </a:pPr>
            <a:r>
              <a:rPr lang="en-US" sz="3600" dirty="0" smtClean="0"/>
              <a:t>Scanning Multichannel Microwave Radiometer, </a:t>
            </a:r>
            <a:r>
              <a:rPr lang="en-US" sz="3600" dirty="0" smtClean="0">
                <a:solidFill>
                  <a:srgbClr val="C00000"/>
                </a:solidFill>
              </a:rPr>
              <a:t>Special Sensor </a:t>
            </a:r>
            <a:r>
              <a:rPr lang="en-US" sz="3600" dirty="0">
                <a:solidFill>
                  <a:srgbClr val="C00000"/>
                </a:solidFill>
              </a:rPr>
              <a:t>M</a:t>
            </a:r>
            <a:r>
              <a:rPr lang="en-US" sz="3600" dirty="0" smtClean="0">
                <a:solidFill>
                  <a:srgbClr val="C00000"/>
                </a:solidFill>
              </a:rPr>
              <a:t>icrowave Imager, Sounder</a:t>
            </a:r>
          </a:p>
          <a:p>
            <a:pPr marL="274320" indent="-274320">
              <a:spcBef>
                <a:spcPts val="580"/>
              </a:spcBef>
              <a:defRPr/>
            </a:pPr>
            <a:r>
              <a:rPr lang="en-US" sz="3600" dirty="0" smtClean="0"/>
              <a:t>SMMR, SSM/I, SSMIS, TMI, AMSU-A, B-true workhorses </a:t>
            </a:r>
          </a:p>
          <a:p>
            <a:pPr marL="274320" indent="-274320">
              <a:spcBef>
                <a:spcPts val="580"/>
              </a:spcBef>
              <a:defRPr/>
            </a:pPr>
            <a:r>
              <a:rPr lang="en-US" sz="3600" dirty="0" smtClean="0">
                <a:solidFill>
                  <a:srgbClr val="002060"/>
                </a:solidFill>
              </a:rPr>
              <a:t>Active = radar types </a:t>
            </a:r>
          </a:p>
          <a:p>
            <a:pPr marL="274320" indent="-274320">
              <a:spcBef>
                <a:spcPts val="580"/>
              </a:spcBef>
              <a:defRPr/>
            </a:pPr>
            <a:r>
              <a:rPr lang="en-US" sz="3600" dirty="0" smtClean="0">
                <a:solidFill>
                  <a:srgbClr val="C00000"/>
                </a:solidFill>
              </a:rPr>
              <a:t>Scatterometers, </a:t>
            </a:r>
            <a:r>
              <a:rPr lang="en-US" sz="3600" dirty="0" smtClean="0"/>
              <a:t>SEASAT, ERS 1, 2, QuikSCAT; also workhorses—Currently </a:t>
            </a:r>
            <a:r>
              <a:rPr lang="en-US" sz="3600" dirty="0" err="1" smtClean="0">
                <a:solidFill>
                  <a:srgbClr val="C00000"/>
                </a:solidFill>
              </a:rPr>
              <a:t>Metop</a:t>
            </a:r>
            <a:r>
              <a:rPr lang="en-US" sz="3600" dirty="0" smtClean="0">
                <a:solidFill>
                  <a:srgbClr val="C00000"/>
                </a:solidFill>
              </a:rPr>
              <a:t>’ s ASCAT</a:t>
            </a:r>
          </a:p>
          <a:p>
            <a:pPr marL="274320" indent="-274320">
              <a:spcBef>
                <a:spcPts val="580"/>
              </a:spcBef>
              <a:defRPr/>
            </a:pPr>
            <a:r>
              <a:rPr lang="en-US" sz="3600" dirty="0" smtClean="0"/>
              <a:t>Altimeters, TOPEX, Poseidon, Jason 1, 2, others.</a:t>
            </a:r>
          </a:p>
          <a:p>
            <a:pPr marL="274320" indent="-274320">
              <a:spcBef>
                <a:spcPts val="580"/>
              </a:spcBef>
              <a:defRPr/>
            </a:pPr>
            <a:r>
              <a:rPr lang="en-US" sz="3600" dirty="0" smtClean="0"/>
              <a:t>Synthetic Aperture Radars, </a:t>
            </a:r>
            <a:r>
              <a:rPr lang="en-US" sz="3600" dirty="0" smtClean="0">
                <a:solidFill>
                  <a:srgbClr val="C00000"/>
                </a:solidFill>
              </a:rPr>
              <a:t>SARs</a:t>
            </a:r>
            <a:r>
              <a:rPr lang="en-US" sz="3600" dirty="0" smtClean="0"/>
              <a:t> RADARSAT 1, 2 , ENVISAT/ASAR , Tetra-SAR X</a:t>
            </a:r>
          </a:p>
          <a:p>
            <a:pPr marL="274320" indent="-274320">
              <a:spcBef>
                <a:spcPts val="580"/>
              </a:spcBef>
              <a:defRPr/>
            </a:pPr>
            <a:r>
              <a:rPr lang="en-US" sz="3600" dirty="0" smtClean="0">
                <a:solidFill>
                  <a:srgbClr val="C00000"/>
                </a:solidFill>
              </a:rPr>
              <a:t>Precipitation /Cloud Radars</a:t>
            </a:r>
            <a:r>
              <a:rPr lang="en-US" sz="3600" dirty="0" smtClean="0"/>
              <a:t>, TRMM,  </a:t>
            </a:r>
            <a:r>
              <a:rPr lang="en-US" sz="3600" dirty="0" err="1" smtClean="0"/>
              <a:t>CloudSat</a:t>
            </a:r>
            <a:endParaRPr lang="en-US" sz="3600"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56</a:t>
            </a:fld>
            <a:endParaRPr lang="en-US" dirty="0"/>
          </a:p>
        </p:txBody>
      </p:sp>
    </p:spTree>
    <p:extLst>
      <p:ext uri="{BB962C8B-B14F-4D97-AF65-F5344CB8AC3E}">
        <p14:creationId xmlns:p14="http://schemas.microsoft.com/office/powerpoint/2010/main" val="26985870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152400"/>
            <a:ext cx="9172074" cy="762000"/>
          </a:xfrm>
        </p:spPr>
        <p:txBody>
          <a:bodyPr>
            <a:normAutofit/>
          </a:bodyPr>
          <a:lstStyle/>
          <a:p>
            <a:r>
              <a:rPr lang="en-US" sz="4000" dirty="0">
                <a:solidFill>
                  <a:srgbClr val="C00000"/>
                </a:solidFill>
              </a:rPr>
              <a:t>Orbit considerations</a:t>
            </a:r>
          </a:p>
        </p:txBody>
      </p:sp>
      <p:sp>
        <p:nvSpPr>
          <p:cNvPr id="3" name="Content Placeholder 2"/>
          <p:cNvSpPr>
            <a:spLocks noGrp="1"/>
          </p:cNvSpPr>
          <p:nvPr>
            <p:ph idx="1"/>
          </p:nvPr>
        </p:nvSpPr>
        <p:spPr>
          <a:xfrm>
            <a:off x="385011" y="914400"/>
            <a:ext cx="11438021"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57</a:t>
            </a:fld>
            <a:endParaRPr lang="en-US" dirty="0"/>
          </a:p>
        </p:txBody>
      </p:sp>
    </p:spTree>
    <p:extLst>
      <p:ext uri="{BB962C8B-B14F-4D97-AF65-F5344CB8AC3E}">
        <p14:creationId xmlns:p14="http://schemas.microsoft.com/office/powerpoint/2010/main" val="2990024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208547" y="838200"/>
            <a:ext cx="11839074" cy="5791200"/>
          </a:xfrm>
        </p:spPr>
        <p:txBody>
          <a:bodyPr>
            <a:normAutofit lnSpcReduction="10000"/>
          </a:bodyPr>
          <a:lstStyle/>
          <a:p>
            <a:pPr>
              <a:buNone/>
            </a:pPr>
            <a:r>
              <a:rPr lang="en-US" sz="3200" dirty="0" smtClean="0">
                <a:solidFill>
                  <a:srgbClr val="C00000"/>
                </a:solidFill>
              </a:rPr>
              <a:t>Radiometers</a:t>
            </a:r>
            <a:r>
              <a:rPr lang="en-US" sz="3200" dirty="0" smtClean="0"/>
              <a:t> are passive instruments, so they detect radiation emitted by Earth’s atmosphere or surface. The ocean is a weak emitter with emissivity of the order of 50%, so its black body temperature in </a:t>
            </a:r>
            <a:r>
              <a:rPr lang="en-US" sz="3200" dirty="0" smtClean="0">
                <a:solidFill>
                  <a:srgbClr val="C00000"/>
                </a:solidFill>
              </a:rPr>
              <a:t>most</a:t>
            </a:r>
            <a:r>
              <a:rPr lang="en-US" sz="3200" dirty="0" smtClean="0"/>
              <a:t> MW wavelengths is 150 K. It is therefore acting like a mirror for the atmosphere and clouds above. The atmosphere has a strong emission line around </a:t>
            </a:r>
            <a:r>
              <a:rPr lang="en-US" sz="3200" dirty="0" smtClean="0">
                <a:solidFill>
                  <a:srgbClr val="C00000"/>
                </a:solidFill>
              </a:rPr>
              <a:t>22GHz</a:t>
            </a:r>
            <a:r>
              <a:rPr lang="en-US" sz="3200" dirty="0" smtClean="0">
                <a:solidFill>
                  <a:srgbClr val="FF0000"/>
                </a:solidFill>
              </a:rPr>
              <a:t>,</a:t>
            </a:r>
            <a:r>
              <a:rPr lang="en-US" sz="3200" dirty="0" smtClean="0"/>
              <a:t> so that frequency is used to measure the </a:t>
            </a:r>
            <a:r>
              <a:rPr lang="en-US" sz="3200" dirty="0" smtClean="0">
                <a:solidFill>
                  <a:srgbClr val="002060"/>
                </a:solidFill>
              </a:rPr>
              <a:t>TOTAL COLUMN OF WATER VAPOR </a:t>
            </a:r>
            <a:r>
              <a:rPr lang="en-US" sz="3200" dirty="0" smtClean="0"/>
              <a:t>in he air. </a:t>
            </a:r>
            <a:r>
              <a:rPr lang="en-US" sz="3200" dirty="0" smtClean="0">
                <a:solidFill>
                  <a:srgbClr val="C00000"/>
                </a:solidFill>
              </a:rPr>
              <a:t>19 GHz and 3</a:t>
            </a:r>
            <a:r>
              <a:rPr lang="en-US" sz="3200" dirty="0" smtClean="0">
                <a:solidFill>
                  <a:srgbClr val="FF0000"/>
                </a:solidFill>
              </a:rPr>
              <a:t>7 </a:t>
            </a:r>
            <a:r>
              <a:rPr lang="en-US" sz="3200" dirty="0" smtClean="0">
                <a:solidFill>
                  <a:srgbClr val="C00000"/>
                </a:solidFill>
              </a:rPr>
              <a:t>GHz</a:t>
            </a:r>
            <a:r>
              <a:rPr lang="en-US" sz="3200" dirty="0" smtClean="0"/>
              <a:t> are sensitive to the </a:t>
            </a:r>
            <a:r>
              <a:rPr lang="en-US" sz="3200" dirty="0" smtClean="0">
                <a:solidFill>
                  <a:srgbClr val="C00000"/>
                </a:solidFill>
              </a:rPr>
              <a:t>“Mie scattering</a:t>
            </a:r>
            <a:r>
              <a:rPr lang="en-US" sz="3200" dirty="0" smtClean="0">
                <a:solidFill>
                  <a:schemeClr val="accent6"/>
                </a:solidFill>
              </a:rPr>
              <a:t>” </a:t>
            </a:r>
            <a:r>
              <a:rPr lang="en-US" sz="3200" dirty="0" smtClean="0"/>
              <a:t>by cloud droplets, so these frequencies are used for </a:t>
            </a:r>
            <a:r>
              <a:rPr lang="en-US" sz="3200" dirty="0" smtClean="0">
                <a:solidFill>
                  <a:srgbClr val="002060"/>
                </a:solidFill>
              </a:rPr>
              <a:t>TOTAL LQUID WATER </a:t>
            </a:r>
            <a:r>
              <a:rPr lang="en-US" sz="3200" dirty="0" smtClean="0"/>
              <a:t>content, and </a:t>
            </a:r>
            <a:r>
              <a:rPr lang="en-US" sz="3200" dirty="0" smtClean="0">
                <a:solidFill>
                  <a:srgbClr val="C00000"/>
                </a:solidFill>
              </a:rPr>
              <a:t>85 GHz </a:t>
            </a:r>
            <a:r>
              <a:rPr lang="en-US" sz="3200" dirty="0" smtClean="0"/>
              <a:t>receives </a:t>
            </a:r>
            <a:r>
              <a:rPr lang="en-US" sz="3200" dirty="0" smtClean="0">
                <a:solidFill>
                  <a:srgbClr val="002060"/>
                </a:solidFill>
              </a:rPr>
              <a:t>SCATTERING FROM ICE PARTICLES</a:t>
            </a:r>
            <a:r>
              <a:rPr lang="en-US" sz="3200" dirty="0" smtClean="0">
                <a:solidFill>
                  <a:schemeClr val="tx2">
                    <a:lumMod val="40000"/>
                    <a:lumOff val="60000"/>
                  </a:schemeClr>
                </a:solidFill>
              </a:rPr>
              <a:t> </a:t>
            </a:r>
            <a:r>
              <a:rPr lang="en-US" sz="3200" dirty="0" smtClean="0"/>
              <a:t>at the top of clouds, indication of possible rain.</a:t>
            </a:r>
          </a:p>
          <a:p>
            <a:pPr>
              <a:buNone/>
            </a:pPr>
            <a:r>
              <a:rPr lang="en-US" sz="3200"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58</a:t>
            </a:fld>
            <a:endParaRPr lang="en-US" dirty="0"/>
          </a:p>
        </p:txBody>
      </p:sp>
    </p:spTree>
    <p:extLst>
      <p:ext uri="{BB962C8B-B14F-4D97-AF65-F5344CB8AC3E}">
        <p14:creationId xmlns:p14="http://schemas.microsoft.com/office/powerpoint/2010/main" val="1648491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12295" y="1143000"/>
            <a:ext cx="11903242" cy="5334000"/>
          </a:xfrm>
        </p:spPr>
        <p:txBody>
          <a:bodyPr>
            <a:normAutofit/>
          </a:bodyPr>
          <a:lstStyle/>
          <a:p>
            <a:pPr eaLnBrk="1" hangingPunct="1">
              <a:buFont typeface="Arial" pitchFamily="34" charset="0"/>
              <a:buChar char="•"/>
            </a:pPr>
            <a:r>
              <a:rPr lang="en-US" sz="3600" dirty="0" smtClean="0"/>
              <a:t>Atmospheric </a:t>
            </a:r>
            <a:r>
              <a:rPr lang="en-US" sz="3600" dirty="0" smtClean="0">
                <a:solidFill>
                  <a:srgbClr val="C00000"/>
                </a:solidFill>
              </a:rPr>
              <a:t>Water Vapor </a:t>
            </a:r>
            <a:r>
              <a:rPr lang="en-US" sz="3600" dirty="0" smtClean="0"/>
              <a:t>and </a:t>
            </a:r>
            <a:r>
              <a:rPr lang="en-US" sz="3600" dirty="0" smtClean="0">
                <a:solidFill>
                  <a:srgbClr val="C00000"/>
                </a:solidFill>
              </a:rPr>
              <a:t>Cloud Liquid Water</a:t>
            </a:r>
            <a:r>
              <a:rPr lang="en-US" sz="3600" dirty="0" smtClean="0"/>
              <a:t>—first as total in the column, later as profiles of these quantities and interpreted in terms of different cloud particle sizes and </a:t>
            </a:r>
            <a:r>
              <a:rPr lang="en-US" sz="3600" dirty="0" smtClean="0">
                <a:solidFill>
                  <a:srgbClr val="C00000"/>
                </a:solidFill>
              </a:rPr>
              <a:t>precipitatio</a:t>
            </a:r>
            <a:r>
              <a:rPr lang="en-US" sz="3600" dirty="0" smtClean="0">
                <a:solidFill>
                  <a:srgbClr val="FF0000"/>
                </a:solidFill>
              </a:rPr>
              <a:t>n</a:t>
            </a:r>
            <a:r>
              <a:rPr lang="en-US" sz="3600" dirty="0" smtClean="0"/>
              <a:t> size drops or even </a:t>
            </a:r>
            <a:r>
              <a:rPr lang="en-US" sz="3600" dirty="0" smtClean="0">
                <a:solidFill>
                  <a:srgbClr val="C00000"/>
                </a:solidFill>
              </a:rPr>
              <a:t>ice particles </a:t>
            </a:r>
            <a:r>
              <a:rPr lang="en-US" sz="3600" dirty="0" smtClean="0"/>
              <a:t>(through microwave </a:t>
            </a:r>
            <a:r>
              <a:rPr lang="en-US" sz="3600" dirty="0" smtClean="0">
                <a:solidFill>
                  <a:srgbClr val="C00000"/>
                </a:solidFill>
              </a:rPr>
              <a:t>scatterin</a:t>
            </a:r>
            <a:r>
              <a:rPr lang="en-US" sz="3600" dirty="0" smtClean="0">
                <a:solidFill>
                  <a:srgbClr val="FF0000"/>
                </a:solidFill>
              </a:rPr>
              <a:t>g</a:t>
            </a:r>
            <a:r>
              <a:rPr lang="en-US" sz="3600" dirty="0" smtClean="0"/>
              <a:t>). </a:t>
            </a:r>
          </a:p>
          <a:p>
            <a:pPr eaLnBrk="1" hangingPunct="1">
              <a:buFont typeface="Arial" pitchFamily="34" charset="0"/>
              <a:buChar char="•"/>
            </a:pPr>
            <a:r>
              <a:rPr lang="en-US" sz="3600"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sz="3600"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59</a:t>
            </a:fld>
            <a:endParaRPr lang="en-US" dirty="0"/>
          </a:p>
        </p:txBody>
      </p:sp>
    </p:spTree>
    <p:extLst>
      <p:ext uri="{BB962C8B-B14F-4D97-AF65-F5344CB8AC3E}">
        <p14:creationId xmlns:p14="http://schemas.microsoft.com/office/powerpoint/2010/main" val="145705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988"/>
            <a:ext cx="11678653" cy="2470296"/>
          </a:xfrm>
          <a:prstGeom prst="rect">
            <a:avLst/>
          </a:prstGeom>
        </p:spPr>
      </p:pic>
      <p:pic>
        <p:nvPicPr>
          <p:cNvPr id="3" name="Picture 2"/>
          <p:cNvPicPr>
            <a:picLocks noChangeAspect="1"/>
          </p:cNvPicPr>
          <p:nvPr/>
        </p:nvPicPr>
        <p:blipFill>
          <a:blip r:embed="rId3"/>
          <a:stretch>
            <a:fillRect/>
          </a:stretch>
        </p:blipFill>
        <p:spPr>
          <a:xfrm>
            <a:off x="94073" y="3176338"/>
            <a:ext cx="12097928" cy="3545304"/>
          </a:xfrm>
          <a:prstGeom prst="rect">
            <a:avLst/>
          </a:prstGeom>
        </p:spPr>
      </p:pic>
    </p:spTree>
    <p:extLst>
      <p:ext uri="{BB962C8B-B14F-4D97-AF65-F5344CB8AC3E}">
        <p14:creationId xmlns:p14="http://schemas.microsoft.com/office/powerpoint/2010/main" val="764043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208547" y="1600201"/>
            <a:ext cx="11550316" cy="4525963"/>
          </a:xfrm>
        </p:spPr>
        <p:txBody>
          <a:bodyPr>
            <a:normAutofit/>
          </a:bodyPr>
          <a:lstStyle/>
          <a:p>
            <a:pPr>
              <a:buNone/>
            </a:pPr>
            <a:r>
              <a:rPr lang="en-US" sz="40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60</a:t>
            </a:fld>
            <a:endParaRPr lang="en-US" dirty="0"/>
          </a:p>
        </p:txBody>
      </p:sp>
    </p:spTree>
    <p:extLst>
      <p:ext uri="{BB962C8B-B14F-4D97-AF65-F5344CB8AC3E}">
        <p14:creationId xmlns:p14="http://schemas.microsoft.com/office/powerpoint/2010/main" val="985952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61</a:t>
            </a:fld>
            <a:endParaRPr lang="en-US" dirty="0"/>
          </a:p>
        </p:txBody>
      </p:sp>
    </p:spTree>
    <p:extLst>
      <p:ext uri="{BB962C8B-B14F-4D97-AF65-F5344CB8AC3E}">
        <p14:creationId xmlns:p14="http://schemas.microsoft.com/office/powerpoint/2010/main" val="3375484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421" y="1"/>
            <a:ext cx="11871158" cy="1600200"/>
          </a:xfrm>
        </p:spPr>
        <p:txBody>
          <a:bodyPr>
            <a:normAutofit fontScale="92500" lnSpcReduction="2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11278"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11279"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60421" y="4800600"/>
            <a:ext cx="11630526" cy="1077218"/>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62</a:t>
            </a:fld>
            <a:endParaRPr lang="en-US"/>
          </a:p>
        </p:txBody>
      </p:sp>
    </p:spTree>
    <p:extLst>
      <p:ext uri="{BB962C8B-B14F-4D97-AF65-F5344CB8AC3E}">
        <p14:creationId xmlns:p14="http://schemas.microsoft.com/office/powerpoint/2010/main" val="1640403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63</a:t>
            </a:fld>
            <a:endParaRPr lang="en-US"/>
          </a:p>
        </p:txBody>
      </p:sp>
    </p:spTree>
    <p:extLst>
      <p:ext uri="{BB962C8B-B14F-4D97-AF65-F5344CB8AC3E}">
        <p14:creationId xmlns:p14="http://schemas.microsoft.com/office/powerpoint/2010/main" val="3511312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12296"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64</a:t>
            </a:fld>
            <a:endParaRPr lang="en-US"/>
          </a:p>
        </p:txBody>
      </p:sp>
    </p:spTree>
    <p:extLst>
      <p:ext uri="{BB962C8B-B14F-4D97-AF65-F5344CB8AC3E}">
        <p14:creationId xmlns:p14="http://schemas.microsoft.com/office/powerpoint/2010/main" val="1428451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65</a:t>
            </a:fld>
            <a:endParaRPr lang="en-US"/>
          </a:p>
        </p:txBody>
      </p:sp>
    </p:spTree>
    <p:extLst>
      <p:ext uri="{BB962C8B-B14F-4D97-AF65-F5344CB8AC3E}">
        <p14:creationId xmlns:p14="http://schemas.microsoft.com/office/powerpoint/2010/main" val="793609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66</a:t>
            </a:fld>
            <a:endParaRPr lang="en-US" dirty="0"/>
          </a:p>
        </p:txBody>
      </p:sp>
    </p:spTree>
    <p:extLst>
      <p:ext uri="{BB962C8B-B14F-4D97-AF65-F5344CB8AC3E}">
        <p14:creationId xmlns:p14="http://schemas.microsoft.com/office/powerpoint/2010/main" val="2327523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50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68</a:t>
            </a:fld>
            <a:endParaRPr lang="en-US"/>
          </a:p>
        </p:txBody>
      </p:sp>
    </p:spTree>
    <p:extLst>
      <p:ext uri="{BB962C8B-B14F-4D97-AF65-F5344CB8AC3E}">
        <p14:creationId xmlns:p14="http://schemas.microsoft.com/office/powerpoint/2010/main" val="1921412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69</a:t>
            </a:fld>
            <a:endParaRPr lang="en-US"/>
          </a:p>
        </p:txBody>
      </p:sp>
    </p:spTree>
    <p:extLst>
      <p:ext uri="{BB962C8B-B14F-4D97-AF65-F5344CB8AC3E}">
        <p14:creationId xmlns:p14="http://schemas.microsoft.com/office/powerpoint/2010/main" val="12451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3315886"/>
              </p:ext>
            </p:extLst>
          </p:nvPr>
        </p:nvGraphicFramePr>
        <p:xfrm>
          <a:off x="1616366" y="2587049"/>
          <a:ext cx="8891213" cy="3481136"/>
        </p:xfrm>
        <a:graphic>
          <a:graphicData uri="http://schemas.openxmlformats.org/drawingml/2006/table">
            <a:tbl>
              <a:tblPr/>
              <a:tblGrid>
                <a:gridCol w="2117558"/>
                <a:gridCol w="6773655"/>
              </a:tblGrid>
              <a:tr h="1085722">
                <a:tc>
                  <a:txBody>
                    <a:bodyPr/>
                    <a:lstStyle/>
                    <a:p>
                      <a:pPr marL="0" marR="0">
                        <a:spcBef>
                          <a:spcPts val="0"/>
                        </a:spcBef>
                        <a:spcAft>
                          <a:spcPts val="0"/>
                        </a:spcAft>
                      </a:pPr>
                      <a:r>
                        <a:rPr lang="en-US" sz="3200" b="1" dirty="0">
                          <a:latin typeface="Arial"/>
                          <a:ea typeface="Times New Roman"/>
                          <a:cs typeface="Times New Roman"/>
                        </a:rPr>
                        <a:t>Spectra</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atin typeface="Arial"/>
                          <a:ea typeface="Times New Roman"/>
                          <a:cs typeface="Times New Roman"/>
                        </a:rPr>
                        <a:t>Energy expressed as a function of</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Visible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smtClean="0">
                          <a:latin typeface="Times New Roman"/>
                          <a:ea typeface="Times New Roman"/>
                          <a:cs typeface="Times New Roman"/>
                        </a:rPr>
                        <a:t>Wavelength  </a:t>
                      </a:r>
                      <a:r>
                        <a:rPr lang="en-US" sz="3200" dirty="0">
                          <a:latin typeface="Times New Roman"/>
                          <a:ea typeface="Times New Roman"/>
                          <a:cs typeface="Times New Roman"/>
                          <a:sym typeface="Symbol"/>
                        </a:rPr>
                        <a:t></a:t>
                      </a:r>
                      <a:r>
                        <a:rPr lang="en-US" sz="3200" dirty="0">
                          <a:latin typeface="Times New Roman"/>
                          <a:ea typeface="Times New Roman"/>
                          <a:cs typeface="Times New Roman"/>
                        </a:rPr>
                        <a:t> </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Infrared</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Wave number </a:t>
                      </a:r>
                      <a:r>
                        <a:rPr lang="en-US" sz="3200" dirty="0" smtClean="0">
                          <a:latin typeface="Times New Roman"/>
                          <a:ea typeface="Times New Roman"/>
                          <a:cs typeface="Times New Roman"/>
                        </a:rPr>
                        <a:t> n </a:t>
                      </a:r>
                      <a:r>
                        <a:rPr lang="en-US" sz="3200" dirty="0">
                          <a:latin typeface="Times New Roman"/>
                          <a:ea typeface="Times New Roman"/>
                          <a:cs typeface="Times New Roman"/>
                        </a:rPr>
                        <a:t>= 1/</a:t>
                      </a:r>
                      <a:r>
                        <a:rPr lang="en-US" sz="3200" dirty="0">
                          <a:latin typeface="Times New Roman"/>
                          <a:ea typeface="Times New Roman"/>
                          <a:cs typeface="Times New Roman"/>
                          <a:sym typeface="Symbol"/>
                        </a:rPr>
                        <a:t></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56">
                <a:tc>
                  <a:txBody>
                    <a:bodyPr/>
                    <a:lstStyle/>
                    <a:p>
                      <a:pPr marL="0" marR="0">
                        <a:spcBef>
                          <a:spcPts val="0"/>
                        </a:spcBef>
                        <a:spcAft>
                          <a:spcPts val="0"/>
                        </a:spcAft>
                      </a:pPr>
                      <a:r>
                        <a:rPr lang="en-US" sz="3200" dirty="0">
                          <a:latin typeface="Times New Roman"/>
                          <a:ea typeface="Times New Roman"/>
                          <a:cs typeface="Times New Roman"/>
                        </a:rPr>
                        <a:t>Microwave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Frequency </a:t>
                      </a:r>
                      <a:r>
                        <a:rPr lang="en-US" sz="3200" dirty="0" smtClean="0">
                          <a:latin typeface="Times New Roman"/>
                          <a:ea typeface="Times New Roman"/>
                          <a:cs typeface="Times New Roman"/>
                          <a:sym typeface="Symbol"/>
                        </a:rPr>
                        <a:t>=1/t</a:t>
                      </a:r>
                      <a:r>
                        <a:rPr lang="en-US" sz="3200" dirty="0" smtClean="0">
                          <a:latin typeface="Times New Roman"/>
                          <a:ea typeface="Times New Roman"/>
                          <a:cs typeface="Times New Roman"/>
                        </a:rPr>
                        <a:t>, </a:t>
                      </a:r>
                      <a:r>
                        <a:rPr lang="en-US" sz="3200" dirty="0">
                          <a:latin typeface="Times New Roman"/>
                          <a:ea typeface="Times New Roman"/>
                          <a:cs typeface="Times New Roman"/>
                        </a:rPr>
                        <a:t>in GHz (since </a:t>
                      </a:r>
                      <a:r>
                        <a:rPr lang="en-US" sz="3200" dirty="0" smtClean="0">
                          <a:latin typeface="Times New Roman"/>
                          <a:ea typeface="Times New Roman"/>
                          <a:cs typeface="Times New Roman"/>
                        </a:rPr>
                        <a:t>Hz  </a:t>
                      </a:r>
                      <a:r>
                        <a:rPr lang="en-US" sz="3200" dirty="0">
                          <a:latin typeface="Times New Roman"/>
                          <a:ea typeface="Times New Roman"/>
                          <a:cs typeface="Times New Roman"/>
                        </a:rPr>
                        <a:t>is small)</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673768" y="85947"/>
            <a:ext cx="10940716" cy="2308324"/>
          </a:xfrm>
          <a:prstGeom prst="rect">
            <a:avLst/>
          </a:prstGeom>
          <a:noFill/>
        </p:spPr>
        <p:txBody>
          <a:bodyPr wrap="square" rtlCol="0">
            <a:spAutoFit/>
          </a:bodyPr>
          <a:lstStyle/>
          <a:p>
            <a:r>
              <a:rPr lang="en-US" sz="3600" b="1" dirty="0" smtClean="0">
                <a:solidFill>
                  <a:srgbClr val="C00000"/>
                </a:solidFill>
                <a:latin typeface="Times New Roman" pitchFamily="18" charset="0"/>
                <a:cs typeface="Times New Roman" pitchFamily="18" charset="0"/>
              </a:rPr>
              <a:t>Units used in different spectral regions</a:t>
            </a:r>
            <a:endParaRPr lang="en-US" sz="3600" b="1" dirty="0">
              <a:solidFill>
                <a:srgbClr val="C00000"/>
              </a:solidFill>
              <a:latin typeface="Times New Roman" pitchFamily="18" charset="0"/>
              <a:cs typeface="Times New Roman" pitchFamily="18" charset="0"/>
            </a:endParaRPr>
          </a:p>
          <a:p>
            <a:endParaRPr lang="en-US" sz="3600" u="sng" dirty="0"/>
          </a:p>
          <a:p>
            <a:r>
              <a:rPr lang="en-US" sz="3600" u="sng" dirty="0"/>
              <a:t>Note:</a:t>
            </a:r>
            <a:r>
              <a:rPr lang="en-US" sz="3600" dirty="0"/>
              <a:t>	Different units used for different </a:t>
            </a:r>
          </a:p>
          <a:p>
            <a:r>
              <a:rPr lang="en-US" sz="3600" dirty="0"/>
              <a:t>spectral regions</a:t>
            </a:r>
            <a:r>
              <a:rPr lang="en-US" sz="3600" dirty="0" smtClean="0"/>
              <a:t>:</a:t>
            </a:r>
            <a:endParaRPr lang="en-US" sz="3600" dirty="0"/>
          </a:p>
        </p:txBody>
      </p:sp>
      <p:sp>
        <p:nvSpPr>
          <p:cNvPr id="7" name="TextBox 6"/>
          <p:cNvSpPr txBox="1"/>
          <p:nvPr/>
        </p:nvSpPr>
        <p:spPr>
          <a:xfrm>
            <a:off x="1395663" y="6033184"/>
            <a:ext cx="9496927" cy="646331"/>
          </a:xfrm>
          <a:prstGeom prst="rect">
            <a:avLst/>
          </a:prstGeom>
          <a:noFill/>
        </p:spPr>
        <p:txBody>
          <a:bodyPr wrap="square" rtlCol="0">
            <a:spAutoFit/>
          </a:bodyPr>
          <a:lstStyle/>
          <a:p>
            <a:r>
              <a:rPr lang="en-US" sz="3600" dirty="0">
                <a:solidFill>
                  <a:srgbClr val="002060"/>
                </a:solidFill>
              </a:rPr>
              <a:t>Giga (G) denotes a factor of billion (10</a:t>
            </a:r>
            <a:r>
              <a:rPr lang="en-US" sz="3600" baseline="30000" dirty="0">
                <a:solidFill>
                  <a:srgbClr val="002060"/>
                </a:solidFill>
              </a:rPr>
              <a:t>9</a:t>
            </a:r>
            <a:r>
              <a:rPr lang="en-US" sz="36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7</a:t>
            </a:fld>
            <a:endParaRPr lang="en-US" dirty="0"/>
          </a:p>
        </p:txBody>
      </p:sp>
    </p:spTree>
    <p:extLst>
      <p:ext uri="{BB962C8B-B14F-4D97-AF65-F5344CB8AC3E}">
        <p14:creationId xmlns:p14="http://schemas.microsoft.com/office/powerpoint/2010/main" val="2950919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10260"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10261"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10262"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70</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2486217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844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58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787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0063" y="-801435"/>
            <a:ext cx="7780421" cy="6853818"/>
          </a:xfrm>
          <a:prstGeom prst="rect">
            <a:avLst/>
          </a:prstGeom>
        </p:spPr>
      </p:pic>
    </p:spTree>
    <p:extLst>
      <p:ext uri="{BB962C8B-B14F-4D97-AF65-F5344CB8AC3E}">
        <p14:creationId xmlns:p14="http://schemas.microsoft.com/office/powerpoint/2010/main" val="763328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0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3042" y="452859"/>
            <a:ext cx="2605916" cy="5952281"/>
          </a:xfrm>
          <a:prstGeom prst="rect">
            <a:avLst/>
          </a:prstGeom>
        </p:spPr>
      </p:pic>
    </p:spTree>
    <p:extLst>
      <p:ext uri="{BB962C8B-B14F-4D97-AF65-F5344CB8AC3E}">
        <p14:creationId xmlns:p14="http://schemas.microsoft.com/office/powerpoint/2010/main" val="164238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1894" y="1315453"/>
            <a:ext cx="6430631" cy="3488581"/>
          </a:xfrm>
          <a:prstGeom prst="rect">
            <a:avLst/>
          </a:prstGeom>
        </p:spPr>
      </p:pic>
    </p:spTree>
    <p:extLst>
      <p:ext uri="{BB962C8B-B14F-4D97-AF65-F5344CB8AC3E}">
        <p14:creationId xmlns:p14="http://schemas.microsoft.com/office/powerpoint/2010/main" val="2328332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00" t="10510" r="3703"/>
          <a:stretch/>
        </p:blipFill>
        <p:spPr>
          <a:xfrm>
            <a:off x="561474" y="387766"/>
            <a:ext cx="8390021" cy="6485537"/>
          </a:xfrm>
          <a:prstGeom prst="rect">
            <a:avLst/>
          </a:prstGeom>
        </p:spPr>
      </p:pic>
      <p:sp>
        <p:nvSpPr>
          <p:cNvPr id="5" name="TextBox 4"/>
          <p:cNvSpPr txBox="1"/>
          <p:nvPr/>
        </p:nvSpPr>
        <p:spPr>
          <a:xfrm>
            <a:off x="0" y="0"/>
            <a:ext cx="5678606" cy="584775"/>
          </a:xfrm>
          <a:prstGeom prst="rect">
            <a:avLst/>
          </a:prstGeom>
          <a:noFill/>
        </p:spPr>
        <p:txBody>
          <a:bodyPr wrap="none" rtlCol="0">
            <a:spAutoFit/>
          </a:bodyPr>
          <a:lstStyle/>
          <a:p>
            <a:r>
              <a:rPr lang="en-US" sz="3200" dirty="0" smtClean="0">
                <a:solidFill>
                  <a:srgbClr val="C00000"/>
                </a:solidFill>
              </a:rPr>
              <a:t>The plane parallel approximation</a:t>
            </a:r>
            <a:endParaRPr lang="en-US" sz="3200" dirty="0">
              <a:solidFill>
                <a:srgbClr val="C00000"/>
              </a:solidFill>
            </a:endParaRPr>
          </a:p>
        </p:txBody>
      </p:sp>
    </p:spTree>
    <p:extLst>
      <p:ext uri="{BB962C8B-B14F-4D97-AF65-F5344CB8AC3E}">
        <p14:creationId xmlns:p14="http://schemas.microsoft.com/office/powerpoint/2010/main" val="1666961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884538"/>
          </a:xfrm>
          <a:prstGeom prst="rect">
            <a:avLst/>
          </a:prstGeom>
        </p:spPr>
        <p:txBody>
          <a:bodyPr wrap="square">
            <a:spAutoFit/>
          </a:bodyPr>
          <a:lstStyle/>
          <a:p>
            <a:pPr marR="635" algn="just">
              <a:lnSpc>
                <a:spcPct val="110000"/>
              </a:lnSpc>
              <a:spcBef>
                <a:spcPts val="0"/>
              </a:spcBef>
              <a:spcAft>
                <a:spcPts val="0"/>
              </a:spcAft>
            </a:pPr>
            <a:r>
              <a:rPr lang="en-US" sz="2400" dirty="0">
                <a:ea typeface="Calibri" panose="020F0502020204030204" pitchFamily="34" charset="0"/>
                <a:cs typeface="Times New Roman" panose="02020603050405020304" pitchFamily="18" charset="0"/>
              </a:rPr>
              <a:t>where </a:t>
            </a:r>
            <a:r>
              <a:rPr lang="el-GR" sz="2400" i="1" dirty="0" smtClean="0">
                <a:ea typeface="Calibri" panose="020F0502020204030204" pitchFamily="34" charset="0"/>
                <a:cs typeface="Times New Roman" panose="02020603050405020304" pitchFamily="18" charset="0"/>
              </a:rPr>
              <a:t>τ</a:t>
            </a:r>
            <a:r>
              <a:rPr lang="en-US" sz="2400" i="1" baseline="-25000" dirty="0" smtClean="0">
                <a:ea typeface="Calibri" panose="020F0502020204030204" pitchFamily="34" charset="0"/>
                <a:cs typeface="Times New Roman" panose="02020603050405020304" pitchFamily="18" charset="0"/>
              </a:rPr>
              <a:t>v</a:t>
            </a:r>
            <a:r>
              <a:rPr lang="en-US" sz="2400" i="1" dirty="0" smtClean="0">
                <a:ea typeface="Calibri" panose="020F0502020204030204" pitchFamily="34" charset="0"/>
                <a:cs typeface="Times New Roman" panose="02020603050405020304" pitchFamily="18" charset="0"/>
              </a:rPr>
              <a:t> </a:t>
            </a:r>
            <a:r>
              <a:rPr lang="en-US" sz="2400" i="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 normal optical depth as defined in (4.32),</a:t>
            </a:r>
            <a:r>
              <a:rPr lang="en-US" sz="2400" spc="-10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is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used</a:t>
            </a:r>
            <a:r>
              <a:rPr lang="en-US" sz="2400" spc="-1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vertical</a:t>
            </a:r>
            <a:r>
              <a:rPr lang="en-US" sz="2400" spc="-2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coordinate</a:t>
            </a:r>
            <a:r>
              <a:rPr lang="en-US" sz="2400" spc="-3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and</a:t>
            </a:r>
            <a:r>
              <a:rPr lang="en-US" sz="2400" spc="-5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arrows  </a:t>
            </a:r>
            <a:r>
              <a:rPr lang="en-US" sz="2400" dirty="0" smtClean="0">
                <a:ea typeface="Calibri" panose="020F0502020204030204" pitchFamily="34" charset="0"/>
                <a:cs typeface="Times New Roman" panose="02020603050405020304" pitchFamily="18" charset="0"/>
              </a:rPr>
              <a:t>          denote </a:t>
            </a:r>
            <a:r>
              <a:rPr lang="en-US" sz="24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1661317" y="5396008"/>
            <a:ext cx="747692" cy="406124"/>
          </a:xfrm>
          <a:prstGeom prst="rect">
            <a:avLst/>
          </a:prstGeom>
        </p:spPr>
      </p:pic>
    </p:spTree>
    <p:extLst>
      <p:ext uri="{BB962C8B-B14F-4D97-AF65-F5344CB8AC3E}">
        <p14:creationId xmlns:p14="http://schemas.microsoft.com/office/powerpoint/2010/main" val="45552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86" t="-413" r="5497" b="413"/>
          <a:stretch/>
        </p:blipFill>
        <p:spPr>
          <a:xfrm>
            <a:off x="192505" y="1187115"/>
            <a:ext cx="11518609" cy="3497179"/>
          </a:xfrm>
          <a:prstGeom prst="rect">
            <a:avLst/>
          </a:prstGeom>
        </p:spPr>
      </p:pic>
    </p:spTree>
    <p:extLst>
      <p:ext uri="{BB962C8B-B14F-4D97-AF65-F5344CB8AC3E}">
        <p14:creationId xmlns:p14="http://schemas.microsoft.com/office/powerpoint/2010/main" val="186259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696880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1673" t="10788" r="810" b="31968"/>
          <a:stretch/>
        </p:blipFill>
        <p:spPr bwMode="auto">
          <a:xfrm>
            <a:off x="-898358" y="160421"/>
            <a:ext cx="12127832" cy="6464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87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a:t>
            </a:r>
            <a:r>
              <a:rPr lang="en-US" sz="2800" dirty="0" err="1" smtClean="0">
                <a:effectLst/>
                <a:ea typeface="Calibri" panose="020F0502020204030204" pitchFamily="34" charset="0"/>
                <a:cs typeface="Times New Roman" panose="02020603050405020304" pitchFamily="18" charset="0"/>
              </a:rPr>
              <a:t>transmis</a:t>
            </a:r>
            <a:r>
              <a:rPr lang="en-US" sz="2800" dirty="0" smtClean="0">
                <a:effectLst/>
                <a:ea typeface="Calibri" panose="020F0502020204030204" pitchFamily="34" charset="0"/>
                <a:cs typeface="Times New Roman" panose="02020603050405020304" pitchFamily="18" charset="0"/>
              </a:rPr>
              <a:t>­ </a:t>
            </a:r>
            <a:r>
              <a:rPr lang="en-US" sz="2800" dirty="0" err="1" smtClean="0">
                <a:effectLst/>
                <a:ea typeface="Calibri" panose="020F0502020204030204" pitchFamily="34" charset="0"/>
                <a:cs typeface="Times New Roman" panose="02020603050405020304" pitchFamily="18" charset="0"/>
              </a:rPr>
              <a:t>sivity</a:t>
            </a:r>
            <a:r>
              <a:rPr lang="en-US" sz="2800" dirty="0" smtClean="0">
                <a:effectLst/>
                <a:ea typeface="Calibri" panose="020F0502020204030204" pitchFamily="34" charset="0"/>
                <a:cs typeface="Times New Roman" panose="02020603050405020304" pitchFamily="18" charset="0"/>
              </a:rPr>
              <a:t>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27558298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86993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2974594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124440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632670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07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899415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01517"/>
            <a:ext cx="6096000" cy="2454967"/>
          </a:xfrm>
          <a:prstGeom prst="rect">
            <a:avLst/>
          </a:prstGeom>
        </p:spPr>
        <p:txBody>
          <a:bodyPr>
            <a:spAutoFit/>
          </a:bodyPr>
          <a:lstStyle/>
          <a:p>
            <a:pPr marL="86360" marR="4445" indent="4445" algn="just">
              <a:lnSpc>
                <a:spcPct val="107000"/>
              </a:lnSpc>
              <a:spcBef>
                <a:spcPts val="9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 this expression </a:t>
            </a:r>
            <a:r>
              <a:rPr lang="en-US" sz="1600" i="1" spc="20" dirty="0" smtClean="0">
                <a:effectLst/>
                <a:latin typeface="Arial" panose="020B0604020202020204" pitchFamily="34" charset="0"/>
                <a:ea typeface="Times New Roman" panose="02020603050405020304" pitchFamily="18" charset="0"/>
                <a:cs typeface="Times New Roman" panose="02020603050405020304" pitchFamily="18" charset="0"/>
              </a:rPr>
              <a:t>g(k)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the cumulative probability density function; i.e., the fraction of the individual values</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i="1" spc="-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lie</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within</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broad</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frequency</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inter­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val</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J.v</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numerical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values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smaller</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than</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800" i="1"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800" i="1"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Unlike </a:t>
            </a:r>
            <a:r>
              <a:rPr lang="en-US" i="1" spc="-15" dirty="0" err="1" smtClean="0">
                <a:effectLst/>
                <a:latin typeface="Arial" panose="020B0604020202020204" pitchFamily="34" charset="0"/>
                <a:ea typeface="Times New Roman" panose="02020603050405020304" pitchFamily="18" charset="0"/>
                <a:cs typeface="Times New Roman" panose="02020603050405020304" pitchFamily="18" charset="0"/>
              </a:rPr>
              <a:t>k,,k</a:t>
            </a:r>
            <a:r>
              <a:rPr lang="en-US" i="1" spc="-15"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i="1" dirty="0" smtClean="0">
                <a:effectLst/>
                <a:latin typeface="Arial" panose="020B0604020202020204" pitchFamily="34" charset="0"/>
                <a:ea typeface="Times New Roman" panose="02020603050405020304" pitchFamily="18" charset="0"/>
                <a:cs typeface="Times New Roman" panose="02020603050405020304" pitchFamily="18" charset="0"/>
              </a:rPr>
              <a:t> g)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a monotonic, smooth function, which can be</a:t>
            </a:r>
            <a:r>
              <a:rPr lang="en-US" spc="-1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inverted,</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illustrated</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1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4.27.</a:t>
            </a:r>
          </a:p>
          <a:p>
            <a:pPr marL="81915" marR="635" indent="132080" algn="just">
              <a:lnSpc>
                <a:spcPct val="106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integration is performed by grouping  the ranked data into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bins, each spanning width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J.g</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transmissivity  is estimated  from  the</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summation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8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22, Lecture # 14</a:t>
            </a:r>
            <a:endParaRPr lang="en-US" sz="4400" dirty="0"/>
          </a:p>
        </p:txBody>
      </p:sp>
      <p:sp>
        <p:nvSpPr>
          <p:cNvPr id="3" name="Subtitle 2"/>
          <p:cNvSpPr>
            <a:spLocks noGrp="1"/>
          </p:cNvSpPr>
          <p:nvPr>
            <p:ph type="subTitle" idx="1"/>
          </p:nvPr>
        </p:nvSpPr>
        <p:spPr>
          <a:xfrm>
            <a:off x="11162" y="1465385"/>
            <a:ext cx="11925836" cy="4578652"/>
          </a:xfrm>
        </p:spPr>
        <p:txBody>
          <a:bodyPr>
            <a:normAutofit/>
          </a:bodyPr>
          <a:lstStyle/>
          <a:p>
            <a:pPr algn="l"/>
            <a:r>
              <a:rPr lang="en-US" sz="4000" dirty="0">
                <a:solidFill>
                  <a:srgbClr val="002060"/>
                </a:solidFill>
              </a:rPr>
              <a:t>Absorption and Emission by Gas </a:t>
            </a:r>
            <a:r>
              <a:rPr lang="en-US" sz="4000" dirty="0" smtClean="0">
                <a:solidFill>
                  <a:srgbClr val="002060"/>
                </a:solidFill>
              </a:rPr>
              <a:t>Molecules</a:t>
            </a:r>
            <a:endParaRPr lang="en-US" sz="4000" dirty="0">
              <a:solidFill>
                <a:srgbClr val="002060"/>
              </a:solidFill>
            </a:endParaRPr>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5" name="Rectangle 4"/>
          <p:cNvSpPr/>
          <p:nvPr/>
        </p:nvSpPr>
        <p:spPr>
          <a:xfrm>
            <a:off x="166255" y="2576944"/>
            <a:ext cx="11513127" cy="707886"/>
          </a:xfrm>
          <a:prstGeom prst="rect">
            <a:avLst/>
          </a:prstGeom>
        </p:spPr>
        <p:txBody>
          <a:bodyPr wrap="square">
            <a:spAutoFit/>
          </a:bodyPr>
          <a:lstStyle/>
          <a:p>
            <a:pPr marL="571500" indent="-571500">
              <a:buFont typeface="Courier New" panose="02070309020205020404" pitchFamily="49" charset="0"/>
              <a:buChar char="o"/>
            </a:pPr>
            <a:r>
              <a:rPr lang="en-US" sz="4000" dirty="0" smtClean="0">
                <a:solidFill>
                  <a:srgbClr val="002060"/>
                </a:solidFill>
              </a:rPr>
              <a:t>The </a:t>
            </a:r>
            <a:r>
              <a:rPr lang="en-US" sz="4000" dirty="0" err="1">
                <a:solidFill>
                  <a:srgbClr val="C00000"/>
                </a:solidFill>
              </a:rPr>
              <a:t>Schwarzchild’s</a:t>
            </a:r>
            <a:r>
              <a:rPr lang="en-US" sz="4000" dirty="0">
                <a:solidFill>
                  <a:srgbClr val="C00000"/>
                </a:solidFill>
              </a:rPr>
              <a:t> equation</a:t>
            </a:r>
            <a:endParaRPr lang="en-US" sz="4000" dirty="0">
              <a:solidFill>
                <a:srgbClr val="002060"/>
              </a:solidFill>
            </a:endParaRPr>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Tree>
    <p:extLst>
      <p:ext uri="{BB962C8B-B14F-4D97-AF65-F5344CB8AC3E}">
        <p14:creationId xmlns:p14="http://schemas.microsoft.com/office/powerpoint/2010/main" val="31488170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35846"/>
            <a:ext cx="6096000" cy="6186309"/>
          </a:xfrm>
          <a:prstGeom prst="rect">
            <a:avLst/>
          </a:prstGeom>
        </p:spPr>
        <p:txBody>
          <a:bodyPr>
            <a:spAutoFit/>
          </a:bodyPr>
          <a:lstStyle/>
          <a:p>
            <a:r>
              <a:rPr lang="en-US" dirty="0" smtClean="0"/>
              <a:t>Because the function g( k) is monotonic and very smooth, it can be closely approximated by the dis­ </a:t>
            </a:r>
            <a:r>
              <a:rPr lang="en-US" dirty="0" err="1" smtClean="0"/>
              <a:t>crete</a:t>
            </a:r>
            <a:r>
              <a:rPr lang="en-US" dirty="0" smtClean="0"/>
              <a:t> function </a:t>
            </a:r>
            <a:r>
              <a:rPr lang="en-US" dirty="0" err="1" smtClean="0"/>
              <a:t>gj</a:t>
            </a:r>
            <a:r>
              <a:rPr lang="en-US" dirty="0" smtClean="0"/>
              <a:t>(k) with only -10 bins, thereby enabling a reduction of  several orders of magnitude  in the number of calculations  required  to  evaluate the transmissivity.</a:t>
            </a:r>
          </a:p>
          <a:p>
            <a:r>
              <a:rPr lang="en-US" dirty="0" smtClean="0"/>
              <a:t>As noted in Section 4.4.3, </a:t>
            </a:r>
            <a:r>
              <a:rPr lang="en-US" dirty="0" err="1" smtClean="0"/>
              <a:t>kv</a:t>
            </a:r>
            <a:r>
              <a:rPr lang="en-US" dirty="0" smtClean="0"/>
              <a:t> is a function of temper­ </a:t>
            </a:r>
            <a:r>
              <a:rPr lang="en-US" dirty="0" err="1" smtClean="0"/>
              <a:t>ature</a:t>
            </a:r>
            <a:r>
              <a:rPr lang="en-US" dirty="0" smtClean="0"/>
              <a:t> and pressure, both of which vary along the path of the radiation. This dependence can be accounted for by assuming that within each spectral interval  /</a:t>
            </a:r>
            <a:r>
              <a:rPr lang="en-US" dirty="0" err="1" smtClean="0"/>
              <a:t>J.v</a:t>
            </a:r>
            <a:endParaRPr lang="en-US" dirty="0" smtClean="0"/>
          </a:p>
          <a:p>
            <a:endParaRPr lang="en-US" dirty="0" smtClean="0"/>
          </a:p>
          <a:p>
            <a:r>
              <a:rPr lang="en-US" dirty="0" smtClean="0"/>
              <a:t>_!_ (  e-/</a:t>
            </a:r>
            <a:r>
              <a:rPr lang="en-US" dirty="0" err="1" smtClean="0"/>
              <a:t>k,rxizd</a:t>
            </a:r>
            <a:r>
              <a:rPr lang="en-US" dirty="0" smtClean="0"/>
              <a:t> v  =   ('e-</a:t>
            </a:r>
            <a:r>
              <a:rPr lang="en-US" dirty="0" err="1" smtClean="0"/>
              <a:t>fk</a:t>
            </a:r>
            <a:r>
              <a:rPr lang="en-US" dirty="0" smtClean="0"/>
              <a:t>( </a:t>
            </a:r>
            <a:r>
              <a:rPr lang="en-US" dirty="0" err="1" smtClean="0"/>
              <a:t>o,p,T</a:t>
            </a:r>
            <a:r>
              <a:rPr lang="en-US" dirty="0" smtClean="0"/>
              <a:t> )</a:t>
            </a:r>
            <a:r>
              <a:rPr lang="en-US" dirty="0" err="1" smtClean="0"/>
              <a:t>rxizd</a:t>
            </a:r>
            <a:r>
              <a:rPr lang="en-US" dirty="0" smtClean="0"/>
              <a:t> g   (4.51)</a:t>
            </a:r>
          </a:p>
          <a:p>
            <a:r>
              <a:rPr lang="en-US" dirty="0" smtClean="0"/>
              <a:t>d v)a ,,</a:t>
            </a:r>
          </a:p>
          <a:p>
            <a:endParaRPr lang="en-US" dirty="0" smtClean="0"/>
          </a:p>
          <a:p>
            <a:r>
              <a:rPr lang="en-US" dirty="0" smtClean="0"/>
              <a:t>that is, g may replace v as an independent variable in the transmittance calculations. If the wave number spectrum k ,, is independent of height within the layer for which the integration is performed, then (4.51) is exact to within the degree of approximation inherent in estimating the integral, and the layer is said to be homogeneous. If k v varies significantly with height in</a:t>
            </a:r>
          </a:p>
          <a:p>
            <a:r>
              <a:rPr lang="en-US" dirty="0" smtClean="0"/>
              <a:t> </a:t>
            </a:r>
          </a:p>
          <a:p>
            <a:endParaRPr lang="en-US" dirty="0"/>
          </a:p>
        </p:txBody>
      </p:sp>
    </p:spTree>
    <p:extLst>
      <p:ext uri="{BB962C8B-B14F-4D97-AF65-F5344CB8AC3E}">
        <p14:creationId xmlns:p14="http://schemas.microsoft.com/office/powerpoint/2010/main" val="3782089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78690"/>
            <a:ext cx="6096000" cy="3900620"/>
          </a:xfrm>
          <a:prstGeom prst="rect">
            <a:avLst/>
          </a:prstGeom>
        </p:spPr>
        <p:txBody>
          <a:bodyPr>
            <a:spAutoFit/>
          </a:bodyPr>
          <a:lstStyle/>
          <a:p>
            <a:pPr marL="972185" marR="285115" indent="-9525">
              <a:lnSpc>
                <a:spcPct val="121000"/>
              </a:lnSpc>
              <a:spcBef>
                <a:spcPts val="775"/>
              </a:spcBef>
              <a:spcAft>
                <a:spcPts val="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.5.4 Vertical Profiles of Radiative Heating</a:t>
            </a:r>
            <a:r>
              <a:rPr lang="en-US"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Rate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16510" indent="-5080" algn="just">
              <a:lnSpc>
                <a:spcPct val="106000"/>
              </a:lnSpc>
              <a:spcBef>
                <a:spcPts val="3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radiatively</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induced time rate of change of temperature due to the absorption or emission of radiation within an atmospheric layer is given</a:t>
            </a:r>
            <a:r>
              <a:rPr lang="en-US" spc="2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p>
          <a:p>
            <a:pPr>
              <a:spcBef>
                <a:spcPts val="20"/>
              </a:spcBef>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133600" marR="285115">
              <a:lnSpc>
                <a:spcPts val="870"/>
              </a:lnSpc>
              <a:spcBef>
                <a:spcPts val="0"/>
              </a:spcBef>
              <a:spcAft>
                <a:spcPts val="0"/>
              </a:spcAft>
              <a:tabLst>
                <a:tab pos="2576830"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d</a:t>
            </a:r>
            <a:r>
              <a:rPr lang="en-US" sz="1600" i="1" spc="-1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F(</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z</a:t>
            </a:r>
            <a:r>
              <a:rPr lang="en-US" sz="1600"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0795" algn="r">
              <a:lnSpc>
                <a:spcPts val="1215"/>
              </a:lnSpc>
              <a:tabLst>
                <a:tab pos="1604645"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pepdt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(4.52)</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40"/>
              </a:spcBef>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9525" algn="just">
              <a:lnSpc>
                <a:spcPct val="110000"/>
              </a:lnSpc>
              <a:spcBef>
                <a:spcPts val="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Fl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FI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net flux and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total density of the air, including the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radiatively</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inactive constituents.</a:t>
            </a:r>
            <a:r>
              <a:rPr lang="en-US" spc="-1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a:t>
            </a:r>
            <a:r>
              <a:rPr lang="en-US" spc="-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contribution</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per</a:t>
            </a:r>
            <a:r>
              <a:rPr lang="en-US" spc="-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unit</a:t>
            </a:r>
            <a:r>
              <a:rPr lang="en-US" spc="-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wave</a:t>
            </a:r>
            <a:r>
              <a:rPr lang="en-US" spc="-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number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interval at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400" b="1" dirty="0" err="1" smtClean="0">
                <a:effectLst/>
                <a:latin typeface="Arial" panose="020B0604020202020204" pitchFamily="34" charset="0"/>
                <a:ea typeface="Calibri" panose="020F0502020204030204" pitchFamily="34" charset="0"/>
                <a:cs typeface="Times New Roman" panose="02020603050405020304" pitchFamily="18" charset="0"/>
              </a:rPr>
              <a:t>Vave</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number v</a:t>
            </a:r>
            <a:r>
              <a:rPr lang="en-US" sz="1600" b="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731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96791"/>
            <a:ext cx="6096000" cy="7651582"/>
          </a:xfrm>
          <a:prstGeom prst="rect">
            <a:avLst/>
          </a:prstGeom>
        </p:spPr>
        <p:txBody>
          <a:bodyPr>
            <a:spAutoFit/>
          </a:bodyPr>
          <a:lstStyle/>
          <a:p>
            <a:pPr marL="967740" marR="0">
              <a:lnSpc>
                <a:spcPts val="1775"/>
              </a:lnSpc>
              <a:spcBef>
                <a:spcPts val="57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a:t>
            </a:r>
            <a:r>
              <a:rPr lang="en-US"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9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cos</a:t>
            </a:r>
            <a:r>
              <a:rPr lang="en-US" spc="-1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e</a:t>
            </a:r>
            <a:r>
              <a:rPr lang="en-US" sz="3200" i="1" spc="-2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ds</a:t>
            </a:r>
            <a:r>
              <a:rPr lang="en-US" sz="1600" i="1"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7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i="1" spc="35" dirty="0" err="1" smtClean="0">
                <a:effectLst/>
                <a:latin typeface="Times New Roman" panose="02020603050405020304" pitchFamily="18" charset="0"/>
                <a:ea typeface="Calibri" panose="020F0502020204030204" pitchFamily="34" charset="0"/>
                <a:cs typeface="Times New Roman" panose="02020603050405020304" pitchFamily="18" charset="0"/>
              </a:rPr>
              <a:t>dz</a:t>
            </a:r>
            <a:r>
              <a:rPr lang="en-US" sz="1600" i="1" spc="3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Substituting</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for</a:t>
            </a:r>
            <a:r>
              <a:rPr lang="en-US" spc="-1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dl,Ids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0">
              <a:lnSpc>
                <a:spcPts val="12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Schwarzschild's</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equation</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(4.41),</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obtain</a:t>
            </a:r>
          </a:p>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pPr marL="213995" marR="0">
              <a:lnSpc>
                <a:spcPts val="1095"/>
              </a:lnSpc>
              <a:spcBef>
                <a:spcPts val="10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can  be  inferred  that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pep(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greatest  at</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55"/>
              </a:spcBef>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ts val="900"/>
              </a:lnSpc>
            </a:pP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55" dirty="0" err="1" smtClean="0">
                <a:effectLst/>
                <a:latin typeface="Times New Roman" panose="02020603050405020304" pitchFamily="18" charset="0"/>
                <a:ea typeface="Calibri" panose="020F0502020204030204" pitchFamily="34" charset="0"/>
                <a:cs typeface="Times New Roman" panose="02020603050405020304" pitchFamily="18" charset="0"/>
              </a:rPr>
              <a:t>ddT</a:t>
            </a:r>
            <a:r>
              <a:rPr lang="en-US" sz="1600" i="1" spc="-18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6360" marR="0">
              <a:lnSpc>
                <a:spcPts val="2105"/>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spc="-4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dirty="0" smtClean="0">
                <a:effectLst/>
                <a:latin typeface="Arial" panose="020B0604020202020204" pitchFamily="34" charset="0"/>
                <a:ea typeface="Calibri" panose="020F0502020204030204" pitchFamily="34" charset="0"/>
                <a:cs typeface="Times New Roman" panose="02020603050405020304" pitchFamily="18" charset="0"/>
              </a:rPr>
              <a:t>2"'</a:t>
            </a:r>
            <a:r>
              <a:rPr lang="en-US" sz="4800" spc="-56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spc="-45" dirty="0" err="1" smtClean="0">
                <a:effectLst/>
                <a:latin typeface="Arial" panose="020B0604020202020204" pitchFamily="34" charset="0"/>
                <a:ea typeface="Calibri" panose="020F0502020204030204" pitchFamily="34" charset="0"/>
                <a:cs typeface="Times New Roman" panose="02020603050405020304" pitchFamily="18" charset="0"/>
              </a:rPr>
              <a:t>J</a:t>
            </a:r>
            <a:r>
              <a:rPr lang="en-US" sz="4800" spc="170" dirty="0" err="1" smtClean="0">
                <a:effectLst/>
                <a:latin typeface="Arial" panose="020B0604020202020204" pitchFamily="34" charset="0"/>
                <a:ea typeface="Calibri" panose="020F0502020204030204" pitchFamily="34" charset="0"/>
                <a:cs typeface="Times New Roman" panose="02020603050405020304" pitchFamily="18" charset="0"/>
              </a:rPr>
              <a:t>'</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k</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en-US" sz="1600" i="1" spc="-7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(lv</a:t>
            </a:r>
            <a:r>
              <a:rPr lang="en-US" sz="1600" i="1" spc="5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B</a:t>
            </a:r>
            <a:r>
              <a:rPr lang="en-US" sz="1600" i="1" spc="45" dirty="0" err="1" smtClean="0">
                <a:effectLst/>
                <a:latin typeface="Times New Roman" panose="02020603050405020304" pitchFamily="18" charset="0"/>
                <a:ea typeface="Calibri" panose="020F0502020204030204" pitchFamily="34" charset="0"/>
                <a:cs typeface="Times New Roman" panose="02020603050405020304" pitchFamily="18" charset="0"/>
              </a:rPr>
              <a:t>v</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n-US" sz="1600" i="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6855" marR="0">
              <a:lnSpc>
                <a:spcPts val="104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(4.54)</a:t>
            </a:r>
          </a:p>
          <a:p>
            <a:pPr marL="211455" marR="709930" indent="-5080">
              <a:lnSpc>
                <a:spcPts val="1300"/>
              </a:lnSpc>
              <a:spcBef>
                <a:spcPts val="140"/>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near the level where </a:t>
            </a:r>
            <a:r>
              <a:rPr lang="en-US" sz="800" i="1" dirty="0" err="1" smtClean="0">
                <a:effectLst/>
                <a:latin typeface="Arial" panose="020B0604020202020204" pitchFamily="34" charset="0"/>
                <a:ea typeface="Times New Roman" panose="02020603050405020304" pitchFamily="18" charset="0"/>
                <a:cs typeface="Times New Roman" panose="02020603050405020304" pitchFamily="18" charset="0"/>
              </a:rPr>
              <a:t>Tv</a:t>
            </a:r>
            <a:r>
              <a:rPr lang="en-US" sz="8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which corresponds to the level of unit optical depth for flux density. Using </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this</a:t>
            </a:r>
          </a:p>
          <a:p>
            <a:pPr marL="234315" marR="0" algn="ctr">
              <a:lnSpc>
                <a:spcPts val="390"/>
              </a:lnSpc>
              <a:spcBef>
                <a:spcPts val="0"/>
              </a:spcBef>
              <a:spcAft>
                <a:spcPts val="0"/>
              </a:spcAft>
              <a:tabLst>
                <a:tab pos="640715" algn="l"/>
              </a:tabLs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600" b="1" i="1" dirty="0" smtClean="0">
                <a:effectLst/>
                <a:latin typeface="Times New Roman" panose="02020603050405020304" pitchFamily="18" charset="0"/>
                <a:ea typeface="Calibri" panose="020F0502020204030204" pitchFamily="34" charset="0"/>
                <a:cs typeface="Times New Roman" panose="02020603050405020304" pitchFamily="18" charset="0"/>
              </a:rPr>
              <a:t>t  </a:t>
            </a:r>
            <a:r>
              <a:rPr lang="en-US" sz="1600" b="1"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800" b="1"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sz="800" b="1" i="1" dirty="0" err="1" smtClean="0">
                <a:effectLst/>
                <a:latin typeface="Arial" panose="020B0604020202020204" pitchFamily="34" charset="0"/>
                <a:ea typeface="Calibri" panose="020F0502020204030204" pitchFamily="34" charset="0"/>
                <a:cs typeface="Times New Roman" panose="02020603050405020304" pitchFamily="18" charset="0"/>
              </a:rPr>
              <a:t>Cp</a:t>
            </a:r>
            <a:r>
              <a:rPr lang="en-US" sz="800" b="1" i="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i="1" spc="15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dirty="0" smtClean="0">
                <a:effectLst/>
                <a:latin typeface="Arial" panose="020B0604020202020204" pitchFamily="34" charset="0"/>
                <a:ea typeface="Calibri" panose="020F0502020204030204" pitchFamily="34" charset="0"/>
                <a:cs typeface="Times New Roman" panose="02020603050405020304" pitchFamily="18" charset="0"/>
              </a:rPr>
              <a:t>-1</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400" b="1"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67310" algn="just">
              <a:lnSpc>
                <a:spcPct val="113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Here we describe an approximation of (4.54) that is widely used in estimating infrared radiative heating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972185" marR="0" indent="127635">
              <a:lnSpc>
                <a:spcPts val="1135"/>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  thin,  isothermal  layer  of  air  cools  by</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emitting</a:t>
            </a:r>
          </a:p>
          <a:p>
            <a:pPr marL="972185" marR="62865" algn="just">
              <a:lnSpc>
                <a:spcPct val="108000"/>
              </a:lnSpc>
              <a:spcBef>
                <a:spcPts val="85"/>
              </a:spcBef>
              <a:spcAft>
                <a:spcPts val="0"/>
              </a:spcAf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iµfrared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radiation to space, from which it receives no (infrared) radiation in return. Such a layer also exchanges radiation with the layers above and below it, and it may exchange radiation with the Earth's sur­ face as well, as illustrated in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4.28.</a:t>
            </a:r>
            <a:r>
              <a:rPr lang="en-US" sz="1600" spc="-195"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1f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lapse rate</a:t>
            </a:r>
          </a:p>
          <a:p>
            <a:pPr>
              <a:spcBef>
                <a:spcPts val="15"/>
              </a:spcBef>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156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0" y="1582341"/>
            <a:ext cx="6096000" cy="3693319"/>
          </a:xfrm>
          <a:prstGeom prst="rect">
            <a:avLst/>
          </a:prstGeom>
        </p:spPr>
        <p:txBody>
          <a:bodyPr>
            <a:spAutoFit/>
          </a:bodyPr>
          <a:lstStyle/>
          <a:p>
            <a:r>
              <a:rPr lang="en-US" dirty="0" smtClean="0"/>
              <a:t>Fig. 4.28 Radiation geometry in cooling to space. (a) The complete !</a:t>
            </a:r>
            <a:r>
              <a:rPr lang="en-US" dirty="0" err="1" smtClean="0"/>
              <a:t>ongwave</a:t>
            </a:r>
            <a:r>
              <a:rPr lang="en-US" dirty="0" smtClean="0"/>
              <a:t> radiative balance for the layer in question (not drawn to scale) and (b) the simplified balance based  on the  assumption  of cooling to space.</a:t>
            </a:r>
          </a:p>
          <a:p>
            <a:endParaRPr lang="en-US" dirty="0" smtClean="0"/>
          </a:p>
          <a:p>
            <a:endParaRPr lang="en-US" dirty="0" smtClean="0"/>
          </a:p>
          <a:p>
            <a:r>
              <a:rPr lang="en-US" dirty="0" smtClean="0"/>
              <a:t>were isothermal, these two-way exchanges would exactly cancel and the only net effect of infrared radiative transfer would be cooling to space. In the real atmosphere there often exists a s,;</a:t>
            </a:r>
            <a:r>
              <a:rPr lang="en-US" dirty="0" err="1" smtClean="0"/>
              <a:t>fficient</a:t>
            </a:r>
            <a:r>
              <a:rPr lang="en-US" dirty="0" smtClean="0"/>
              <a:t> degree of cancellation in these exchanges that they can be ignored in calculating the flux of radiation emitted from the layer. With this assumption (4.54) reduces to</a:t>
            </a:r>
          </a:p>
          <a:p>
            <a:r>
              <a:rPr lang="en-US" dirty="0" smtClean="0"/>
              <a:t> </a:t>
            </a:r>
            <a:endParaRPr lang="en-US" dirty="0"/>
          </a:p>
        </p:txBody>
      </p:sp>
    </p:spTree>
    <p:extLst>
      <p:ext uri="{BB962C8B-B14F-4D97-AF65-F5344CB8AC3E}">
        <p14:creationId xmlns:p14="http://schemas.microsoft.com/office/powerpoint/2010/main" val="36198385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8611" y="0"/>
            <a:ext cx="6096000" cy="1084271"/>
          </a:xfrm>
          <a:prstGeom prst="rect">
            <a:avLst/>
          </a:prstGeom>
        </p:spPr>
        <p:txBody>
          <a:bodyPr>
            <a:spAutoFit/>
          </a:bodyPr>
          <a:lstStyle/>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r>
              <a:rPr lang="en-US" dirty="0" smtClean="0">
                <a:effectLst/>
                <a:latin typeface="Times New Roman" panose="02020603050405020304" pitchFamily="18" charset="0"/>
                <a:ea typeface="Calibri" panose="020F0502020204030204" pitchFamily="34" charset="0"/>
              </a:rPr>
              <a:t>can  be  inferred  that  </a:t>
            </a:r>
            <a:r>
              <a:rPr lang="en-US" sz="1600" i="1" dirty="0" smtClean="0">
                <a:effectLst/>
                <a:latin typeface="Times New Roman" panose="02020603050405020304" pitchFamily="18" charset="0"/>
                <a:ea typeface="Calibri" panose="020F0502020204030204" pitchFamily="34" charset="0"/>
              </a:rPr>
              <a:t>pep(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)v  </a:t>
            </a:r>
            <a:r>
              <a:rPr lang="en-US" dirty="0" smtClean="0">
                <a:effectLst/>
                <a:latin typeface="Times New Roman" panose="02020603050405020304" pitchFamily="18" charset="0"/>
                <a:ea typeface="Calibri" panose="020F0502020204030204" pitchFamily="34" charset="0"/>
              </a:rPr>
              <a:t>is  greatest  at</a:t>
            </a:r>
            <a:r>
              <a:rPr lang="en-US" spc="140" dirty="0" smtClean="0">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an</a:t>
            </a:r>
            <a:endParaRPr lang="en-US" dirty="0"/>
          </a:p>
        </p:txBody>
      </p:sp>
      <p:sp>
        <p:nvSpPr>
          <p:cNvPr id="3" name="Rectangle 2"/>
          <p:cNvSpPr/>
          <p:nvPr/>
        </p:nvSpPr>
        <p:spPr>
          <a:xfrm>
            <a:off x="1138989" y="1397817"/>
            <a:ext cx="9144000" cy="6186309"/>
          </a:xfrm>
          <a:prstGeom prst="rect">
            <a:avLst/>
          </a:prstGeom>
        </p:spPr>
        <p:txBody>
          <a:bodyPr wrap="square">
            <a:spAutoFit/>
          </a:bodyPr>
          <a:lstStyle/>
          <a:p>
            <a:r>
              <a:rPr lang="en-US" dirty="0" smtClean="0"/>
              <a:t>near the level where </a:t>
            </a:r>
            <a:r>
              <a:rPr lang="en-US" dirty="0" err="1" smtClean="0"/>
              <a:t>Tv</a:t>
            </a:r>
            <a:r>
              <a:rPr lang="en-US" dirty="0" smtClean="0"/>
              <a:t> = µ,, which corresponds to the level of unit optical depth for flux density. Using  this</a:t>
            </a:r>
          </a:p>
          <a:p>
            <a:r>
              <a:rPr lang="en-US" dirty="0" smtClean="0"/>
              <a:t> </a:t>
            </a:r>
          </a:p>
          <a:p>
            <a:r>
              <a:rPr lang="en-US" dirty="0" smtClean="0"/>
              <a:t>t   v	</a:t>
            </a:r>
            <a:r>
              <a:rPr lang="en-US" dirty="0" err="1" smtClean="0"/>
              <a:t>Cp</a:t>
            </a:r>
            <a:r>
              <a:rPr lang="en-US" dirty="0" smtClean="0"/>
              <a:t>    -1</a:t>
            </a:r>
          </a:p>
          <a:p>
            <a:endParaRPr lang="en-US" dirty="0" smtClean="0"/>
          </a:p>
          <a:p>
            <a:r>
              <a:rPr lang="en-US" dirty="0" smtClean="0"/>
              <a:t>Here we describe an approximation of (4.54) that is widely used in estimating infrared radiative heating rates.</a:t>
            </a:r>
          </a:p>
          <a:p>
            <a:r>
              <a:rPr lang="en-US" dirty="0" smtClean="0"/>
              <a:t>A  thin,  isothermal  layer  of  air  cools  by emitting</a:t>
            </a:r>
          </a:p>
          <a:p>
            <a:r>
              <a:rPr lang="en-US" dirty="0" err="1" smtClean="0"/>
              <a:t>iµfrared</a:t>
            </a:r>
            <a:r>
              <a:rPr lang="en-US" dirty="0" smtClean="0"/>
              <a:t> radiation to space, from which it receives no (infrared) radiation in return. Such a layer also exchanges radiation with the layers above and below it, and it may exchange radiation with the Earth's sur­ face as well, as illustrated in Fig. 4.28. 1f the lapse rate</a:t>
            </a:r>
          </a:p>
          <a:p>
            <a:endParaRPr lang="en-US" dirty="0" smtClean="0"/>
          </a:p>
          <a:p>
            <a:r>
              <a:rPr lang="en-US" dirty="0" smtClean="0"/>
              <a:t> </a:t>
            </a:r>
          </a:p>
          <a:p>
            <a:r>
              <a:rPr lang="en-US" dirty="0" smtClean="0"/>
              <a:t>24   The effects of tropospheric ozone are not included in this plot.</a:t>
            </a:r>
          </a:p>
          <a:p>
            <a:r>
              <a:rPr lang="en-US" dirty="0" smtClean="0"/>
              <a:t> </a:t>
            </a:r>
          </a:p>
          <a:p>
            <a:r>
              <a:rPr lang="en-US" dirty="0" smtClean="0"/>
              <a:t>so-called cooling to space approximation, it is possible to estimate the radiative heating rates for water vapor and carbon dioxide surprisingly well, without the need for more detailed radiative transfer calculations. Vertical profiles of radiative heating rates for the atmosphere's three most important </a:t>
            </a:r>
            <a:r>
              <a:rPr lang="en-US" dirty="0" err="1" smtClean="0"/>
              <a:t>radiatively</a:t>
            </a:r>
            <a:r>
              <a:rPr lang="en-US" dirty="0" smtClean="0"/>
              <a:t> active greenhouse gases, H20, CO2, and 03, are. shown in Fig. 4.29. In the troposphere, all three constituents produce radiative cooling in the longwave part of the spectrum.24 Water vapor is the dominant contributor,</a:t>
            </a:r>
          </a:p>
          <a:p>
            <a:r>
              <a:rPr lang="en-US" dirty="0" smtClean="0"/>
              <a:t> </a:t>
            </a:r>
            <a:endParaRPr lang="en-US" dirty="0"/>
          </a:p>
        </p:txBody>
      </p:sp>
    </p:spTree>
    <p:extLst>
      <p:ext uri="{BB962C8B-B14F-4D97-AF65-F5344CB8AC3E}">
        <p14:creationId xmlns:p14="http://schemas.microsoft.com/office/powerpoint/2010/main" val="3998162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916" y="791544"/>
            <a:ext cx="6096000" cy="5948680"/>
          </a:xfrm>
          <a:prstGeom prst="rect">
            <a:avLst/>
          </a:prstGeom>
        </p:spPr>
        <p:txBody>
          <a:bodyPr>
            <a:spAutoFit/>
          </a:bodyPr>
          <a:lstStyle/>
          <a:p>
            <a:pPr marL="91440" marR="1206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 the decline in water vapor mixing ratio. The cooling by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troposph</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ric water vapor is partially off­ set by the absorption of solar radiation at near­ infrared wavelengths by water vapor molecules. However, the troposphere experiences net radiative cooling due to the presence of greenhouse</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gases.</a:t>
            </a:r>
          </a:p>
          <a:p>
            <a:pPr marL="77470" marR="12065" indent="132080" algn="r">
              <a:lnSpc>
                <a:spcPct val="105000"/>
              </a:lnSpc>
              <a:spcBef>
                <a:spcPts val="30"/>
              </a:spcBef>
              <a:spcAft>
                <a:spcPts val="0"/>
              </a:spcAft>
            </a:pPr>
            <a:r>
              <a:rPr lang="en-US" sz="1600"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1600" spc="-19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contrast</a:t>
            </a:r>
            <a:r>
              <a:rPr lang="en-US"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troposphere,</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stratosphere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very</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close</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radiative</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equilibrium</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tive</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zero).</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Longwave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cooling</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space by 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0, and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800" spc="-15"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almost exactly</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balances</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radiative</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a:t>
            </a:r>
            <a:r>
              <a:rPr lang="en-US" spc="-1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ultraviolet region of the</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spectrum</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 ozone molecules. The most important</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contributor</a:t>
            </a:r>
            <a:r>
              <a:rPr lang="en-US"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 the longwave cooling at stratospheric levels</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'Vertical distribution of heating</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2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 layers is depicted schematically in Fig.</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4.30.</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During the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daytime,</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p>
          <a:p>
            <a:pPr marL="73025" marR="26035" indent="4445" algn="just">
              <a:lnSpc>
                <a:spcPts val="1300"/>
              </a:lnSpc>
              <a:spcBef>
                <a:spcPts val="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 radiation by ice crystals and cloud droplets range from a few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high cirrostratus cloud layers up to a few tens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near the tops of dense stratus cloud layers. The emission of infrared radiation from the tops of low and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middle</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 decks results in cooling rates ranging up to 50 </a:t>
            </a:r>
            <a:r>
              <a:rPr lang="en-US" sz="2000" spc="-25" dirty="0" smtClean="0">
                <a:effectLst/>
                <a:latin typeface="Calibri" panose="020F0502020204030204" pitchFamily="34" charset="0"/>
                <a:ea typeface="Calibri" panose="020F0502020204030204" pitchFamily="34" charset="0"/>
                <a:cs typeface="Times New Roman" panose="02020603050405020304" pitchFamily="18" charset="0"/>
              </a:rPr>
              <a:t>'C</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spc="10" dirty="0" smtClean="0">
                <a:effectLst/>
                <a:latin typeface="Calibri" panose="020F0502020204030204" pitchFamily="34" charset="0"/>
                <a:ea typeface="Calibri" panose="020F0502020204030204" pitchFamily="34" charset="0"/>
                <a:cs typeface="Times New Roman" panose="02020603050405020304" pitchFamily="18" charset="0"/>
              </a:rPr>
              <a:t>day-1</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averaged over the 24-h day.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If</a:t>
            </a:r>
            <a:r>
              <a:rPr lang="en-US" sz="1600" spc="-325"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 base of</a:t>
            </a:r>
            <a:r>
              <a:rPr lang="en-US" sz="2000" spc="1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US" sz="2000" spc="16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layer</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is</a:t>
            </a:r>
            <a:r>
              <a:rPr lang="en-US" sz="2000" spc="9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much</a:t>
            </a:r>
            <a:r>
              <a:rPr lang="en-US" sz="2000" spc="15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colder</a:t>
            </a:r>
            <a:r>
              <a:rPr lang="en-US" sz="2000" spc="11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th</a:t>
            </a:r>
            <a:endParaRPr lang="en-US" dirty="0"/>
          </a:p>
        </p:txBody>
      </p:sp>
    </p:spTree>
    <p:extLst>
      <p:ext uri="{BB962C8B-B14F-4D97-AF65-F5344CB8AC3E}">
        <p14:creationId xmlns:p14="http://schemas.microsoft.com/office/powerpoint/2010/main" val="40561550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47216"/>
            <a:ext cx="6096000" cy="9352432"/>
          </a:xfrm>
          <a:prstGeom prst="rect">
            <a:avLst/>
          </a:prstGeom>
        </p:spPr>
        <p:txBody>
          <a:bodyPr>
            <a:spAutoFit/>
          </a:bodyPr>
          <a:lstStyle/>
          <a:p>
            <a:pPr marL="168910" marR="201930" indent="444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surface (e.g., as in middle and high cloud decks in the tropics), the infrared radiation emitted from the Earth's surface and absorbed near the base of the layer</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produce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substantial</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well.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Hence, the overall effect of infrared radiative transfer is to increase the lapse rates within cloud layers,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promot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ing</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convection. During the daytime this tendency is counteracted by the shortwave heating near the </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top</a:t>
            </a:r>
          </a:p>
          <a:p>
            <a:pPr marL="73025" marR="0">
              <a:lnSpc>
                <a:spcPts val="1165"/>
              </a:lnSpc>
              <a:spcBef>
                <a:spcPts val="0"/>
              </a:spcBef>
              <a:spcAft>
                <a:spcPts val="0"/>
              </a:spcAft>
            </a:pP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layer.</a:t>
            </a:r>
          </a:p>
          <a:p>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15"/>
              </a:spcBef>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3355" marR="0" algn="just">
              <a:spcBef>
                <a:spcPts val="0"/>
              </a:spcBef>
              <a:spcAft>
                <a:spcPts val="0"/>
              </a:spcAft>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4.5.5  Passive  Remote  Sensing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000" b="1"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Satellites</a:t>
            </a:r>
          </a:p>
          <a:p>
            <a:pPr marL="160020" marR="213995" indent="4445" algn="just">
              <a:lnSpc>
                <a:spcPct val="108000"/>
              </a:lnSpc>
              <a:spcBef>
                <a:spcPts val="64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radiome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provides a wealth of  information  on  weather and climate. Fields that are currently routinely mon­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itored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from space include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temperaturt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cloud cover, cloud droplet concentrations  and  sizes,  rainfall  rates, humidity, surface wind speed and direction,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and lightning. Many of these applications are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illus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trated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figures that appear in the various chap­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of this book. This section focuses  on just  a few  of the many applications of remote sensing in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1600" b="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science.</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a:spcBef>
                <a:spcPts val="770"/>
              </a:spcBef>
              <a:spcAft>
                <a:spcPts val="0"/>
              </a:spcAft>
              <a:buSzPts val="1150"/>
              <a:buFont typeface="Times New Roman" panose="02020603050405020304" pitchFamily="18" charset="0"/>
              <a:buAutoNum type="alphaLcPeriod"/>
              <a:tabLst>
                <a:tab pos="347980" algn="l"/>
              </a:tabLst>
            </a:pP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a:t>
            </a:r>
            <a:r>
              <a:rPr lang="en-US" sz="2400" b="1" i="1"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p>
          <a:p>
            <a:pPr marL="150495" marR="226060" algn="just">
              <a:lnSpc>
                <a:spcPct val="106000"/>
              </a:lnSpc>
              <a:spcBef>
                <a:spcPts val="67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Many of the figures in this book are based on high (horizontal)-resolution satellite imagery in one of three discrete wavelength bands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channels)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identi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fied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bottom part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4.6.</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601078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68729"/>
            <a:ext cx="6096000" cy="7995459"/>
          </a:xfrm>
          <a:prstGeom prst="rect">
            <a:avLst/>
          </a:prstGeom>
        </p:spPr>
        <p:txBody>
          <a:bodyPr>
            <a:spAutoFit/>
          </a:bodyPr>
          <a:lstStyle/>
          <a:p>
            <a:pPr marL="342900" marR="10795" lvl="0" indent="-342900">
              <a:lnSpc>
                <a:spcPct val="108000"/>
              </a:lnSpc>
              <a:spcBef>
                <a:spcPts val="0"/>
              </a:spcBef>
              <a:spcAft>
                <a:spcPts val="0"/>
              </a:spcAft>
              <a:buSzPts val="1000"/>
              <a:buFont typeface="Times New Roman" panose="02020603050405020304" pitchFamily="18" charset="0"/>
              <a:buChar char="•"/>
              <a:tabLst>
                <a:tab pos="1500505"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based on reflected solar radiation and is therefore available only during the daylight hours. Because the atmosphere's gaseous constituents are nearly transparent at these</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wavelengths,</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used</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mainly for mapping the distributions of clouds and aerosols.</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ts val="1120"/>
              </a:lnSpc>
              <a:spcBef>
                <a:spcPts val="0"/>
              </a:spcBef>
              <a:spcAft>
                <a:spcPts val="0"/>
              </a:spcAft>
              <a:buSzPts val="1000"/>
              <a:buFont typeface="Times New Roman" panose="02020603050405020304" pitchFamily="18" charset="0"/>
              <a:buChar char="•"/>
              <a:tabLst>
                <a:tab pos="149098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Infrared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corresponds  to a</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spectral</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495425" marR="25400">
              <a:lnSpc>
                <a:spcPct val="106000"/>
              </a:lnSpc>
              <a:spcBef>
                <a:spcPts val="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radiance};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function (4.10). In contrast to visible imagery, high clouds are usually clearly distinguishable from low clouds in infrared imagery by virtue of their lower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temperatures.</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97155" lvl="0" indent="-342900">
              <a:lnSpc>
                <a:spcPct val="108000"/>
              </a:lnSpc>
              <a:spcBef>
                <a:spcPts val="0"/>
              </a:spcBef>
              <a:spcAft>
                <a:spcPts val="0"/>
              </a:spcAft>
              <a:buSzPts val="1000"/>
              <a:buFont typeface="Times New Roman" panose="02020603050405020304" pitchFamily="18" charset="0"/>
              <a:buChar char="•"/>
              <a:tabLst>
                <a:tab pos="150495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Water vapor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exploits a region of the spectrum that encompasses a dense complex of absorption lines associated</a:t>
            </a:r>
            <a:r>
              <a:rPr lang="en-US" spc="1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vibrational-rotational transitions of water vapor molecules  near  6.7 µm. </a:t>
            </a:r>
            <a:r>
              <a:rPr lang="en-US" sz="1600" dirty="0" err="1" smtClean="0">
                <a:effectLst/>
                <a:latin typeface="Arial" panose="020B0604020202020204" pitchFamily="34" charset="0"/>
                <a:ea typeface="Calibri" panose="020F0502020204030204" pitchFamily="34" charset="0"/>
                <a:cs typeface="Times New Roman" panose="02020603050405020304" pitchFamily="18" charset="0"/>
              </a:rPr>
              <a:t>In</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regions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that are free of high clouds, the emission in this channel is largely determined by the vertical profile of humidity in the middle or upper </a:t>
            </a:r>
            <a:r>
              <a:rPr lang="en-US" sz="2000" spc="1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troposphere</a:t>
            </a:r>
            <a:endParaRPr lang="en-US" dirty="0"/>
          </a:p>
        </p:txBody>
      </p:sp>
    </p:spTree>
    <p:extLst>
      <p:ext uri="{BB962C8B-B14F-4D97-AF65-F5344CB8AC3E}">
        <p14:creationId xmlns:p14="http://schemas.microsoft.com/office/powerpoint/2010/main" val="31233473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64647"/>
            <a:ext cx="6096000" cy="9787295"/>
          </a:xfrm>
          <a:prstGeom prst="rect">
            <a:avLst/>
          </a:prstGeom>
        </p:spPr>
        <p:txBody>
          <a:bodyPr>
            <a:spAutoFit/>
          </a:bodyPr>
          <a:lstStyle/>
          <a:p>
            <a:r>
              <a:rPr lang="en-US" dirty="0" smtClean="0"/>
              <a:t>at the level where the infrared cooling rate  in</a:t>
            </a:r>
          </a:p>
          <a:p>
            <a:r>
              <a:rPr lang="en-US" dirty="0" smtClean="0"/>
              <a:t> </a:t>
            </a:r>
          </a:p>
          <a:p>
            <a:endParaRPr lang="en-US" dirty="0" smtClean="0"/>
          </a:p>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p>
          <a:p>
            <a:endParaRPr lang="en-US" dirty="0" smtClean="0"/>
          </a:p>
          <a:p>
            <a:endParaRPr lang="en-US" dirty="0" smtClean="0"/>
          </a:p>
          <a:p>
            <a:r>
              <a:rPr lang="en-US" dirty="0" smtClean="0"/>
              <a:t>:-:-  0.20-----------------</a:t>
            </a:r>
          </a:p>
          <a:p>
            <a:r>
              <a:rPr lang="en-US" dirty="0" smtClean="0"/>
              <a:t>f 0.16</a:t>
            </a:r>
          </a:p>
          <a:p>
            <a:r>
              <a:rPr lang="en-US" dirty="0" smtClean="0"/>
              <a:t>0</a:t>
            </a:r>
          </a:p>
          <a:p>
            <a:r>
              <a:rPr lang="en-US" dirty="0" smtClean="0"/>
              <a:t>&lt;-t    0.12</a:t>
            </a:r>
          </a:p>
          <a:p>
            <a:r>
              <a:rPr lang="en-US" dirty="0" smtClean="0"/>
              <a:t>t</a:t>
            </a:r>
          </a:p>
          <a:p>
            <a:r>
              <a:rPr lang="en-US" dirty="0" smtClean="0"/>
              <a:t> </a:t>
            </a:r>
          </a:p>
          <a:p>
            <a:r>
              <a:rPr lang="en-US" dirty="0" smtClean="0"/>
              <a:t>Fig. 4.29 drops off sharply with height. Toe more moist the air at these levels, the higher (and colder) the level of unit optical depth and the weaker  the emitted radiation.26</a:t>
            </a:r>
            <a:endParaRPr lang="en-US" dirty="0"/>
          </a:p>
        </p:txBody>
      </p:sp>
    </p:spTree>
    <p:extLst>
      <p:ext uri="{BB962C8B-B14F-4D97-AF65-F5344CB8AC3E}">
        <p14:creationId xmlns:p14="http://schemas.microsoft.com/office/powerpoint/2010/main" val="3941131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474345"/>
            <a:ext cx="6096000" cy="5909310"/>
          </a:xfrm>
          <a:prstGeom prst="rect">
            <a:avLst/>
          </a:prstGeom>
        </p:spPr>
        <p:txBody>
          <a:bodyPr>
            <a:spAutoFit/>
          </a:bodyPr>
          <a:lstStyle/>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endParaRPr lang="en-US" dirty="0"/>
          </a:p>
        </p:txBody>
      </p:sp>
    </p:spTree>
    <p:extLst>
      <p:ext uri="{BB962C8B-B14F-4D97-AF65-F5344CB8AC3E}">
        <p14:creationId xmlns:p14="http://schemas.microsoft.com/office/powerpoint/2010/main" val="3814259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8698</Words>
  <Application>Microsoft Office PowerPoint</Application>
  <PresentationFormat>Widescreen</PresentationFormat>
  <Paragraphs>643</Paragraphs>
  <Slides>236</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236</vt:i4>
      </vt:variant>
    </vt:vector>
  </HeadingPairs>
  <TitlesOfParts>
    <vt:vector size="254" baseType="lpstr">
      <vt:lpstr>Arial Unicode MS</vt:lpstr>
      <vt:lpstr>宋体</vt:lpstr>
      <vt:lpstr>宋体</vt:lpstr>
      <vt:lpstr>Arial</vt:lpstr>
      <vt:lpstr>Asap</vt:lpstr>
      <vt:lpstr>Book Antiqua</vt:lpstr>
      <vt:lpstr>Calibri</vt:lpstr>
      <vt:lpstr>Calibri Light</vt:lpstr>
      <vt:lpstr>Courier New</vt:lpstr>
      <vt:lpstr>Palatino</vt:lpstr>
      <vt:lpstr>Symbol</vt:lpstr>
      <vt:lpstr>Tahoma</vt:lpstr>
      <vt:lpstr>Times New Roman</vt:lpstr>
      <vt:lpstr>Office Theme</vt:lpstr>
      <vt:lpstr>Bitmap Image</vt:lpstr>
      <vt:lpstr>Equation</vt:lpstr>
      <vt:lpstr>Document</vt:lpstr>
      <vt:lpstr>Photo Editor Photo</vt:lpstr>
      <vt:lpstr>http://www.spectralcalc.com/calc/spectralcalc.php </vt:lpstr>
      <vt:lpstr>Review of basic concepts and some highlights</vt:lpstr>
      <vt:lpstr>PowerPoint Presentation</vt:lpstr>
      <vt:lpstr>PowerPoint Presentation</vt:lpstr>
      <vt:lpstr>PowerPoint Presentation</vt:lpstr>
      <vt:lpstr>PowerPoint Presentation</vt:lpstr>
      <vt:lpstr>PowerPoint Presentation</vt:lpstr>
      <vt:lpstr>PowerPoint Presentation</vt:lpstr>
      <vt:lpstr>AOSC400-2015 October 22, Lecture # 14</vt:lpstr>
      <vt:lpstr>PowerPoint Presentation</vt:lpstr>
      <vt:lpstr>Contribution of each term to the brightness temperature at the top or the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Heating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In the frequency domain, the Planck function is given by  </vt:lpstr>
      <vt:lpstr>PowerPoint Presentation</vt:lpstr>
      <vt:lpstr>PowerPoint Presentation</vt:lpstr>
      <vt:lpstr>PowerPoint Presentation</vt:lpstr>
      <vt:lpstr>PowerPoint Presentation</vt:lpstr>
      <vt:lpstr>PowerPoint Presentation</vt:lpstr>
      <vt:lpstr>PowerPoint Presentation</vt:lpstr>
      <vt:lpstr>Effect of Clouds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 Due to their complexity, clouds are difficult to model</vt:lpstr>
      <vt:lpstr>“Man made” clouds: Airplane Tracks  </vt:lpstr>
      <vt:lpstr> 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38</cp:revision>
  <dcterms:created xsi:type="dcterms:W3CDTF">2015-10-21T16:41:07Z</dcterms:created>
  <dcterms:modified xsi:type="dcterms:W3CDTF">2015-10-22T06:24:33Z</dcterms:modified>
</cp:coreProperties>
</file>