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7"/>
  </p:notesMasterIdLst>
  <p:sldIdLst>
    <p:sldId id="257" r:id="rId2"/>
    <p:sldId id="529" r:id="rId3"/>
    <p:sldId id="662" r:id="rId4"/>
    <p:sldId id="530" r:id="rId5"/>
    <p:sldId id="531" r:id="rId6"/>
    <p:sldId id="532" r:id="rId7"/>
    <p:sldId id="533" r:id="rId8"/>
    <p:sldId id="536" r:id="rId9"/>
    <p:sldId id="535" r:id="rId10"/>
    <p:sldId id="577" r:id="rId11"/>
    <p:sldId id="643" r:id="rId12"/>
    <p:sldId id="534" r:id="rId13"/>
    <p:sldId id="540" r:id="rId14"/>
    <p:sldId id="537" r:id="rId15"/>
    <p:sldId id="538" r:id="rId16"/>
    <p:sldId id="541" r:id="rId17"/>
    <p:sldId id="542" r:id="rId18"/>
    <p:sldId id="550" r:id="rId19"/>
    <p:sldId id="644" r:id="rId20"/>
    <p:sldId id="645" r:id="rId21"/>
    <p:sldId id="646" r:id="rId22"/>
    <p:sldId id="647" r:id="rId23"/>
    <p:sldId id="586" r:id="rId24"/>
    <p:sldId id="689" r:id="rId25"/>
    <p:sldId id="690" r:id="rId26"/>
    <p:sldId id="551" r:id="rId27"/>
    <p:sldId id="552" r:id="rId28"/>
    <p:sldId id="555" r:id="rId29"/>
    <p:sldId id="702" r:id="rId30"/>
    <p:sldId id="562" r:id="rId31"/>
    <p:sldId id="554" r:id="rId32"/>
    <p:sldId id="566" r:id="rId33"/>
    <p:sldId id="558" r:id="rId34"/>
    <p:sldId id="557" r:id="rId35"/>
    <p:sldId id="556" r:id="rId36"/>
    <p:sldId id="561" r:id="rId37"/>
    <p:sldId id="691" r:id="rId38"/>
    <p:sldId id="692" r:id="rId39"/>
    <p:sldId id="701" r:id="rId40"/>
    <p:sldId id="596" r:id="rId41"/>
    <p:sldId id="649" r:id="rId42"/>
    <p:sldId id="597" r:id="rId43"/>
    <p:sldId id="598" r:id="rId44"/>
    <p:sldId id="599" r:id="rId45"/>
    <p:sldId id="675" r:id="rId46"/>
    <p:sldId id="676" r:id="rId47"/>
    <p:sldId id="677" r:id="rId48"/>
    <p:sldId id="678" r:id="rId49"/>
    <p:sldId id="679" r:id="rId50"/>
    <p:sldId id="680" r:id="rId51"/>
    <p:sldId id="688" r:id="rId52"/>
    <p:sldId id="682" r:id="rId53"/>
    <p:sldId id="683" r:id="rId54"/>
    <p:sldId id="684" r:id="rId55"/>
    <p:sldId id="687" r:id="rId56"/>
    <p:sldId id="673" r:id="rId57"/>
    <p:sldId id="674" r:id="rId58"/>
    <p:sldId id="705" r:id="rId59"/>
    <p:sldId id="704" r:id="rId60"/>
    <p:sldId id="703" r:id="rId61"/>
    <p:sldId id="706" r:id="rId62"/>
    <p:sldId id="710" r:id="rId63"/>
    <p:sldId id="709" r:id="rId64"/>
    <p:sldId id="708" r:id="rId65"/>
    <p:sldId id="711" r:id="rId66"/>
    <p:sldId id="707" r:id="rId67"/>
    <p:sldId id="712" r:id="rId68"/>
    <p:sldId id="715" r:id="rId69"/>
    <p:sldId id="714" r:id="rId70"/>
    <p:sldId id="713" r:id="rId71"/>
    <p:sldId id="717" r:id="rId72"/>
    <p:sldId id="718" r:id="rId73"/>
    <p:sldId id="720" r:id="rId74"/>
    <p:sldId id="719" r:id="rId75"/>
    <p:sldId id="722" r:id="rId76"/>
    <p:sldId id="723" r:id="rId77"/>
    <p:sldId id="726" r:id="rId78"/>
    <p:sldId id="725" r:id="rId79"/>
    <p:sldId id="724" r:id="rId80"/>
    <p:sldId id="721" r:id="rId81"/>
    <p:sldId id="716" r:id="rId82"/>
    <p:sldId id="600" r:id="rId83"/>
    <p:sldId id="601" r:id="rId84"/>
    <p:sldId id="602" r:id="rId85"/>
    <p:sldId id="603" r:id="rId86"/>
    <p:sldId id="604" r:id="rId87"/>
    <p:sldId id="605" r:id="rId88"/>
    <p:sldId id="606" r:id="rId89"/>
    <p:sldId id="607" r:id="rId90"/>
    <p:sldId id="608" r:id="rId91"/>
    <p:sldId id="609" r:id="rId92"/>
    <p:sldId id="610" r:id="rId93"/>
    <p:sldId id="611" r:id="rId94"/>
    <p:sldId id="612" r:id="rId95"/>
    <p:sldId id="613" r:id="rId96"/>
    <p:sldId id="614" r:id="rId97"/>
    <p:sldId id="650" r:id="rId98"/>
    <p:sldId id="652" r:id="rId99"/>
    <p:sldId id="651" r:id="rId100"/>
    <p:sldId id="548" r:id="rId101"/>
    <p:sldId id="655" r:id="rId102"/>
    <p:sldId id="654" r:id="rId103"/>
    <p:sldId id="658" r:id="rId104"/>
    <p:sldId id="657" r:id="rId105"/>
    <p:sldId id="653" r:id="rId106"/>
    <p:sldId id="661" r:id="rId107"/>
    <p:sldId id="660" r:id="rId108"/>
    <p:sldId id="659" r:id="rId109"/>
    <p:sldId id="656" r:id="rId110"/>
    <p:sldId id="615" r:id="rId111"/>
    <p:sldId id="543" r:id="rId112"/>
    <p:sldId id="616" r:id="rId113"/>
    <p:sldId id="617" r:id="rId114"/>
    <p:sldId id="620" r:id="rId115"/>
    <p:sldId id="619" r:id="rId116"/>
    <p:sldId id="618" r:id="rId117"/>
    <p:sldId id="623" r:id="rId118"/>
    <p:sldId id="622" r:id="rId119"/>
    <p:sldId id="624" r:id="rId120"/>
    <p:sldId id="621" r:id="rId121"/>
    <p:sldId id="625" r:id="rId122"/>
    <p:sldId id="626" r:id="rId123"/>
    <p:sldId id="628" r:id="rId124"/>
    <p:sldId id="629" r:id="rId125"/>
    <p:sldId id="630" r:id="rId126"/>
    <p:sldId id="631" r:id="rId127"/>
    <p:sldId id="632" r:id="rId128"/>
    <p:sldId id="636" r:id="rId129"/>
    <p:sldId id="635" r:id="rId130"/>
    <p:sldId id="634" r:id="rId131"/>
    <p:sldId id="633" r:id="rId132"/>
    <p:sldId id="637" r:id="rId133"/>
    <p:sldId id="638" r:id="rId134"/>
    <p:sldId id="640" r:id="rId135"/>
    <p:sldId id="639" r:id="rId136"/>
    <p:sldId id="627" r:id="rId137"/>
    <p:sldId id="547" r:id="rId138"/>
    <p:sldId id="288" r:id="rId139"/>
    <p:sldId id="289" r:id="rId140"/>
    <p:sldId id="487" r:id="rId141"/>
    <p:sldId id="290" r:id="rId142"/>
    <p:sldId id="291" r:id="rId143"/>
    <p:sldId id="292" r:id="rId144"/>
    <p:sldId id="488" r:id="rId145"/>
    <p:sldId id="293" r:id="rId146"/>
    <p:sldId id="294" r:id="rId147"/>
    <p:sldId id="490" r:id="rId148"/>
    <p:sldId id="295" r:id="rId149"/>
    <p:sldId id="491" r:id="rId150"/>
    <p:sldId id="486" r:id="rId151"/>
    <p:sldId id="303" r:id="rId152"/>
    <p:sldId id="493" r:id="rId153"/>
    <p:sldId id="304" r:id="rId154"/>
    <p:sldId id="494" r:id="rId155"/>
    <p:sldId id="305" r:id="rId156"/>
    <p:sldId id="495" r:id="rId157"/>
    <p:sldId id="306" r:id="rId158"/>
    <p:sldId id="307" r:id="rId159"/>
    <p:sldId id="497" r:id="rId160"/>
    <p:sldId id="496" r:id="rId161"/>
    <p:sldId id="498" r:id="rId162"/>
    <p:sldId id="499" r:id="rId163"/>
    <p:sldId id="500" r:id="rId164"/>
    <p:sldId id="501" r:id="rId165"/>
    <p:sldId id="502" r:id="rId166"/>
    <p:sldId id="506" r:id="rId167"/>
    <p:sldId id="569" r:id="rId168"/>
    <p:sldId id="568" r:id="rId169"/>
    <p:sldId id="572" r:id="rId170"/>
    <p:sldId id="573" r:id="rId171"/>
    <p:sldId id="574" r:id="rId172"/>
    <p:sldId id="575" r:id="rId173"/>
    <p:sldId id="576" r:id="rId174"/>
    <p:sldId id="570" r:id="rId175"/>
    <p:sldId id="571" r:id="rId176"/>
    <p:sldId id="507" r:id="rId177"/>
    <p:sldId id="505" r:id="rId178"/>
    <p:sldId id="508" r:id="rId179"/>
    <p:sldId id="503" r:id="rId180"/>
    <p:sldId id="512" r:id="rId181"/>
    <p:sldId id="511" r:id="rId182"/>
    <p:sldId id="510" r:id="rId183"/>
    <p:sldId id="509" r:id="rId184"/>
    <p:sldId id="528" r:id="rId185"/>
    <p:sldId id="513" r:id="rId186"/>
    <p:sldId id="518" r:id="rId187"/>
    <p:sldId id="517" r:id="rId188"/>
    <p:sldId id="516" r:id="rId189"/>
    <p:sldId id="515" r:id="rId190"/>
    <p:sldId id="514" r:id="rId191"/>
    <p:sldId id="519" r:id="rId192"/>
    <p:sldId id="520" r:id="rId193"/>
    <p:sldId id="521" r:id="rId194"/>
    <p:sldId id="522" r:id="rId195"/>
    <p:sldId id="523" r:id="rId196"/>
    <p:sldId id="525" r:id="rId197"/>
    <p:sldId id="526" r:id="rId198"/>
    <p:sldId id="524" r:id="rId199"/>
    <p:sldId id="527" r:id="rId200"/>
    <p:sldId id="489" r:id="rId201"/>
    <p:sldId id="567" r:id="rId202"/>
    <p:sldId id="563" r:id="rId203"/>
    <p:sldId id="564" r:id="rId204"/>
    <p:sldId id="565" r:id="rId205"/>
    <p:sldId id="641" r:id="rId206"/>
    <p:sldId id="642" r:id="rId207"/>
    <p:sldId id="663" r:id="rId208"/>
    <p:sldId id="664" r:id="rId209"/>
    <p:sldId id="665" r:id="rId210"/>
    <p:sldId id="666" r:id="rId211"/>
    <p:sldId id="667" r:id="rId212"/>
    <p:sldId id="668" r:id="rId213"/>
    <p:sldId id="669" r:id="rId214"/>
    <p:sldId id="670" r:id="rId215"/>
    <p:sldId id="671" r:id="rId216"/>
    <p:sldId id="672" r:id="rId217"/>
    <p:sldId id="686" r:id="rId218"/>
    <p:sldId id="693" r:id="rId219"/>
    <p:sldId id="696" r:id="rId220"/>
    <p:sldId id="695" r:id="rId221"/>
    <p:sldId id="697" r:id="rId222"/>
    <p:sldId id="694" r:id="rId223"/>
    <p:sldId id="698" r:id="rId224"/>
    <p:sldId id="699" r:id="rId225"/>
    <p:sldId id="700" r:id="rId2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268193-4DE4-44AB-BAED-1C3F6AF0169D}">
          <p14:sldIdLst>
            <p14:sldId id="257"/>
            <p14:sldId id="529"/>
            <p14:sldId id="662"/>
            <p14:sldId id="530"/>
            <p14:sldId id="531"/>
            <p14:sldId id="532"/>
            <p14:sldId id="533"/>
            <p14:sldId id="536"/>
            <p14:sldId id="535"/>
            <p14:sldId id="577"/>
            <p14:sldId id="643"/>
            <p14:sldId id="534"/>
            <p14:sldId id="540"/>
            <p14:sldId id="537"/>
            <p14:sldId id="538"/>
            <p14:sldId id="541"/>
            <p14:sldId id="542"/>
            <p14:sldId id="550"/>
            <p14:sldId id="644"/>
            <p14:sldId id="645"/>
            <p14:sldId id="646"/>
            <p14:sldId id="647"/>
            <p14:sldId id="586"/>
            <p14:sldId id="689"/>
            <p14:sldId id="690"/>
            <p14:sldId id="551"/>
            <p14:sldId id="552"/>
            <p14:sldId id="555"/>
            <p14:sldId id="702"/>
            <p14:sldId id="562"/>
            <p14:sldId id="554"/>
            <p14:sldId id="566"/>
            <p14:sldId id="558"/>
            <p14:sldId id="557"/>
            <p14:sldId id="556"/>
            <p14:sldId id="561"/>
            <p14:sldId id="691"/>
            <p14:sldId id="692"/>
            <p14:sldId id="701"/>
            <p14:sldId id="596"/>
            <p14:sldId id="649"/>
            <p14:sldId id="597"/>
            <p14:sldId id="598"/>
            <p14:sldId id="599"/>
            <p14:sldId id="675"/>
            <p14:sldId id="676"/>
            <p14:sldId id="677"/>
            <p14:sldId id="678"/>
            <p14:sldId id="679"/>
            <p14:sldId id="680"/>
            <p14:sldId id="688"/>
            <p14:sldId id="682"/>
            <p14:sldId id="683"/>
            <p14:sldId id="684"/>
            <p14:sldId id="687"/>
            <p14:sldId id="673"/>
            <p14:sldId id="674"/>
            <p14:sldId id="705"/>
            <p14:sldId id="704"/>
            <p14:sldId id="703"/>
            <p14:sldId id="706"/>
            <p14:sldId id="710"/>
            <p14:sldId id="709"/>
            <p14:sldId id="708"/>
            <p14:sldId id="711"/>
            <p14:sldId id="707"/>
            <p14:sldId id="712"/>
            <p14:sldId id="715"/>
            <p14:sldId id="714"/>
            <p14:sldId id="713"/>
            <p14:sldId id="717"/>
            <p14:sldId id="718"/>
            <p14:sldId id="720"/>
            <p14:sldId id="719"/>
            <p14:sldId id="722"/>
            <p14:sldId id="723"/>
            <p14:sldId id="726"/>
            <p14:sldId id="725"/>
            <p14:sldId id="724"/>
            <p14:sldId id="721"/>
            <p14:sldId id="716"/>
            <p14:sldId id="600"/>
            <p14:sldId id="601"/>
            <p14:sldId id="602"/>
            <p14:sldId id="603"/>
            <p14:sldId id="604"/>
            <p14:sldId id="605"/>
            <p14:sldId id="606"/>
            <p14:sldId id="607"/>
            <p14:sldId id="608"/>
            <p14:sldId id="609"/>
            <p14:sldId id="610"/>
            <p14:sldId id="611"/>
            <p14:sldId id="612"/>
            <p14:sldId id="613"/>
            <p14:sldId id="614"/>
            <p14:sldId id="650"/>
            <p14:sldId id="652"/>
            <p14:sldId id="651"/>
            <p14:sldId id="548"/>
            <p14:sldId id="655"/>
            <p14:sldId id="654"/>
            <p14:sldId id="658"/>
            <p14:sldId id="657"/>
            <p14:sldId id="653"/>
            <p14:sldId id="661"/>
            <p14:sldId id="660"/>
            <p14:sldId id="659"/>
            <p14:sldId id="656"/>
            <p14:sldId id="615"/>
            <p14:sldId id="543"/>
            <p14:sldId id="616"/>
            <p14:sldId id="617"/>
            <p14:sldId id="620"/>
            <p14:sldId id="619"/>
            <p14:sldId id="618"/>
            <p14:sldId id="623"/>
            <p14:sldId id="622"/>
            <p14:sldId id="624"/>
            <p14:sldId id="621"/>
            <p14:sldId id="625"/>
            <p14:sldId id="626"/>
            <p14:sldId id="628"/>
            <p14:sldId id="629"/>
            <p14:sldId id="630"/>
            <p14:sldId id="631"/>
            <p14:sldId id="632"/>
            <p14:sldId id="636"/>
            <p14:sldId id="635"/>
            <p14:sldId id="634"/>
            <p14:sldId id="633"/>
            <p14:sldId id="637"/>
            <p14:sldId id="638"/>
            <p14:sldId id="640"/>
            <p14:sldId id="639"/>
            <p14:sldId id="627"/>
            <p14:sldId id="547"/>
            <p14:sldId id="288"/>
            <p14:sldId id="289"/>
            <p14:sldId id="487"/>
            <p14:sldId id="290"/>
            <p14:sldId id="291"/>
            <p14:sldId id="292"/>
            <p14:sldId id="488"/>
          </p14:sldIdLst>
        </p14:section>
        <p14:section name="Untitled Section" id="{1F8806A5-C945-4746-9033-BA1D726D68B9}">
          <p14:sldIdLst>
            <p14:sldId id="293"/>
            <p14:sldId id="294"/>
            <p14:sldId id="490"/>
            <p14:sldId id="295"/>
            <p14:sldId id="491"/>
            <p14:sldId id="486"/>
            <p14:sldId id="303"/>
            <p14:sldId id="493"/>
            <p14:sldId id="304"/>
            <p14:sldId id="494"/>
            <p14:sldId id="305"/>
            <p14:sldId id="495"/>
            <p14:sldId id="306"/>
            <p14:sldId id="307"/>
            <p14:sldId id="497"/>
            <p14:sldId id="496"/>
            <p14:sldId id="498"/>
            <p14:sldId id="499"/>
            <p14:sldId id="500"/>
            <p14:sldId id="501"/>
            <p14:sldId id="502"/>
            <p14:sldId id="506"/>
            <p14:sldId id="569"/>
            <p14:sldId id="568"/>
            <p14:sldId id="572"/>
            <p14:sldId id="573"/>
            <p14:sldId id="574"/>
            <p14:sldId id="575"/>
            <p14:sldId id="576"/>
            <p14:sldId id="570"/>
            <p14:sldId id="571"/>
            <p14:sldId id="507"/>
            <p14:sldId id="505"/>
            <p14:sldId id="508"/>
            <p14:sldId id="503"/>
            <p14:sldId id="512"/>
            <p14:sldId id="511"/>
            <p14:sldId id="510"/>
            <p14:sldId id="509"/>
            <p14:sldId id="528"/>
            <p14:sldId id="513"/>
            <p14:sldId id="518"/>
            <p14:sldId id="517"/>
            <p14:sldId id="516"/>
            <p14:sldId id="515"/>
            <p14:sldId id="514"/>
            <p14:sldId id="519"/>
            <p14:sldId id="520"/>
            <p14:sldId id="521"/>
            <p14:sldId id="522"/>
            <p14:sldId id="523"/>
            <p14:sldId id="525"/>
            <p14:sldId id="526"/>
            <p14:sldId id="524"/>
            <p14:sldId id="527"/>
            <p14:sldId id="489"/>
            <p14:sldId id="567"/>
            <p14:sldId id="563"/>
            <p14:sldId id="564"/>
            <p14:sldId id="565"/>
            <p14:sldId id="641"/>
            <p14:sldId id="642"/>
            <p14:sldId id="663"/>
            <p14:sldId id="664"/>
            <p14:sldId id="665"/>
            <p14:sldId id="666"/>
            <p14:sldId id="667"/>
            <p14:sldId id="668"/>
            <p14:sldId id="669"/>
            <p14:sldId id="670"/>
            <p14:sldId id="671"/>
            <p14:sldId id="672"/>
            <p14:sldId id="686"/>
            <p14:sldId id="693"/>
            <p14:sldId id="696"/>
            <p14:sldId id="695"/>
            <p14:sldId id="697"/>
            <p14:sldId id="694"/>
            <p14:sldId id="698"/>
            <p14:sldId id="699"/>
            <p14:sldId id="7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7" autoAdjust="0"/>
    <p:restoredTop sz="94660"/>
  </p:normalViewPr>
  <p:slideViewPr>
    <p:cSldViewPr snapToGrid="0">
      <p:cViewPr>
        <p:scale>
          <a:sx n="130" d="100"/>
          <a:sy n="130" d="100"/>
        </p:scale>
        <p:origin x="-2292" y="-14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viewProps" Target="view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tableStyles" Target="tableStyle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image" Target="../media/image1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4" Type="http://schemas.openxmlformats.org/officeDocument/2006/relationships/image" Target="../media/image1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8FA44-240E-490E-8CDA-F9BF7976378F}" type="datetimeFigureOut">
              <a:rPr lang="en-US" smtClean="0"/>
              <a:t>10/20/2015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2E99B9-FA76-43FD-8739-1F40434B9399}" type="slidenum">
              <a:rPr lang="en-US" smtClean="0"/>
              <a:t>‹#›</a:t>
            </a:fld>
            <a:endParaRPr lang="en-US"/>
          </a:p>
        </p:txBody>
      </p:sp>
    </p:spTree>
    <p:extLst>
      <p:ext uri="{BB962C8B-B14F-4D97-AF65-F5344CB8AC3E}">
        <p14:creationId xmlns:p14="http://schemas.microsoft.com/office/powerpoint/2010/main" val="3911962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5179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C67593-78E0-456A-8771-34D6C90FA85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213798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67593-78E0-456A-8771-34D6C90FA85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70977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67593-78E0-456A-8771-34D6C90FA85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3190121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67593-78E0-456A-8771-34D6C90FA85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1476873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67593-78E0-456A-8771-34D6C90FA85C}"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14424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C67593-78E0-456A-8771-34D6C90FA85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41779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C67593-78E0-456A-8771-34D6C90FA85C}" type="datetimeFigureOut">
              <a:rPr lang="en-US" smtClean="0"/>
              <a:t>10/20/2015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63460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C67593-78E0-456A-8771-34D6C90FA85C}"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48694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67593-78E0-456A-8771-34D6C90FA85C}"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132037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67593-78E0-456A-8771-34D6C90FA85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65060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67593-78E0-456A-8771-34D6C90FA85C}"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037690-5F72-4F53-989C-ACAA40A608A6}" type="slidenum">
              <a:rPr lang="en-US" smtClean="0"/>
              <a:t>‹#›</a:t>
            </a:fld>
            <a:endParaRPr lang="en-US"/>
          </a:p>
        </p:txBody>
      </p:sp>
    </p:spTree>
    <p:extLst>
      <p:ext uri="{BB962C8B-B14F-4D97-AF65-F5344CB8AC3E}">
        <p14:creationId xmlns:p14="http://schemas.microsoft.com/office/powerpoint/2010/main" val="10545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7593-78E0-456A-8771-34D6C90FA85C}" type="datetimeFigureOut">
              <a:rPr lang="en-US" smtClean="0"/>
              <a:t>10/20/2015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37690-5F72-4F53-989C-ACAA40A608A6}" type="slidenum">
              <a:rPr lang="en-US" smtClean="0"/>
              <a:t>‹#›</a:t>
            </a:fld>
            <a:endParaRPr lang="en-US"/>
          </a:p>
        </p:txBody>
      </p:sp>
    </p:spTree>
    <p:extLst>
      <p:ext uri="{BB962C8B-B14F-4D97-AF65-F5344CB8AC3E}">
        <p14:creationId xmlns:p14="http://schemas.microsoft.com/office/powerpoint/2010/main" val="4204435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9.emf"/></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8" Type="http://schemas.openxmlformats.org/officeDocument/2006/relationships/image" Target="../media/image112.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1.emf"/><Relationship Id="rId5" Type="http://schemas.openxmlformats.org/officeDocument/2006/relationships/oleObject" Target="../embeddings/oleObject3.bin"/><Relationship Id="rId4" Type="http://schemas.openxmlformats.org/officeDocument/2006/relationships/image" Target="../media/image110.emf"/></Relationships>
</file>

<file path=ppt/slides/_rels/slide171.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4.wmf"/><Relationship Id="rId5" Type="http://schemas.openxmlformats.org/officeDocument/2006/relationships/oleObject" Target="../embeddings/oleObject6.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8.bin"/></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7.emf"/></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 Id="rId5" Type="http://schemas.openxmlformats.org/officeDocument/2006/relationships/image" Target="../media/image121.emf"/><Relationship Id="rId4" Type="http://schemas.openxmlformats.org/officeDocument/2006/relationships/image" Target="../media/image120.emf"/></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hyperlink" Target="http://www.spectralcalc.com/calc/spectralcalc.php" TargetMode="Externa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image" Target="../media/image1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Complementarity_(physics)" TargetMode="External"/><Relationship Id="rId2" Type="http://schemas.openxmlformats.org/officeDocument/2006/relationships/hyperlink" Target="https://en.wikipedia.org/wiki/Quantum_mechanics"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s://en.wikipedia.org/wiki/Momentum" TargetMode="External"/><Relationship Id="rId4" Type="http://schemas.openxmlformats.org/officeDocument/2006/relationships/hyperlink" Target="https://en.wikipedia.org/wiki/Position_(vecto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thecuriousastronomer.files.wordpress.com/2013/07/20130705-111458.jp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hecuriousastronomer.files.wordpress.com/2013/07/20130705-111852.jpg"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thecuriousastronomer.files.wordpress.com/2013/07/20130705-113903.jpg"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hecuriousastronomer.files.wordpress.com/2013/07/20130705-113745.jpg"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October 20, Lecture # 13</a:t>
            </a:r>
            <a:endParaRPr lang="en-US" sz="4400" dirty="0"/>
          </a:p>
        </p:txBody>
      </p:sp>
      <p:sp>
        <p:nvSpPr>
          <p:cNvPr id="3" name="Subtitle 2"/>
          <p:cNvSpPr>
            <a:spLocks noGrp="1"/>
          </p:cNvSpPr>
          <p:nvPr>
            <p:ph type="subTitle" idx="1"/>
          </p:nvPr>
        </p:nvSpPr>
        <p:spPr>
          <a:xfrm>
            <a:off x="11162" y="1465385"/>
            <a:ext cx="11925836" cy="4578652"/>
          </a:xfrm>
        </p:spPr>
        <p:txBody>
          <a:bodyPr>
            <a:normAutofit/>
          </a:bodyPr>
          <a:lstStyle/>
          <a:p>
            <a:pPr marL="571500" indent="-571500" algn="l">
              <a:buFont typeface="Courier New" panose="02070309020205020404" pitchFamily="49" charset="0"/>
              <a:buChar char="o"/>
            </a:pPr>
            <a:r>
              <a:rPr lang="en-US" sz="4000" dirty="0">
                <a:solidFill>
                  <a:srgbClr val="002060"/>
                </a:solidFill>
              </a:rPr>
              <a:t>Absorption and Emission by Gas Molecules</a:t>
            </a:r>
          </a:p>
          <a:p>
            <a:pPr marL="571500" indent="-571500" algn="l">
              <a:buFont typeface="Courier New" panose="02070309020205020404" pitchFamily="49" charset="0"/>
              <a:buChar char="o"/>
            </a:pPr>
            <a:endParaRPr lang="en-US" sz="4000" dirty="0">
              <a:solidFill>
                <a:srgbClr val="002060"/>
              </a:solidFill>
            </a:endParaRPr>
          </a:p>
        </p:txBody>
      </p:sp>
      <p:sp>
        <p:nvSpPr>
          <p:cNvPr id="4" name="Rectangle 3"/>
          <p:cNvSpPr/>
          <p:nvPr/>
        </p:nvSpPr>
        <p:spPr>
          <a:xfrm>
            <a:off x="0" y="5789291"/>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5" name="Rectangle 4"/>
          <p:cNvSpPr/>
          <p:nvPr/>
        </p:nvSpPr>
        <p:spPr>
          <a:xfrm>
            <a:off x="166255" y="2576944"/>
            <a:ext cx="11513127" cy="2554545"/>
          </a:xfrm>
          <a:prstGeom prst="rect">
            <a:avLst/>
          </a:prstGeom>
        </p:spPr>
        <p:txBody>
          <a:bodyPr wrap="square">
            <a:spAutoFit/>
          </a:bodyPr>
          <a:lstStyle/>
          <a:p>
            <a:pPr marL="571500" indent="-571500">
              <a:buFont typeface="Courier New" panose="02070309020205020404" pitchFamily="49" charset="0"/>
              <a:buChar char="o"/>
            </a:pPr>
            <a:r>
              <a:rPr lang="en-US" sz="4000" dirty="0">
                <a:solidFill>
                  <a:srgbClr val="002060"/>
                </a:solidFill>
              </a:rPr>
              <a:t>Basics of atomic and molecular absorption/emission spectra.</a:t>
            </a:r>
          </a:p>
          <a:p>
            <a:pPr marL="571500" indent="-571500">
              <a:buFont typeface="Courier New" panose="02070309020205020404" pitchFamily="49" charset="0"/>
              <a:buChar char="o"/>
            </a:pPr>
            <a:r>
              <a:rPr lang="en-US" sz="4000" dirty="0" smtClean="0">
                <a:solidFill>
                  <a:srgbClr val="002060"/>
                </a:solidFill>
              </a:rPr>
              <a:t>Spectral </a:t>
            </a:r>
            <a:r>
              <a:rPr lang="en-US" sz="4000" dirty="0">
                <a:solidFill>
                  <a:srgbClr val="002060"/>
                </a:solidFill>
              </a:rPr>
              <a:t>line shapes: Lorentz </a:t>
            </a:r>
            <a:r>
              <a:rPr lang="en-US" sz="4000" dirty="0" smtClean="0">
                <a:solidFill>
                  <a:srgbClr val="002060"/>
                </a:solidFill>
              </a:rPr>
              <a:t>and Doppler profiles. </a:t>
            </a:r>
          </a:p>
          <a:p>
            <a:pPr marL="571500" indent="-571500">
              <a:buFont typeface="Courier New" panose="02070309020205020404" pitchFamily="49" charset="0"/>
              <a:buChar char="o"/>
            </a:pPr>
            <a:r>
              <a:rPr lang="en-US" sz="4000" dirty="0" smtClean="0">
                <a:solidFill>
                  <a:srgbClr val="002060"/>
                </a:solidFill>
              </a:rPr>
              <a:t>Absorption </a:t>
            </a:r>
            <a:r>
              <a:rPr lang="en-US" sz="4000" dirty="0">
                <a:solidFill>
                  <a:srgbClr val="002060"/>
                </a:solidFill>
              </a:rPr>
              <a:t>coefficient and transmission function.</a:t>
            </a:r>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Tree>
    <p:extLst>
      <p:ext uri="{BB962C8B-B14F-4D97-AF65-F5344CB8AC3E}">
        <p14:creationId xmlns:p14="http://schemas.microsoft.com/office/powerpoint/2010/main" val="2925798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2755"/>
            <a:ext cx="12192000" cy="5693866"/>
          </a:xfrm>
          <a:prstGeom prst="rect">
            <a:avLst/>
          </a:prstGeom>
        </p:spPr>
        <p:txBody>
          <a:bodyPr wrap="square">
            <a:spAutoFit/>
          </a:bodyPr>
          <a:lstStyle/>
          <a:p>
            <a:r>
              <a:rPr lang="en-US" sz="4400" dirty="0" smtClean="0">
                <a:solidFill>
                  <a:srgbClr val="C00000"/>
                </a:solidFill>
              </a:rPr>
              <a:t>Absorption </a:t>
            </a:r>
            <a:r>
              <a:rPr lang="en-US" sz="4400" dirty="0">
                <a:solidFill>
                  <a:srgbClr val="C00000"/>
                </a:solidFill>
              </a:rPr>
              <a:t>and </a:t>
            </a:r>
            <a:r>
              <a:rPr lang="en-US" sz="4400" dirty="0" smtClean="0">
                <a:solidFill>
                  <a:srgbClr val="C00000"/>
                </a:solidFill>
              </a:rPr>
              <a:t>Emission by </a:t>
            </a:r>
            <a:r>
              <a:rPr lang="en-US" sz="4400" dirty="0">
                <a:solidFill>
                  <a:srgbClr val="C00000"/>
                </a:solidFill>
              </a:rPr>
              <a:t>Gas </a:t>
            </a:r>
            <a:r>
              <a:rPr lang="en-US" sz="4400" dirty="0" smtClean="0">
                <a:solidFill>
                  <a:srgbClr val="C00000"/>
                </a:solidFill>
              </a:rPr>
              <a:t>Molecules</a:t>
            </a:r>
          </a:p>
          <a:p>
            <a:endParaRPr lang="en-US" sz="4000" dirty="0"/>
          </a:p>
          <a:p>
            <a:r>
              <a:rPr lang="en-US" sz="4000" dirty="0" smtClean="0">
                <a:solidFill>
                  <a:srgbClr val="002060"/>
                </a:solidFill>
              </a:rPr>
              <a:t>When radiation </a:t>
            </a:r>
            <a:r>
              <a:rPr lang="en-US" sz="4000" dirty="0">
                <a:solidFill>
                  <a:srgbClr val="002060"/>
                </a:solidFill>
              </a:rPr>
              <a:t>interacts with matter it is</a:t>
            </a:r>
          </a:p>
          <a:p>
            <a:r>
              <a:rPr lang="en-US" sz="4000" dirty="0">
                <a:solidFill>
                  <a:srgbClr val="002060"/>
                </a:solidFill>
              </a:rPr>
              <a:t>absorbed, scattered, or emitted in discrete packets</a:t>
            </a:r>
          </a:p>
          <a:p>
            <a:r>
              <a:rPr lang="en-US" sz="4000" dirty="0">
                <a:solidFill>
                  <a:srgbClr val="002060"/>
                </a:solidFill>
              </a:rPr>
              <a:t>called </a:t>
            </a:r>
            <a:r>
              <a:rPr lang="en-US" sz="4000" dirty="0">
                <a:solidFill>
                  <a:srgbClr val="C00000"/>
                </a:solidFill>
              </a:rPr>
              <a:t>photons</a:t>
            </a:r>
            <a:r>
              <a:rPr lang="en-US" sz="4000" dirty="0">
                <a:solidFill>
                  <a:srgbClr val="002060"/>
                </a:solidFill>
              </a:rPr>
              <a:t>. Each photon contains energy</a:t>
            </a:r>
          </a:p>
          <a:p>
            <a:pPr algn="ctr"/>
            <a:r>
              <a:rPr lang="en-US" sz="4000" dirty="0">
                <a:solidFill>
                  <a:srgbClr val="002060"/>
                </a:solidFill>
              </a:rPr>
              <a:t>E = </a:t>
            </a:r>
            <a:r>
              <a:rPr lang="en-US" sz="4000" dirty="0" smtClean="0">
                <a:solidFill>
                  <a:srgbClr val="002060"/>
                </a:solidFill>
              </a:rPr>
              <a:t>h</a:t>
            </a:r>
            <a:r>
              <a:rPr lang="el-GR" sz="4000" dirty="0" smtClean="0">
                <a:solidFill>
                  <a:srgbClr val="002060"/>
                </a:solidFill>
              </a:rPr>
              <a:t>ν</a:t>
            </a:r>
            <a:r>
              <a:rPr lang="en-US" sz="4000" dirty="0" smtClean="0">
                <a:solidFill>
                  <a:srgbClr val="002060"/>
                </a:solidFill>
              </a:rPr>
              <a:t> 			(</a:t>
            </a:r>
            <a:r>
              <a:rPr lang="en-US" sz="4000" dirty="0">
                <a:solidFill>
                  <a:srgbClr val="002060"/>
                </a:solidFill>
              </a:rPr>
              <a:t>4.21)</a:t>
            </a:r>
          </a:p>
          <a:p>
            <a:r>
              <a:rPr lang="en-US" sz="4000" dirty="0">
                <a:solidFill>
                  <a:srgbClr val="002060"/>
                </a:solidFill>
              </a:rPr>
              <a:t>where </a:t>
            </a:r>
            <a:r>
              <a:rPr lang="en-US" sz="4000" dirty="0" smtClean="0">
                <a:solidFill>
                  <a:srgbClr val="002060"/>
                </a:solidFill>
              </a:rPr>
              <a:t>h is </a:t>
            </a:r>
            <a:r>
              <a:rPr lang="en-US" sz="4000" dirty="0">
                <a:solidFill>
                  <a:srgbClr val="002060"/>
                </a:solidFill>
              </a:rPr>
              <a:t>Planck's constant (6.626 X 10</a:t>
            </a:r>
            <a:r>
              <a:rPr lang="en-US" sz="4000" baseline="30000" dirty="0">
                <a:solidFill>
                  <a:srgbClr val="002060"/>
                </a:solidFill>
              </a:rPr>
              <a:t>-34</a:t>
            </a:r>
            <a:r>
              <a:rPr lang="en-US" sz="4000" dirty="0">
                <a:solidFill>
                  <a:srgbClr val="002060"/>
                </a:solidFill>
              </a:rPr>
              <a:t> J s). </a:t>
            </a:r>
            <a:r>
              <a:rPr lang="en-US" sz="4000" dirty="0" smtClean="0">
                <a:solidFill>
                  <a:srgbClr val="002060"/>
                </a:solidFill>
              </a:rPr>
              <a:t> </a:t>
            </a:r>
            <a:endParaRPr lang="en-US" sz="4000" dirty="0">
              <a:solidFill>
                <a:srgbClr val="002060"/>
              </a:solidFill>
            </a:endParaRPr>
          </a:p>
          <a:p>
            <a:r>
              <a:rPr lang="en-US" sz="4000" dirty="0">
                <a:solidFill>
                  <a:srgbClr val="002060"/>
                </a:solidFill>
              </a:rPr>
              <a:t>T</a:t>
            </a:r>
            <a:r>
              <a:rPr lang="en-US" sz="4000" dirty="0" smtClean="0">
                <a:solidFill>
                  <a:srgbClr val="002060"/>
                </a:solidFill>
              </a:rPr>
              <a:t>he </a:t>
            </a:r>
            <a:r>
              <a:rPr lang="en-US" sz="4000" dirty="0">
                <a:solidFill>
                  <a:srgbClr val="C00000"/>
                </a:solidFill>
              </a:rPr>
              <a:t>energy</a:t>
            </a:r>
            <a:r>
              <a:rPr lang="en-US" sz="4000" dirty="0">
                <a:solidFill>
                  <a:srgbClr val="002060"/>
                </a:solidFill>
              </a:rPr>
              <a:t> </a:t>
            </a:r>
            <a:r>
              <a:rPr lang="en-US" sz="4000" dirty="0" smtClean="0">
                <a:solidFill>
                  <a:srgbClr val="002060"/>
                </a:solidFill>
              </a:rPr>
              <a:t>carried </a:t>
            </a:r>
            <a:r>
              <a:rPr lang="en-US" sz="4000" dirty="0">
                <a:solidFill>
                  <a:srgbClr val="002060"/>
                </a:solidFill>
              </a:rPr>
              <a:t>by a </a:t>
            </a:r>
            <a:r>
              <a:rPr lang="en-US" sz="4000" dirty="0">
                <a:solidFill>
                  <a:srgbClr val="C00000"/>
                </a:solidFill>
              </a:rPr>
              <a:t>photon</a:t>
            </a:r>
            <a:r>
              <a:rPr lang="en-US" sz="4000" dirty="0">
                <a:solidFill>
                  <a:srgbClr val="002060"/>
                </a:solidFill>
              </a:rPr>
              <a:t> is </a:t>
            </a:r>
            <a:r>
              <a:rPr lang="en-US" sz="4000" dirty="0">
                <a:solidFill>
                  <a:srgbClr val="C00000"/>
                </a:solidFill>
              </a:rPr>
              <a:t>inversely proportional</a:t>
            </a:r>
          </a:p>
          <a:p>
            <a:r>
              <a:rPr lang="en-US" sz="4000" dirty="0">
                <a:solidFill>
                  <a:srgbClr val="C00000"/>
                </a:solidFill>
              </a:rPr>
              <a:t>to the wavelength of the radiation.</a:t>
            </a:r>
          </a:p>
        </p:txBody>
      </p:sp>
    </p:spTree>
    <p:extLst>
      <p:ext uri="{BB962C8B-B14F-4D97-AF65-F5344CB8AC3E}">
        <p14:creationId xmlns:p14="http://schemas.microsoft.com/office/powerpoint/2010/main" val="22177532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46" y="393896"/>
            <a:ext cx="11712103" cy="4294532"/>
          </a:xfrm>
          <a:prstGeom prst="rect">
            <a:avLst/>
          </a:prstGeom>
        </p:spPr>
      </p:pic>
    </p:spTree>
    <p:extLst>
      <p:ext uri="{BB962C8B-B14F-4D97-AF65-F5344CB8AC3E}">
        <p14:creationId xmlns:p14="http://schemas.microsoft.com/office/powerpoint/2010/main" val="2477852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574" y="815926"/>
            <a:ext cx="11936621" cy="4093035"/>
          </a:xfrm>
          <a:prstGeom prst="rect">
            <a:avLst/>
          </a:prstGeom>
        </p:spPr>
      </p:pic>
    </p:spTree>
    <p:extLst>
      <p:ext uri="{BB962C8B-B14F-4D97-AF65-F5344CB8AC3E}">
        <p14:creationId xmlns:p14="http://schemas.microsoft.com/office/powerpoint/2010/main" val="35443898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756" y="633046"/>
            <a:ext cx="10754526" cy="4742204"/>
          </a:xfrm>
          <a:prstGeom prst="rect">
            <a:avLst/>
          </a:prstGeom>
        </p:spPr>
      </p:pic>
    </p:spTree>
    <p:extLst>
      <p:ext uri="{BB962C8B-B14F-4D97-AF65-F5344CB8AC3E}">
        <p14:creationId xmlns:p14="http://schemas.microsoft.com/office/powerpoint/2010/main" val="25597784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1883" y="1885072"/>
            <a:ext cx="8385816" cy="2650858"/>
          </a:xfrm>
          <a:prstGeom prst="rect">
            <a:avLst/>
          </a:prstGeom>
        </p:spPr>
      </p:pic>
    </p:spTree>
    <p:extLst>
      <p:ext uri="{BB962C8B-B14F-4D97-AF65-F5344CB8AC3E}">
        <p14:creationId xmlns:p14="http://schemas.microsoft.com/office/powerpoint/2010/main" val="45648361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80292" y="2139609"/>
            <a:ext cx="7231416" cy="2578781"/>
          </a:xfrm>
          <a:prstGeom prst="rect">
            <a:avLst/>
          </a:prstGeom>
        </p:spPr>
      </p:pic>
    </p:spTree>
    <p:extLst>
      <p:ext uri="{BB962C8B-B14F-4D97-AF65-F5344CB8AC3E}">
        <p14:creationId xmlns:p14="http://schemas.microsoft.com/office/powerpoint/2010/main" val="536302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8605" y="2366672"/>
            <a:ext cx="6514789" cy="2124656"/>
          </a:xfrm>
          <a:prstGeom prst="rect">
            <a:avLst/>
          </a:prstGeom>
        </p:spPr>
      </p:pic>
    </p:spTree>
    <p:extLst>
      <p:ext uri="{BB962C8B-B14F-4D97-AF65-F5344CB8AC3E}">
        <p14:creationId xmlns:p14="http://schemas.microsoft.com/office/powerpoint/2010/main" val="11765575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787" y="815926"/>
            <a:ext cx="9707764" cy="4024105"/>
          </a:xfrm>
          <a:prstGeom prst="rect">
            <a:avLst/>
          </a:prstGeom>
        </p:spPr>
      </p:pic>
    </p:spTree>
    <p:extLst>
      <p:ext uri="{BB962C8B-B14F-4D97-AF65-F5344CB8AC3E}">
        <p14:creationId xmlns:p14="http://schemas.microsoft.com/office/powerpoint/2010/main" val="33876626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9700" y="2553187"/>
            <a:ext cx="7752599" cy="1751625"/>
          </a:xfrm>
          <a:prstGeom prst="rect">
            <a:avLst/>
          </a:prstGeom>
        </p:spPr>
      </p:pic>
    </p:spTree>
    <p:extLst>
      <p:ext uri="{BB962C8B-B14F-4D97-AF65-F5344CB8AC3E}">
        <p14:creationId xmlns:p14="http://schemas.microsoft.com/office/powerpoint/2010/main" val="20847003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0062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8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126"/>
            <a:ext cx="11854542" cy="7556941"/>
          </a:xfrm>
          <a:prstGeom prst="rect">
            <a:avLst/>
          </a:prstGeom>
        </p:spPr>
        <p:txBody>
          <a:bodyPr wrap="square">
            <a:spAutoFit/>
          </a:bodyPr>
          <a:lstStyle/>
          <a:p>
            <a:pPr marL="65088" marR="117475" algn="just">
              <a:lnSpc>
                <a:spcPct val="107000"/>
              </a:lnSpc>
              <a:spcBef>
                <a:spcPts val="0"/>
              </a:spcBef>
              <a:spcAft>
                <a:spcPts val="0"/>
              </a:spcAft>
            </a:pPr>
            <a:r>
              <a:rPr lang="en-US" sz="2800" dirty="0" smtClean="0">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A</a:t>
            </a:r>
            <a:r>
              <a:rPr lang="en-US" sz="4000" spc="-75" dirty="0" smtClean="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mol­ecule </a:t>
            </a:r>
            <a:r>
              <a:rPr lang="en-US" sz="4000" dirty="0">
                <a:solidFill>
                  <a:srgbClr val="002060"/>
                </a:solidFill>
                <a:ea typeface="Times New Roman" panose="02020603050405020304" pitchFamily="18" charset="0"/>
                <a:cs typeface="Times New Roman" panose="02020603050405020304" pitchFamily="18" charset="0"/>
              </a:rPr>
              <a:t>may undergo a transition to a </a:t>
            </a:r>
            <a:r>
              <a:rPr lang="en-US" sz="4000" dirty="0">
                <a:solidFill>
                  <a:srgbClr val="C00000"/>
                </a:solidFill>
                <a:ea typeface="Times New Roman" panose="02020603050405020304" pitchFamily="18" charset="0"/>
                <a:cs typeface="Times New Roman" panose="02020603050405020304" pitchFamily="18" charset="0"/>
              </a:rPr>
              <a:t>higher</a:t>
            </a:r>
            <a:r>
              <a:rPr lang="en-US" sz="4000" spc="-10" dirty="0">
                <a:solidFill>
                  <a:srgbClr val="C00000"/>
                </a:solidFill>
                <a:ea typeface="Times New Roman" panose="02020603050405020304" pitchFamily="18" charset="0"/>
                <a:cs typeface="Times New Roman" panose="02020603050405020304" pitchFamily="18" charset="0"/>
              </a:rPr>
              <a:t> </a:t>
            </a:r>
            <a:r>
              <a:rPr lang="en-US" sz="4000" dirty="0">
                <a:solidFill>
                  <a:srgbClr val="C00000"/>
                </a:solidFill>
                <a:ea typeface="Times New Roman" panose="02020603050405020304" pitchFamily="18" charset="0"/>
                <a:cs typeface="Times New Roman" panose="02020603050405020304" pitchFamily="18" charset="0"/>
              </a:rPr>
              <a:t>energy level</a:t>
            </a:r>
            <a:r>
              <a:rPr lang="en-US" sz="4000" spc="-80" dirty="0">
                <a:solidFill>
                  <a:srgbClr val="C0000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by</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absorbing</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electromagnetic</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a:t>
            </a:r>
            <a:r>
              <a:rPr lang="en-US" sz="4000" spc="-7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it may </a:t>
            </a:r>
            <a:r>
              <a:rPr lang="en-US" sz="4000" dirty="0">
                <a:solidFill>
                  <a:srgbClr val="C00000"/>
                </a:solidFill>
                <a:ea typeface="Times New Roman" panose="02020603050405020304" pitchFamily="18" charset="0"/>
                <a:cs typeface="Times New Roman" panose="02020603050405020304" pitchFamily="18" charset="0"/>
              </a:rPr>
              <a:t>drop to a lower level </a:t>
            </a:r>
            <a:r>
              <a:rPr lang="en-US" sz="4000" dirty="0">
                <a:solidFill>
                  <a:srgbClr val="002060"/>
                </a:solidFill>
                <a:ea typeface="Times New Roman" panose="02020603050405020304" pitchFamily="18" charset="0"/>
                <a:cs typeface="Times New Roman" panose="02020603050405020304" pitchFamily="18" charset="0"/>
              </a:rPr>
              <a:t>by emitting</a:t>
            </a:r>
            <a:r>
              <a:rPr lang="en-US" sz="4000" spc="2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 </a:t>
            </a:r>
            <a:endParaRPr lang="en-US" sz="4000" dirty="0" smtClean="0">
              <a:solidFill>
                <a:srgbClr val="002060"/>
              </a:solidFill>
              <a:ea typeface="Times New Roman" panose="02020603050405020304" pitchFamily="18" charset="0"/>
              <a:cs typeface="Times New Roman" panose="02020603050405020304" pitchFamily="18" charset="0"/>
            </a:endParaRPr>
          </a:p>
          <a:p>
            <a:pPr marL="65088" marR="117475" algn="just">
              <a:lnSpc>
                <a:spcPct val="107000"/>
              </a:lnSpc>
              <a:spcBef>
                <a:spcPts val="0"/>
              </a:spcBef>
              <a:spcAft>
                <a:spcPts val="0"/>
              </a:spcAft>
            </a:pPr>
            <a:endParaRPr lang="en-US" sz="4000" dirty="0" smtClean="0">
              <a:solidFill>
                <a:srgbClr val="002060"/>
              </a:solidFill>
              <a:ea typeface="Times New Roman" panose="02020603050405020304" pitchFamily="18" charset="0"/>
              <a:cs typeface="Times New Roman" panose="02020603050405020304" pitchFamily="18" charset="0"/>
            </a:endParaRPr>
          </a:p>
          <a:p>
            <a:pPr marL="65088" marR="117475" algn="just">
              <a:lnSpc>
                <a:spcPct val="107000"/>
              </a:lnSpc>
              <a:spcBef>
                <a:spcPts val="0"/>
              </a:spcBef>
              <a:spcAft>
                <a:spcPts val="0"/>
              </a:spcAft>
            </a:pPr>
            <a:r>
              <a:rPr lang="en-US" sz="4000" dirty="0" smtClean="0">
                <a:solidFill>
                  <a:srgbClr val="002060"/>
                </a:solidFill>
                <a:ea typeface="Times New Roman" panose="02020603050405020304" pitchFamily="18" charset="0"/>
                <a:cs typeface="Times New Roman" panose="02020603050405020304" pitchFamily="18" charset="0"/>
              </a:rPr>
              <a:t>Absorption</a:t>
            </a:r>
            <a:r>
              <a:rPr lang="en-US" sz="4000" spc="-90" dirty="0" smtClean="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1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emission</a:t>
            </a:r>
            <a:r>
              <a:rPr lang="en-US" sz="4000" spc="-1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can</a:t>
            </a:r>
            <a:r>
              <a:rPr lang="en-US" sz="4000" spc="-1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occur</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only</a:t>
            </a:r>
            <a:r>
              <a:rPr lang="en-US" sz="4000" spc="-1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a:t>
            </a:r>
            <a:r>
              <a:rPr lang="en-US" sz="4000" spc="-135" dirty="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associa­tion </a:t>
            </a:r>
            <a:r>
              <a:rPr lang="en-US" sz="4000" dirty="0">
                <a:solidFill>
                  <a:srgbClr val="002060"/>
                </a:solidFill>
                <a:ea typeface="Times New Roman" panose="02020603050405020304" pitchFamily="18" charset="0"/>
                <a:cs typeface="Times New Roman" panose="02020603050405020304" pitchFamily="18" charset="0"/>
              </a:rPr>
              <a:t>with discrete changes in energy level </a:t>
            </a:r>
            <a:r>
              <a:rPr lang="el-GR" sz="4000" i="1" dirty="0" smtClean="0">
                <a:solidFill>
                  <a:srgbClr val="002060"/>
                </a:solidFill>
                <a:ea typeface="Times New Roman" panose="02020603050405020304" pitchFamily="18" charset="0"/>
                <a:cs typeface="Times New Roman" panose="02020603050405020304" pitchFamily="18" charset="0"/>
              </a:rPr>
              <a:t>Δ</a:t>
            </a:r>
            <a:r>
              <a:rPr lang="en-US" sz="4000" i="1" dirty="0" smtClean="0">
                <a:solidFill>
                  <a:srgbClr val="002060"/>
                </a:solidFill>
                <a:ea typeface="Times New Roman" panose="02020603050405020304" pitchFamily="18" charset="0"/>
                <a:cs typeface="Times New Roman" panose="02020603050405020304" pitchFamily="18" charset="0"/>
              </a:rPr>
              <a:t> E</a:t>
            </a:r>
            <a:r>
              <a:rPr lang="en-US" sz="4000" i="1" dirty="0">
                <a:solidFill>
                  <a:srgbClr val="002060"/>
                </a:solidFill>
                <a:ea typeface="Times New Roman" panose="02020603050405020304" pitchFamily="18" charset="0"/>
                <a:cs typeface="Times New Roman" panose="02020603050405020304" pitchFamily="18" charset="0"/>
              </a:rPr>
              <a:t>.</a:t>
            </a:r>
            <a:r>
              <a:rPr lang="en-US" sz="4000" i="1" spc="-2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frequency of the absorbed or emitted radiation</a:t>
            </a:r>
            <a:r>
              <a:rPr lang="en-US" sz="4000" spc="1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is related to the change in energy level through</a:t>
            </a:r>
            <a:r>
              <a:rPr lang="en-US" sz="4000" spc="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relation</a:t>
            </a:r>
          </a:p>
          <a:p>
            <a:pPr marL="65088"/>
            <a:r>
              <a:rPr lang="en-US" sz="4000" dirty="0">
                <a:solidFill>
                  <a:srgbClr val="002060"/>
                </a:solidFill>
                <a:ea typeface="Times New Roman" panose="02020603050405020304" pitchFamily="18" charset="0"/>
                <a:cs typeface="Times New Roman" panose="02020603050405020304" pitchFamily="18" charset="0"/>
              </a:rPr>
              <a:t> </a:t>
            </a:r>
            <a:endParaRPr lang="en-US" sz="4000" dirty="0">
              <a:solidFill>
                <a:srgbClr val="002060"/>
              </a:solidFill>
              <a:ea typeface="Calibri" panose="020F0502020204030204" pitchFamily="34" charset="0"/>
              <a:cs typeface="Times New Roman" panose="02020603050405020304" pitchFamily="18" charset="0"/>
            </a:endParaRPr>
          </a:p>
          <a:p>
            <a:pPr marL="65088" marR="0" algn="ctr">
              <a:spcBef>
                <a:spcPts val="825"/>
              </a:spcBef>
              <a:spcAft>
                <a:spcPts val="0"/>
              </a:spcAft>
              <a:tabLst>
                <a:tab pos="3861435" algn="l"/>
              </a:tabLst>
            </a:pPr>
            <a:r>
              <a:rPr lang="el-GR" sz="4000" i="1" dirty="0">
                <a:solidFill>
                  <a:srgbClr val="002060"/>
                </a:solidFill>
                <a:ea typeface="Times New Roman" panose="02020603050405020304" pitchFamily="18" charset="0"/>
                <a:cs typeface="Times New Roman" panose="02020603050405020304" pitchFamily="18" charset="0"/>
              </a:rPr>
              <a:t>Δ</a:t>
            </a:r>
            <a:r>
              <a:rPr lang="en-US" sz="4000" i="1" dirty="0">
                <a:solidFill>
                  <a:srgbClr val="002060"/>
                </a:solidFill>
                <a:ea typeface="Times New Roman" panose="02020603050405020304" pitchFamily="18" charset="0"/>
                <a:cs typeface="Times New Roman" panose="02020603050405020304" pitchFamily="18" charset="0"/>
              </a:rPr>
              <a:t> E </a:t>
            </a:r>
            <a:r>
              <a:rPr lang="en-US" sz="4000" dirty="0" smtClean="0">
                <a:solidFill>
                  <a:srgbClr val="002060"/>
                </a:solidFill>
                <a:ea typeface="Calibri" panose="020F0502020204030204" pitchFamily="34" charset="0"/>
                <a:cs typeface="Times New Roman" panose="02020603050405020304" pitchFamily="18" charset="0"/>
              </a:rPr>
              <a:t>=</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i="1" dirty="0" err="1">
                <a:solidFill>
                  <a:srgbClr val="002060"/>
                </a:solidFill>
                <a:ea typeface="Calibri" panose="020F0502020204030204" pitchFamily="34" charset="0"/>
                <a:cs typeface="Times New Roman" panose="02020603050405020304" pitchFamily="18" charset="0"/>
              </a:rPr>
              <a:t>hv</a:t>
            </a:r>
            <a:r>
              <a:rPr lang="en-US" sz="4000" i="1"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Calibri" panose="020F0502020204030204" pitchFamily="34" charset="0"/>
                <a:cs typeface="Times New Roman" panose="02020603050405020304" pitchFamily="18" charset="0"/>
              </a:rPr>
              <a:t>(4.23)</a:t>
            </a:r>
          </a:p>
          <a:p>
            <a:pPr marL="65088"/>
            <a:r>
              <a:rPr lang="en-US" sz="2800"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a:p>
            <a:pPr marL="65088">
              <a:spcBef>
                <a:spcPts val="35"/>
              </a:spcBef>
            </a:pPr>
            <a:r>
              <a:rPr lang="en-US" sz="2800"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5541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0" y="1199784"/>
            <a:ext cx="10515600" cy="2852737"/>
          </a:xfrm>
        </p:spPr>
        <p:txBody>
          <a:bodyPr/>
          <a:lstStyle/>
          <a:p>
            <a:r>
              <a:rPr lang="en-US" dirty="0" smtClean="0"/>
              <a:t>Heating Rates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55814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2527" y="609601"/>
            <a:ext cx="7518760" cy="1518464"/>
          </a:xfrm>
          <a:prstGeom prst="rect">
            <a:avLst/>
          </a:prstGeom>
        </p:spPr>
      </p:pic>
      <p:pic>
        <p:nvPicPr>
          <p:cNvPr id="4" name="Picture 3"/>
          <p:cNvPicPr>
            <a:picLocks noChangeAspect="1"/>
          </p:cNvPicPr>
          <p:nvPr/>
        </p:nvPicPr>
        <p:blipFill>
          <a:blip r:embed="rId3"/>
          <a:stretch>
            <a:fillRect/>
          </a:stretch>
        </p:blipFill>
        <p:spPr>
          <a:xfrm>
            <a:off x="1242514" y="2599061"/>
            <a:ext cx="8456371" cy="2053150"/>
          </a:xfrm>
          <a:prstGeom prst="rect">
            <a:avLst/>
          </a:prstGeom>
        </p:spPr>
      </p:pic>
    </p:spTree>
    <p:extLst>
      <p:ext uri="{BB962C8B-B14F-4D97-AF65-F5344CB8AC3E}">
        <p14:creationId xmlns:p14="http://schemas.microsoft.com/office/powerpoint/2010/main" val="5238182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69" y="107768"/>
            <a:ext cx="10093569" cy="6445978"/>
          </a:xfrm>
          <a:prstGeom prst="rect">
            <a:avLst/>
          </a:prstGeom>
        </p:spPr>
      </p:pic>
    </p:spTree>
    <p:extLst>
      <p:ext uri="{BB962C8B-B14F-4D97-AF65-F5344CB8AC3E}">
        <p14:creationId xmlns:p14="http://schemas.microsoft.com/office/powerpoint/2010/main" val="3190594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6048" y="1441938"/>
            <a:ext cx="8281838" cy="4097216"/>
          </a:xfrm>
          <a:prstGeom prst="rect">
            <a:avLst/>
          </a:prstGeom>
        </p:spPr>
      </p:pic>
    </p:spTree>
    <p:extLst>
      <p:ext uri="{BB962C8B-B14F-4D97-AF65-F5344CB8AC3E}">
        <p14:creationId xmlns:p14="http://schemas.microsoft.com/office/powerpoint/2010/main" val="404316110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20108" y="536129"/>
            <a:ext cx="6981091" cy="5810134"/>
          </a:xfrm>
          <a:prstGeom prst="rect">
            <a:avLst/>
          </a:prstGeom>
        </p:spPr>
      </p:pic>
    </p:spTree>
    <p:extLst>
      <p:ext uri="{BB962C8B-B14F-4D97-AF65-F5344CB8AC3E}">
        <p14:creationId xmlns:p14="http://schemas.microsoft.com/office/powerpoint/2010/main" val="31897939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8603" y="967155"/>
            <a:ext cx="5896073" cy="5361322"/>
          </a:xfrm>
          <a:prstGeom prst="rect">
            <a:avLst/>
          </a:prstGeom>
        </p:spPr>
      </p:pic>
    </p:spTree>
    <p:extLst>
      <p:ext uri="{BB962C8B-B14F-4D97-AF65-F5344CB8AC3E}">
        <p14:creationId xmlns:p14="http://schemas.microsoft.com/office/powerpoint/2010/main" val="30887682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817"/>
          <a:stretch/>
        </p:blipFill>
        <p:spPr>
          <a:xfrm>
            <a:off x="296959" y="509953"/>
            <a:ext cx="10886856" cy="5908432"/>
          </a:xfrm>
          <a:prstGeom prst="rect">
            <a:avLst/>
          </a:prstGeom>
        </p:spPr>
      </p:pic>
    </p:spTree>
    <p:extLst>
      <p:ext uri="{BB962C8B-B14F-4D97-AF65-F5344CB8AC3E}">
        <p14:creationId xmlns:p14="http://schemas.microsoft.com/office/powerpoint/2010/main" val="38396407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263"/>
            <a:ext cx="11521240" cy="3657599"/>
          </a:xfrm>
          <a:prstGeom prst="rect">
            <a:avLst/>
          </a:prstGeom>
        </p:spPr>
      </p:pic>
      <p:pic>
        <p:nvPicPr>
          <p:cNvPr id="3" name="Picture 2"/>
          <p:cNvPicPr>
            <a:picLocks noChangeAspect="1"/>
          </p:cNvPicPr>
          <p:nvPr/>
        </p:nvPicPr>
        <p:blipFill>
          <a:blip r:embed="rId3"/>
          <a:stretch>
            <a:fillRect/>
          </a:stretch>
        </p:blipFill>
        <p:spPr>
          <a:xfrm>
            <a:off x="2268415" y="3434372"/>
            <a:ext cx="6629400" cy="2871728"/>
          </a:xfrm>
          <a:prstGeom prst="rect">
            <a:avLst/>
          </a:prstGeom>
        </p:spPr>
      </p:pic>
    </p:spTree>
    <p:extLst>
      <p:ext uri="{BB962C8B-B14F-4D97-AF65-F5344CB8AC3E}">
        <p14:creationId xmlns:p14="http://schemas.microsoft.com/office/powerpoint/2010/main" val="270411511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046" y="1248508"/>
            <a:ext cx="9829308" cy="4000916"/>
          </a:xfrm>
          <a:prstGeom prst="rect">
            <a:avLst/>
          </a:prstGeom>
        </p:spPr>
      </p:pic>
    </p:spTree>
    <p:extLst>
      <p:ext uri="{BB962C8B-B14F-4D97-AF65-F5344CB8AC3E}">
        <p14:creationId xmlns:p14="http://schemas.microsoft.com/office/powerpoint/2010/main" val="14575939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6677" y="1169346"/>
            <a:ext cx="7367954" cy="4537356"/>
          </a:xfrm>
          <a:prstGeom prst="rect">
            <a:avLst/>
          </a:prstGeom>
        </p:spPr>
      </p:pic>
    </p:spTree>
    <p:extLst>
      <p:ext uri="{BB962C8B-B14F-4D97-AF65-F5344CB8AC3E}">
        <p14:creationId xmlns:p14="http://schemas.microsoft.com/office/powerpoint/2010/main" val="293638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91344"/>
            <a:ext cx="11388435" cy="4066656"/>
          </a:xfrm>
          <a:prstGeom prst="rect">
            <a:avLst/>
          </a:prstGeom>
          <a:noFill/>
          <a:ln>
            <a:noFill/>
          </a:ln>
        </p:spPr>
      </p:pic>
      <p:sp>
        <p:nvSpPr>
          <p:cNvPr id="3" name="Rectangle 2"/>
          <p:cNvSpPr/>
          <p:nvPr/>
        </p:nvSpPr>
        <p:spPr>
          <a:xfrm>
            <a:off x="228600" y="249381"/>
            <a:ext cx="11963400" cy="2862322"/>
          </a:xfrm>
          <a:prstGeom prst="rect">
            <a:avLst/>
          </a:prstGeom>
        </p:spPr>
        <p:txBody>
          <a:bodyPr wrap="square">
            <a:spAutoFit/>
          </a:bodyPr>
          <a:lstStyle/>
          <a:p>
            <a:r>
              <a:rPr lang="en-US" sz="4000" dirty="0">
                <a:solidFill>
                  <a:srgbClr val="C00000"/>
                </a:solidFill>
              </a:rPr>
              <a:t>Atomic absorption/emission spectra:</a:t>
            </a:r>
          </a:p>
          <a:p>
            <a:r>
              <a:rPr lang="en-US" sz="3200" dirty="0" smtClean="0">
                <a:solidFill>
                  <a:srgbClr val="002060"/>
                </a:solidFill>
              </a:rPr>
              <a:t>Radiation </a:t>
            </a:r>
            <a:r>
              <a:rPr lang="en-US" sz="3200" dirty="0">
                <a:solidFill>
                  <a:srgbClr val="002060"/>
                </a:solidFill>
              </a:rPr>
              <a:t>emission (absorption) occurs only when an electron makes a </a:t>
            </a:r>
            <a:r>
              <a:rPr lang="en-US" sz="3200" dirty="0" smtClean="0">
                <a:solidFill>
                  <a:srgbClr val="002060"/>
                </a:solidFill>
              </a:rPr>
              <a:t>transition from </a:t>
            </a:r>
            <a:r>
              <a:rPr lang="en-US" sz="3200" dirty="0">
                <a:solidFill>
                  <a:srgbClr val="002060"/>
                </a:solidFill>
              </a:rPr>
              <a:t>one state with energy </a:t>
            </a:r>
            <a:r>
              <a:rPr lang="en-US" sz="3200" i="1" dirty="0" err="1">
                <a:solidFill>
                  <a:srgbClr val="002060"/>
                </a:solidFill>
              </a:rPr>
              <a:t>E</a:t>
            </a:r>
            <a:r>
              <a:rPr lang="en-US" sz="3200" baseline="-25000" dirty="0" err="1">
                <a:solidFill>
                  <a:srgbClr val="002060"/>
                </a:solidFill>
              </a:rPr>
              <a:t>k</a:t>
            </a:r>
            <a:r>
              <a:rPr lang="en-US" sz="3200" dirty="0">
                <a:solidFill>
                  <a:srgbClr val="002060"/>
                </a:solidFill>
              </a:rPr>
              <a:t> to a state with lower (higher) energy </a:t>
            </a:r>
            <a:r>
              <a:rPr lang="en-US" sz="3200" i="1" dirty="0" err="1">
                <a:solidFill>
                  <a:srgbClr val="002060"/>
                </a:solidFill>
              </a:rPr>
              <a:t>E</a:t>
            </a:r>
            <a:r>
              <a:rPr lang="en-US" sz="3200" baseline="-25000" dirty="0" err="1">
                <a:solidFill>
                  <a:srgbClr val="002060"/>
                </a:solidFill>
              </a:rPr>
              <a:t>j</a:t>
            </a:r>
            <a:r>
              <a:rPr lang="en-US" sz="3200" dirty="0">
                <a:solidFill>
                  <a:srgbClr val="002060"/>
                </a:solidFill>
              </a:rPr>
              <a:t>:</a:t>
            </a:r>
          </a:p>
          <a:p>
            <a:r>
              <a:rPr lang="en-US" sz="3200" i="1" dirty="0">
                <a:solidFill>
                  <a:srgbClr val="002060"/>
                </a:solidFill>
              </a:rPr>
              <a:t>for emission: </a:t>
            </a:r>
            <a:r>
              <a:rPr lang="en-US" sz="3200" i="1" dirty="0" smtClean="0">
                <a:solidFill>
                  <a:srgbClr val="002060"/>
                </a:solidFill>
              </a:rPr>
              <a:t>			</a:t>
            </a:r>
            <a:r>
              <a:rPr lang="en-US" sz="4400" i="1" dirty="0" err="1" smtClean="0">
                <a:solidFill>
                  <a:srgbClr val="002060"/>
                </a:solidFill>
              </a:rPr>
              <a:t>E</a:t>
            </a:r>
            <a:r>
              <a:rPr lang="en-US" sz="4400" baseline="-25000" dirty="0" err="1" smtClean="0">
                <a:solidFill>
                  <a:srgbClr val="002060"/>
                </a:solidFill>
              </a:rPr>
              <a:t>k</a:t>
            </a:r>
            <a:r>
              <a:rPr lang="en-US" sz="4400" dirty="0" smtClean="0">
                <a:solidFill>
                  <a:srgbClr val="002060"/>
                </a:solidFill>
              </a:rPr>
              <a:t> </a:t>
            </a:r>
            <a:r>
              <a:rPr lang="en-US" sz="4400" dirty="0">
                <a:solidFill>
                  <a:srgbClr val="002060"/>
                </a:solidFill>
              </a:rPr>
              <a:t>- </a:t>
            </a:r>
            <a:r>
              <a:rPr lang="en-US" sz="4400" i="1" dirty="0" err="1">
                <a:solidFill>
                  <a:srgbClr val="002060"/>
                </a:solidFill>
              </a:rPr>
              <a:t>E</a:t>
            </a:r>
            <a:r>
              <a:rPr lang="en-US" sz="4400" baseline="-25000" dirty="0" err="1">
                <a:solidFill>
                  <a:srgbClr val="002060"/>
                </a:solidFill>
              </a:rPr>
              <a:t>j</a:t>
            </a:r>
            <a:r>
              <a:rPr lang="en-US" sz="4400" dirty="0">
                <a:solidFill>
                  <a:srgbClr val="002060"/>
                </a:solidFill>
              </a:rPr>
              <a:t> = </a:t>
            </a:r>
            <a:r>
              <a:rPr lang="en-US" sz="4400" dirty="0" err="1" smtClean="0">
                <a:solidFill>
                  <a:srgbClr val="002060"/>
                </a:solidFill>
              </a:rPr>
              <a:t>hc</a:t>
            </a:r>
            <a:r>
              <a:rPr lang="en-US" sz="4400" dirty="0" smtClean="0">
                <a:solidFill>
                  <a:srgbClr val="002060"/>
                </a:solidFill>
              </a:rPr>
              <a:t>/</a:t>
            </a:r>
            <a:r>
              <a:rPr lang="el-GR" sz="4400" dirty="0" smtClean="0">
                <a:solidFill>
                  <a:srgbClr val="002060"/>
                </a:solidFill>
              </a:rPr>
              <a:t>λ</a:t>
            </a:r>
            <a:endParaRPr lang="en-US" sz="4400" dirty="0">
              <a:solidFill>
                <a:srgbClr val="002060"/>
              </a:solidFill>
            </a:endParaRPr>
          </a:p>
        </p:txBody>
      </p:sp>
    </p:spTree>
    <p:extLst>
      <p:ext uri="{BB962C8B-B14F-4D97-AF65-F5344CB8AC3E}">
        <p14:creationId xmlns:p14="http://schemas.microsoft.com/office/powerpoint/2010/main" val="40003686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823" y="984738"/>
            <a:ext cx="8583900" cy="4405822"/>
          </a:xfrm>
          <a:prstGeom prst="rect">
            <a:avLst/>
          </a:prstGeom>
        </p:spPr>
      </p:pic>
    </p:spTree>
    <p:extLst>
      <p:ext uri="{BB962C8B-B14F-4D97-AF65-F5344CB8AC3E}">
        <p14:creationId xmlns:p14="http://schemas.microsoft.com/office/powerpoint/2010/main" val="22673217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792" y="800882"/>
            <a:ext cx="4460416" cy="5256235"/>
          </a:xfrm>
          <a:prstGeom prst="rect">
            <a:avLst/>
          </a:prstGeom>
        </p:spPr>
      </p:pic>
    </p:spTree>
    <p:extLst>
      <p:ext uri="{BB962C8B-B14F-4D97-AF65-F5344CB8AC3E}">
        <p14:creationId xmlns:p14="http://schemas.microsoft.com/office/powerpoint/2010/main" val="75118068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831" y="226603"/>
            <a:ext cx="7403123" cy="6165590"/>
          </a:xfrm>
          <a:prstGeom prst="rect">
            <a:avLst/>
          </a:prstGeom>
        </p:spPr>
      </p:pic>
    </p:spTree>
    <p:extLst>
      <p:ext uri="{BB962C8B-B14F-4D97-AF65-F5344CB8AC3E}">
        <p14:creationId xmlns:p14="http://schemas.microsoft.com/office/powerpoint/2010/main" val="38540196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199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2478" y="246185"/>
            <a:ext cx="8937229" cy="6799425"/>
          </a:xfrm>
          <a:prstGeom prst="rect">
            <a:avLst/>
          </a:prstGeom>
        </p:spPr>
      </p:pic>
    </p:spTree>
    <p:extLst>
      <p:ext uri="{BB962C8B-B14F-4D97-AF65-F5344CB8AC3E}">
        <p14:creationId xmlns:p14="http://schemas.microsoft.com/office/powerpoint/2010/main" val="28245368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4034" y="1195754"/>
            <a:ext cx="8902244" cy="2776118"/>
          </a:xfrm>
          <a:prstGeom prst="rect">
            <a:avLst/>
          </a:prstGeom>
        </p:spPr>
      </p:pic>
    </p:spTree>
    <p:extLst>
      <p:ext uri="{BB962C8B-B14F-4D97-AF65-F5344CB8AC3E}">
        <p14:creationId xmlns:p14="http://schemas.microsoft.com/office/powerpoint/2010/main" val="408694551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1505" y="1221562"/>
            <a:ext cx="3988990" cy="4414875"/>
          </a:xfrm>
          <a:prstGeom prst="rect">
            <a:avLst/>
          </a:prstGeom>
        </p:spPr>
      </p:pic>
    </p:spTree>
    <p:extLst>
      <p:ext uri="{BB962C8B-B14F-4D97-AF65-F5344CB8AC3E}">
        <p14:creationId xmlns:p14="http://schemas.microsoft.com/office/powerpoint/2010/main" val="2023615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9241" y="668215"/>
            <a:ext cx="7488482" cy="5638245"/>
          </a:xfrm>
          <a:prstGeom prst="rect">
            <a:avLst/>
          </a:prstGeom>
        </p:spPr>
      </p:pic>
    </p:spTree>
    <p:extLst>
      <p:ext uri="{BB962C8B-B14F-4D97-AF65-F5344CB8AC3E}">
        <p14:creationId xmlns:p14="http://schemas.microsoft.com/office/powerpoint/2010/main" val="30637634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9069" y="1037492"/>
            <a:ext cx="6227139" cy="3725922"/>
          </a:xfrm>
          <a:prstGeom prst="rect">
            <a:avLst/>
          </a:prstGeom>
        </p:spPr>
      </p:pic>
    </p:spTree>
    <p:extLst>
      <p:ext uri="{BB962C8B-B14F-4D97-AF65-F5344CB8AC3E}">
        <p14:creationId xmlns:p14="http://schemas.microsoft.com/office/powerpoint/2010/main" val="36031774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025" y="1688123"/>
            <a:ext cx="6637919" cy="2600330"/>
          </a:xfrm>
          <a:prstGeom prst="rect">
            <a:avLst/>
          </a:prstGeom>
        </p:spPr>
      </p:pic>
    </p:spTree>
    <p:extLst>
      <p:ext uri="{BB962C8B-B14F-4D97-AF65-F5344CB8AC3E}">
        <p14:creationId xmlns:p14="http://schemas.microsoft.com/office/powerpoint/2010/main" val="341857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0" y="1"/>
            <a:ext cx="9767454" cy="6116470"/>
          </a:xfrm>
          <a:prstGeom prst="rect">
            <a:avLst/>
          </a:prstGeom>
        </p:spPr>
      </p:pic>
      <p:sp>
        <p:nvSpPr>
          <p:cNvPr id="3" name="Rectangle 2"/>
          <p:cNvSpPr/>
          <p:nvPr/>
        </p:nvSpPr>
        <p:spPr>
          <a:xfrm>
            <a:off x="2680855" y="6116471"/>
            <a:ext cx="9193443" cy="707886"/>
          </a:xfrm>
          <a:prstGeom prst="rect">
            <a:avLst/>
          </a:prstGeom>
        </p:spPr>
        <p:txBody>
          <a:bodyPr wrap="square">
            <a:spAutoFit/>
          </a:bodyPr>
          <a:lstStyle/>
          <a:p>
            <a:pPr algn="ctr"/>
            <a:r>
              <a:rPr lang="en-US" sz="4000" dirty="0">
                <a:solidFill>
                  <a:srgbClr val="C00000"/>
                </a:solidFill>
                <a:latin typeface="Times New Roman" panose="02020603050405020304" pitchFamily="18" charset="0"/>
              </a:rPr>
              <a:t>Examples of atomic emission spectra</a:t>
            </a:r>
            <a:endParaRPr lang="en-US" sz="4000" dirty="0">
              <a:solidFill>
                <a:srgbClr val="C00000"/>
              </a:solidFill>
            </a:endParaRPr>
          </a:p>
        </p:txBody>
      </p:sp>
    </p:spTree>
    <p:extLst>
      <p:ext uri="{BB962C8B-B14F-4D97-AF65-F5344CB8AC3E}">
        <p14:creationId xmlns:p14="http://schemas.microsoft.com/office/powerpoint/2010/main" val="16712322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2714" y="1633195"/>
            <a:ext cx="4206571" cy="3591610"/>
          </a:xfrm>
          <a:prstGeom prst="rect">
            <a:avLst/>
          </a:prstGeom>
        </p:spPr>
      </p:pic>
    </p:spTree>
    <p:extLst>
      <p:ext uri="{BB962C8B-B14F-4D97-AF65-F5344CB8AC3E}">
        <p14:creationId xmlns:p14="http://schemas.microsoft.com/office/powerpoint/2010/main" val="257417859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02055" y="1004437"/>
            <a:ext cx="4387889" cy="4849125"/>
          </a:xfrm>
          <a:prstGeom prst="rect">
            <a:avLst/>
          </a:prstGeom>
        </p:spPr>
      </p:pic>
    </p:spTree>
    <p:extLst>
      <p:ext uri="{BB962C8B-B14F-4D97-AF65-F5344CB8AC3E}">
        <p14:creationId xmlns:p14="http://schemas.microsoft.com/office/powerpoint/2010/main" val="35152309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94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5792" y="1506539"/>
            <a:ext cx="4460416" cy="3844922"/>
          </a:xfrm>
          <a:prstGeom prst="rect">
            <a:avLst/>
          </a:prstGeom>
        </p:spPr>
      </p:pic>
    </p:spTree>
    <p:extLst>
      <p:ext uri="{BB962C8B-B14F-4D97-AF65-F5344CB8AC3E}">
        <p14:creationId xmlns:p14="http://schemas.microsoft.com/office/powerpoint/2010/main" val="15505332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2497" y="86179"/>
            <a:ext cx="5367005" cy="6685641"/>
          </a:xfrm>
          <a:prstGeom prst="rect">
            <a:avLst/>
          </a:prstGeom>
        </p:spPr>
      </p:pic>
    </p:spTree>
    <p:extLst>
      <p:ext uri="{BB962C8B-B14F-4D97-AF65-F5344CB8AC3E}">
        <p14:creationId xmlns:p14="http://schemas.microsoft.com/office/powerpoint/2010/main" val="38583731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3923" y="280687"/>
            <a:ext cx="4424153" cy="6296625"/>
          </a:xfrm>
          <a:prstGeom prst="rect">
            <a:avLst/>
          </a:prstGeom>
        </p:spPr>
      </p:pic>
    </p:spTree>
    <p:extLst>
      <p:ext uri="{BB962C8B-B14F-4D97-AF65-F5344CB8AC3E}">
        <p14:creationId xmlns:p14="http://schemas.microsoft.com/office/powerpoint/2010/main" val="15068445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863" y="246183"/>
            <a:ext cx="6371631" cy="7396976"/>
          </a:xfrm>
          <a:prstGeom prst="rect">
            <a:avLst/>
          </a:prstGeom>
        </p:spPr>
      </p:pic>
    </p:spTree>
    <p:extLst>
      <p:ext uri="{BB962C8B-B14F-4D97-AF65-F5344CB8AC3E}">
        <p14:creationId xmlns:p14="http://schemas.microsoft.com/office/powerpoint/2010/main" val="30726737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87036"/>
            <a:ext cx="11700164" cy="2862322"/>
          </a:xfrm>
          <a:prstGeom prst="rect">
            <a:avLst/>
          </a:prstGeom>
        </p:spPr>
        <p:txBody>
          <a:bodyPr wrap="square">
            <a:spAutoFit/>
          </a:bodyPr>
          <a:lstStyle/>
          <a:p>
            <a:pPr marL="1115060" marR="71755" indent="216535" algn="just">
              <a:lnSpc>
                <a:spcPct val="100000"/>
              </a:lnSpc>
              <a:spcBef>
                <a:spcPts val="350"/>
              </a:spcBef>
              <a:spcAft>
                <a:spcPts val="0"/>
              </a:spcAft>
            </a:pPr>
            <a:r>
              <a:rPr lang="en-US" sz="3600" dirty="0">
                <a:ea typeface="Arial" panose="020B0604020202020204" pitchFamily="34" charset="0"/>
                <a:cs typeface="Times New Roman" panose="02020603050405020304" pitchFamily="18" charset="0"/>
              </a:rPr>
              <a:t>Quite often, we need</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to</a:t>
            </a:r>
            <a:r>
              <a:rPr lang="en-US" sz="3600" spc="-17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obtain</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fluxes</a:t>
            </a:r>
            <a:r>
              <a:rPr lang="en-US" sz="3600" spc="-18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3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modest</a:t>
            </a:r>
            <a:r>
              <a:rPr lang="en-US" sz="3600" spc="-13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accuracy</a:t>
            </a:r>
            <a:r>
              <a:rPr lang="en-US" sz="3600" spc="-13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with</a:t>
            </a:r>
            <a:r>
              <a:rPr lang="en-US" sz="3600" i="1" spc="-15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the</a:t>
            </a:r>
            <a:r>
              <a:rPr lang="en-US" sz="3600" i="1" spc="-185"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least</a:t>
            </a:r>
            <a:r>
              <a:rPr lang="en-US" sz="3600" i="1" spc="-16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possible</a:t>
            </a:r>
            <a:r>
              <a:rPr lang="en-US" sz="3600" i="1" spc="-100" dirty="0">
                <a:ea typeface="Arial" panose="020B0604020202020204" pitchFamily="34" charset="0"/>
                <a:cs typeface="Times New Roman" panose="02020603050405020304" pitchFamily="18" charset="0"/>
              </a:rPr>
              <a:t> </a:t>
            </a:r>
            <a:r>
              <a:rPr lang="en-US" sz="3600" i="1" dirty="0" smtClean="0">
                <a:ea typeface="Arial" panose="020B0604020202020204" pitchFamily="34" charset="0"/>
                <a:cs typeface="Times New Roman" panose="02020603050405020304" pitchFamily="18" charset="0"/>
              </a:rPr>
              <a:t>expen­diture </a:t>
            </a:r>
            <a:r>
              <a:rPr lang="en-US" sz="3600" i="1" dirty="0">
                <a:ea typeface="Arial" panose="020B0604020202020204" pitchFamily="34" charset="0"/>
                <a:cs typeface="Times New Roman" panose="02020603050405020304" pitchFamily="18" charset="0"/>
              </a:rPr>
              <a:t>of computational effort. </a:t>
            </a:r>
            <a:r>
              <a:rPr lang="en-US" sz="3600" dirty="0">
                <a:ea typeface="Arial" panose="020B0604020202020204" pitchFamily="34" charset="0"/>
                <a:cs typeface="Times New Roman" panose="02020603050405020304" pitchFamily="18" charset="0"/>
              </a:rPr>
              <a:t>That requires us to take advantage</a:t>
            </a:r>
            <a:r>
              <a:rPr lang="en-US" sz="3600" spc="-12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 highly</a:t>
            </a:r>
            <a:r>
              <a:rPr lang="en-US" sz="3600" spc="-12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simplified</a:t>
            </a:r>
            <a:r>
              <a:rPr lang="en-US" sz="3600" spc="-130" dirty="0">
                <a:ea typeface="Arial" panose="020B0604020202020204" pitchFamily="34" charset="0"/>
                <a:cs typeface="Times New Roman" panose="02020603050405020304" pitchFamily="18" charset="0"/>
              </a:rPr>
              <a:t> </a:t>
            </a:r>
            <a:r>
              <a:rPr lang="en-US" sz="3600" i="1" dirty="0">
                <a:ea typeface="Arial" panose="020B0604020202020204" pitchFamily="34" charset="0"/>
                <a:cs typeface="Times New Roman" panose="02020603050405020304" pitchFamily="18" charset="0"/>
              </a:rPr>
              <a:t>parameterizations</a:t>
            </a:r>
            <a:r>
              <a:rPr lang="en-US" sz="3600" i="1" spc="4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of</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radiative</a:t>
            </a:r>
            <a:r>
              <a:rPr lang="en-US" sz="3600" spc="-110"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absorption</a:t>
            </a:r>
            <a:r>
              <a:rPr lang="en-US" sz="3600" spc="-105" dirty="0">
                <a:ea typeface="Arial" panose="020B0604020202020204" pitchFamily="34" charset="0"/>
                <a:cs typeface="Times New Roman" panose="02020603050405020304" pitchFamily="18" charset="0"/>
              </a:rPr>
              <a:t> </a:t>
            </a:r>
            <a:r>
              <a:rPr lang="en-US" sz="3600" dirty="0">
                <a:ea typeface="Arial" panose="020B0604020202020204" pitchFamily="34" charset="0"/>
                <a:cs typeface="Times New Roman" panose="02020603050405020304" pitchFamily="18" charset="0"/>
              </a:rPr>
              <a:t>and</a:t>
            </a:r>
            <a:r>
              <a:rPr lang="en-US" sz="3600" spc="-125" dirty="0">
                <a:ea typeface="Arial" panose="020B0604020202020204" pitchFamily="34" charset="0"/>
                <a:cs typeface="Times New Roman" panose="02020603050405020304" pitchFamily="18" charset="0"/>
              </a:rPr>
              <a:t> </a:t>
            </a:r>
            <a:r>
              <a:rPr lang="en-US" sz="3600" dirty="0" smtClean="0">
                <a:ea typeface="Arial" panose="020B0604020202020204" pitchFamily="34" charset="0"/>
                <a:cs typeface="Times New Roman" panose="02020603050405020304" pitchFamily="18" charset="0"/>
              </a:rPr>
              <a:t>emis­sion</a:t>
            </a:r>
            <a:r>
              <a:rPr lang="en-US" sz="3600" dirty="0">
                <a:ea typeface="Arial" panose="020B0604020202020204" pitchFamily="34" charset="0"/>
                <a:cs typeface="Times New Roman" panose="02020603050405020304" pitchFamily="18" charset="0"/>
              </a:rPr>
              <a:t>. </a:t>
            </a:r>
            <a:endParaRPr lang="en-US" sz="36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2576137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3" y="155977"/>
            <a:ext cx="11740243" cy="6247864"/>
          </a:xfrm>
          <a:prstGeom prst="rect">
            <a:avLst/>
          </a:prstGeom>
        </p:spPr>
        <p:txBody>
          <a:bodyPr wrap="square">
            <a:spAutoFit/>
          </a:bodyPr>
          <a:lstStyle/>
          <a:p>
            <a:r>
              <a:rPr lang="en-US" sz="4000" dirty="0" smtClean="0">
                <a:solidFill>
                  <a:srgbClr val="C00000"/>
                </a:solidFill>
              </a:rPr>
              <a:t>Absorption </a:t>
            </a:r>
            <a:r>
              <a:rPr lang="en-US" sz="4000" dirty="0">
                <a:solidFill>
                  <a:srgbClr val="C00000"/>
                </a:solidFill>
              </a:rPr>
              <a:t>continua</a:t>
            </a:r>
          </a:p>
          <a:p>
            <a:r>
              <a:rPr lang="en-US" sz="4000" dirty="0">
                <a:solidFill>
                  <a:srgbClr val="002060"/>
                </a:solidFill>
              </a:rPr>
              <a:t>Extreme  ultraviolet  radiation  with  wavelengths</a:t>
            </a:r>
          </a:p>
          <a:p>
            <a:r>
              <a:rPr lang="en-US" sz="4000" dirty="0" smtClean="0">
                <a:solidFill>
                  <a:srgbClr val="002060"/>
                </a:solidFill>
              </a:rPr>
              <a:t>≤</a:t>
            </a:r>
            <a:r>
              <a:rPr lang="en-US" sz="4000" dirty="0">
                <a:solidFill>
                  <a:srgbClr val="002060"/>
                </a:solidFill>
              </a:rPr>
              <a:t> </a:t>
            </a:r>
            <a:r>
              <a:rPr lang="en-US" sz="4000" dirty="0" smtClean="0">
                <a:solidFill>
                  <a:srgbClr val="002060"/>
                </a:solidFill>
              </a:rPr>
              <a:t>0.1 µm</a:t>
            </a:r>
            <a:r>
              <a:rPr lang="en-US" sz="4000" dirty="0">
                <a:solidFill>
                  <a:srgbClr val="002060"/>
                </a:solidFill>
              </a:rPr>
              <a:t>, emitted by </a:t>
            </a:r>
            <a:r>
              <a:rPr lang="en-US" sz="4000" dirty="0" smtClean="0">
                <a:solidFill>
                  <a:srgbClr val="002060"/>
                </a:solidFill>
              </a:rPr>
              <a:t> gases </a:t>
            </a:r>
            <a:r>
              <a:rPr lang="en-US" sz="4000" dirty="0">
                <a:solidFill>
                  <a:srgbClr val="002060"/>
                </a:solidFill>
              </a:rPr>
              <a:t>in the sun's outer atmosphere, </a:t>
            </a:r>
            <a:r>
              <a:rPr lang="en-US" sz="4000" dirty="0" smtClean="0">
                <a:solidFill>
                  <a:srgbClr val="002060"/>
                </a:solidFill>
              </a:rPr>
              <a:t>is </a:t>
            </a:r>
            <a:r>
              <a:rPr lang="en-US" sz="4000" dirty="0">
                <a:solidFill>
                  <a:srgbClr val="002060"/>
                </a:solidFill>
              </a:rPr>
              <a:t>energetic to strip electrons from </a:t>
            </a:r>
            <a:r>
              <a:rPr lang="en-US" sz="4000" dirty="0" smtClean="0">
                <a:solidFill>
                  <a:srgbClr val="002060"/>
                </a:solidFill>
              </a:rPr>
              <a:t>atoms</a:t>
            </a:r>
            <a:r>
              <a:rPr lang="en-US" sz="4000" dirty="0">
                <a:solidFill>
                  <a:srgbClr val="002060"/>
                </a:solidFill>
              </a:rPr>
              <a:t>-</a:t>
            </a:r>
            <a:r>
              <a:rPr lang="en-US" sz="4000" dirty="0" smtClean="0">
                <a:solidFill>
                  <a:srgbClr val="002060"/>
                </a:solidFill>
              </a:rPr>
              <a:t>  </a:t>
            </a:r>
          </a:p>
          <a:p>
            <a:r>
              <a:rPr lang="en-US" sz="4000" dirty="0" smtClean="0">
                <a:solidFill>
                  <a:srgbClr val="C00000"/>
                </a:solidFill>
              </a:rPr>
              <a:t>pho­toionization</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Solar </a:t>
            </a:r>
            <a:r>
              <a:rPr lang="en-US" sz="4000" dirty="0">
                <a:solidFill>
                  <a:srgbClr val="002060"/>
                </a:solidFill>
              </a:rPr>
              <a:t>radiation in this wavelength </a:t>
            </a:r>
            <a:r>
              <a:rPr lang="en-US" sz="4000" dirty="0" smtClean="0">
                <a:solidFill>
                  <a:srgbClr val="002060"/>
                </a:solidFill>
              </a:rPr>
              <a:t>range (only </a:t>
            </a:r>
            <a:r>
              <a:rPr lang="en-US" sz="4000" dirty="0">
                <a:solidFill>
                  <a:srgbClr val="002060"/>
                </a:solidFill>
              </a:rPr>
              <a:t>around 3 millionths of the sun's total </a:t>
            </a:r>
            <a:r>
              <a:rPr lang="en-US" sz="4000" dirty="0" smtClean="0">
                <a:solidFill>
                  <a:srgbClr val="002060"/>
                </a:solidFill>
              </a:rPr>
              <a:t>output) </a:t>
            </a:r>
            <a:r>
              <a:rPr lang="en-US" sz="4000" dirty="0">
                <a:solidFill>
                  <a:srgbClr val="002060"/>
                </a:solidFill>
              </a:rPr>
              <a:t>is absorbed in the ionosphere, at altitudes of 90 km and above, giving rise to sufficient numbers of free electrons to affect the propagation of radio waves</a:t>
            </a:r>
            <a:r>
              <a:rPr lang="en-US" sz="4000" dirty="0"/>
              <a:t>.</a:t>
            </a:r>
          </a:p>
        </p:txBody>
      </p:sp>
    </p:spTree>
    <p:extLst>
      <p:ext uri="{BB962C8B-B14F-4D97-AF65-F5344CB8AC3E}">
        <p14:creationId xmlns:p14="http://schemas.microsoft.com/office/powerpoint/2010/main" val="35355859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961"/>
            <a:ext cx="12192000" cy="6463308"/>
          </a:xfrm>
          <a:prstGeom prst="rect">
            <a:avLst/>
          </a:prstGeom>
        </p:spPr>
        <p:txBody>
          <a:bodyPr wrap="square">
            <a:spAutoFit/>
          </a:bodyPr>
          <a:lstStyle/>
          <a:p>
            <a:pPr marL="76200" marR="5715" indent="-12700" algn="just">
              <a:spcBef>
                <a:spcPts val="0"/>
              </a:spcBef>
              <a:spcAft>
                <a:spcPts val="0"/>
              </a:spcAft>
            </a:pPr>
            <a:r>
              <a:rPr lang="en-US" sz="4600" dirty="0">
                <a:solidFill>
                  <a:srgbClr val="002060"/>
                </a:solidFill>
                <a:ea typeface="Calibri" panose="020F0502020204030204" pitchFamily="34" charset="0"/>
                <a:cs typeface="Times New Roman" panose="02020603050405020304" pitchFamily="18" charset="0"/>
              </a:rPr>
              <a:t>Radiation</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140"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6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0.24</a:t>
            </a:r>
            <a:r>
              <a:rPr lang="en-US" sz="4600" spc="-20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spc="-20" dirty="0">
                <a:solidFill>
                  <a:srgbClr val="002060"/>
                </a:solidFill>
                <a:ea typeface="Calibri" panose="020F0502020204030204" pitchFamily="34" charset="0"/>
                <a:cs typeface="Times New Roman" panose="02020603050405020304" pitchFamily="18" charset="0"/>
              </a:rPr>
              <a:t>is</a:t>
            </a:r>
            <a:r>
              <a:rPr lang="en-US" sz="4600" spc="-145" dirty="0">
                <a:solidFill>
                  <a:srgbClr val="002060"/>
                </a:solidFill>
                <a:ea typeface="Calibri" panose="020F0502020204030204" pitchFamily="34" charset="0"/>
                <a:cs typeface="Times New Roman" panose="02020603050405020304" pitchFamily="18" charset="0"/>
              </a:rPr>
              <a:t> </a:t>
            </a:r>
            <a:endParaRPr lang="en-US" sz="4600" spc="-145" dirty="0" smtClean="0">
              <a:solidFill>
                <a:srgbClr val="002060"/>
              </a:solidFill>
              <a:ea typeface="Calibri" panose="020F0502020204030204" pitchFamily="34" charset="0"/>
              <a:cs typeface="Times New Roman" panose="02020603050405020304" pitchFamily="18" charset="0"/>
            </a:endParaRPr>
          </a:p>
          <a:p>
            <a:pPr marL="76200" marR="5715" indent="-12700" algn="just">
              <a:spcBef>
                <a:spcPts val="0"/>
              </a:spcBef>
              <a:spcAft>
                <a:spcPts val="0"/>
              </a:spcAft>
            </a:pPr>
            <a:r>
              <a:rPr lang="en-US" sz="4600" spc="-10" dirty="0" smtClean="0">
                <a:solidFill>
                  <a:srgbClr val="002060"/>
                </a:solidFill>
                <a:ea typeface="Calibri" panose="020F0502020204030204" pitchFamily="34" charset="0"/>
                <a:cs typeface="Times New Roman" panose="02020603050405020304" pitchFamily="18" charset="0"/>
              </a:rPr>
              <a:t>suffi­</a:t>
            </a:r>
            <a:r>
              <a:rPr lang="en-US" sz="4600" dirty="0" smtClean="0">
                <a:solidFill>
                  <a:srgbClr val="002060"/>
                </a:solidFill>
                <a:ea typeface="Calibri" panose="020F0502020204030204" pitchFamily="34" charset="0"/>
                <a:cs typeface="Times New Roman" panose="02020603050405020304" pitchFamily="18" charset="0"/>
              </a:rPr>
              <a:t>ciently</a:t>
            </a:r>
            <a:r>
              <a:rPr lang="en-US" sz="4600" spc="-10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energetic</a:t>
            </a:r>
            <a:r>
              <a:rPr lang="en-US" sz="4600" spc="-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break</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2</a:t>
            </a:r>
            <a:r>
              <a:rPr lang="en-US" sz="4600" b="1" spc="-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molecules</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apart</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into</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3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a:t>
            </a:r>
            <a:r>
              <a:rPr lang="en-US" sz="4600" spc="-14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process</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referred</a:t>
            </a:r>
            <a:r>
              <a:rPr lang="en-US" sz="4600" spc="-14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to</a:t>
            </a:r>
            <a:r>
              <a:rPr lang="en-US" sz="4600" spc="-140" dirty="0">
                <a:solidFill>
                  <a:srgbClr val="002060"/>
                </a:solidFill>
                <a:ea typeface="Calibri" panose="020F0502020204030204" pitchFamily="34" charset="0"/>
                <a:cs typeface="Times New Roman" panose="02020603050405020304" pitchFamily="18" charset="0"/>
              </a:rPr>
              <a:t> </a:t>
            </a:r>
            <a:r>
              <a:rPr lang="en-US" sz="4600" spc="-25" dirty="0">
                <a:solidFill>
                  <a:srgbClr val="002060"/>
                </a:solidFill>
                <a:ea typeface="Calibri" panose="020F0502020204030204" pitchFamily="34" charset="0"/>
                <a:cs typeface="Times New Roman" panose="02020603050405020304" pitchFamily="18" charset="0"/>
              </a:rPr>
              <a:t>as</a:t>
            </a:r>
            <a:r>
              <a:rPr lang="en-US" sz="4600" spc="-185" dirty="0">
                <a:solidFill>
                  <a:srgbClr val="002060"/>
                </a:solidFill>
                <a:ea typeface="Calibri" panose="020F0502020204030204" pitchFamily="34" charset="0"/>
                <a:cs typeface="Times New Roman" panose="02020603050405020304" pitchFamily="18" charset="0"/>
              </a:rPr>
              <a:t> </a:t>
            </a:r>
            <a:r>
              <a:rPr lang="en-US" sz="4600" i="1" dirty="0" smtClean="0">
                <a:solidFill>
                  <a:srgbClr val="002060"/>
                </a:solidFill>
                <a:ea typeface="Calibri" panose="020F0502020204030204" pitchFamily="34" charset="0"/>
                <a:cs typeface="Times New Roman" panose="02020603050405020304" pitchFamily="18" charset="0"/>
              </a:rPr>
              <a:t>photo- dissociation.</a:t>
            </a:r>
            <a:r>
              <a:rPr lang="en-US" sz="4600" i="1" spc="-120"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The</a:t>
            </a:r>
            <a:r>
              <a:rPr lang="en-US" sz="4600" spc="-10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oxygen</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atoms</a:t>
            </a:r>
            <a:r>
              <a:rPr lang="en-US" sz="4600" spc="-12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liberated</a:t>
            </a:r>
            <a:r>
              <a:rPr lang="en-US" sz="4600" spc="-11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1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this</a:t>
            </a:r>
            <a:r>
              <a:rPr lang="en-US" sz="4600" spc="-1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reaction</a:t>
            </a:r>
            <a:r>
              <a:rPr lang="en-US" sz="4600" spc="-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are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instrumental</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a:t>
            </a:r>
            <a:r>
              <a:rPr lang="en-US" sz="4600" spc="-19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production</a:t>
            </a:r>
            <a:r>
              <a:rPr lang="en-US" sz="4600" spc="-19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of</a:t>
            </a:r>
            <a:r>
              <a:rPr lang="en-US" sz="4600" spc="-20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ozone</a:t>
            </a:r>
            <a:r>
              <a:rPr lang="en-US" sz="4600" spc="-19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(0</a:t>
            </a:r>
            <a:r>
              <a:rPr lang="en-US" sz="4600" b="1" baseline="-25000" dirty="0">
                <a:solidFill>
                  <a:srgbClr val="002060"/>
                </a:solidFill>
                <a:ea typeface="Calibri" panose="020F0502020204030204" pitchFamily="34" charset="0"/>
                <a:cs typeface="Times New Roman" panose="02020603050405020304" pitchFamily="18" charset="0"/>
              </a:rPr>
              <a:t>3</a:t>
            </a:r>
            <a:r>
              <a:rPr lang="en-US" sz="4600" b="1" dirty="0" smtClean="0">
                <a:solidFill>
                  <a:srgbClr val="002060"/>
                </a:solidFill>
                <a:ea typeface="Calibri" panose="020F0502020204030204" pitchFamily="34" charset="0"/>
                <a:cs typeface="Times New Roman" panose="02020603050405020304" pitchFamily="18" charset="0"/>
              </a:rPr>
              <a:t>)</a:t>
            </a:r>
            <a:r>
              <a:rPr lang="en-US" sz="4600" b="1" spc="-150"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which </a:t>
            </a:r>
            <a:r>
              <a:rPr lang="en-US" sz="4600" spc="15" dirty="0" smtClean="0">
                <a:solidFill>
                  <a:srgbClr val="002060"/>
                </a:solidFill>
                <a:ea typeface="Calibri" panose="020F0502020204030204" pitchFamily="34" charset="0"/>
                <a:cs typeface="Times New Roman" panose="02020603050405020304" pitchFamily="18" charset="0"/>
              </a:rPr>
              <a:t>in</a:t>
            </a:r>
            <a:r>
              <a:rPr lang="en-US" sz="4600" spc="-165" dirty="0" smtClean="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turn,</a:t>
            </a:r>
            <a:r>
              <a:rPr lang="en-US" sz="4600" spc="-18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is</a:t>
            </a:r>
            <a:r>
              <a:rPr lang="en-US" sz="4600" spc="-155" dirty="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dissoci­ated</a:t>
            </a:r>
            <a:r>
              <a:rPr lang="en-US" sz="4600" spc="-35" dirty="0" smtClean="0">
                <a:solidFill>
                  <a:srgbClr val="002060"/>
                </a:solidFill>
                <a:ea typeface="Calibri" panose="020F0502020204030204" pitchFamily="34" charset="0"/>
                <a:cs typeface="Times New Roman" panose="02020603050405020304" pitchFamily="18" charset="0"/>
              </a:rPr>
              <a:t> </a:t>
            </a:r>
            <a:r>
              <a:rPr lang="en-US" sz="4600" spc="-30" dirty="0">
                <a:solidFill>
                  <a:srgbClr val="002060"/>
                </a:solidFill>
                <a:ea typeface="Calibri" panose="020F0502020204030204" pitchFamily="34" charset="0"/>
                <a:cs typeface="Times New Roman" panose="02020603050405020304" pitchFamily="18" charset="0"/>
              </a:rPr>
              <a:t>by</a:t>
            </a:r>
            <a:r>
              <a:rPr lang="en-US" sz="4600" spc="-3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solar</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radiation</a:t>
            </a:r>
            <a:r>
              <a:rPr lang="en-US" sz="4600" spc="-7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with</a:t>
            </a:r>
            <a:r>
              <a:rPr lang="en-US" sz="4600" spc="-5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wavelengths</a:t>
            </a:r>
            <a:r>
              <a:rPr lang="en-US" sz="4600" spc="-5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extending</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up </a:t>
            </a:r>
            <a:r>
              <a:rPr lang="en-US" sz="4600" spc="-20" dirty="0">
                <a:solidFill>
                  <a:srgbClr val="002060"/>
                </a:solidFill>
                <a:ea typeface="Calibri" panose="020F0502020204030204" pitchFamily="34" charset="0"/>
                <a:cs typeface="Times New Roman" panose="02020603050405020304" pitchFamily="18" charset="0"/>
              </a:rPr>
              <a:t>to </a:t>
            </a:r>
            <a:r>
              <a:rPr lang="en-US" sz="4600" dirty="0">
                <a:solidFill>
                  <a:srgbClr val="002060"/>
                </a:solidFill>
                <a:ea typeface="Calibri" panose="020F0502020204030204" pitchFamily="34" charset="0"/>
                <a:cs typeface="Times New Roman" panose="02020603050405020304" pitchFamily="18" charset="0"/>
              </a:rPr>
              <a:t>0.31 </a:t>
            </a:r>
            <a:r>
              <a:rPr lang="en-US" sz="4600" i="1" dirty="0" smtClean="0">
                <a:solidFill>
                  <a:srgbClr val="002060"/>
                </a:solidFill>
                <a:ea typeface="Calibri" panose="020F0502020204030204" pitchFamily="34" charset="0"/>
                <a:cs typeface="Times New Roman" panose="02020603050405020304" pitchFamily="18" charset="0"/>
              </a:rPr>
              <a:t>µm</a:t>
            </a:r>
            <a:r>
              <a:rPr lang="en-US" sz="4600" i="1" dirty="0">
                <a:solidFill>
                  <a:srgbClr val="002060"/>
                </a:solidFill>
                <a:ea typeface="Calibri" panose="020F0502020204030204" pitchFamily="34" charset="0"/>
                <a:cs typeface="Times New Roman" panose="02020603050405020304" pitchFamily="18" charset="0"/>
              </a:rPr>
              <a:t>.</a:t>
            </a:r>
            <a:r>
              <a:rPr lang="en-US" sz="4600" i="1" dirty="0" smtClean="0">
                <a:solidFill>
                  <a:srgbClr val="002060"/>
                </a:solidFill>
                <a:ea typeface="Calibri" panose="020F0502020204030204" pitchFamily="34" charset="0"/>
                <a:cs typeface="Times New Roman" panose="02020603050405020304" pitchFamily="18" charset="0"/>
              </a:rPr>
              <a:t> </a:t>
            </a:r>
            <a:r>
              <a:rPr lang="en-US" sz="4600" dirty="0" smtClean="0">
                <a:solidFill>
                  <a:srgbClr val="002060"/>
                </a:solidFill>
                <a:ea typeface="Calibri" panose="020F0502020204030204" pitchFamily="34" charset="0"/>
                <a:cs typeface="Times New Roman" panose="02020603050405020304" pitchFamily="18" charset="0"/>
              </a:rPr>
              <a:t>This </a:t>
            </a:r>
            <a:r>
              <a:rPr lang="en-US" sz="4600" dirty="0">
                <a:solidFill>
                  <a:srgbClr val="002060"/>
                </a:solidFill>
                <a:ea typeface="Calibri" panose="020F0502020204030204" pitchFamily="34" charset="0"/>
                <a:cs typeface="Times New Roman" panose="02020603050405020304" pitchFamily="18" charset="0"/>
              </a:rPr>
              <a:t>reaction absorbs virtually </a:t>
            </a:r>
            <a:r>
              <a:rPr lang="en-US" sz="4600" spc="15" dirty="0">
                <a:solidFill>
                  <a:srgbClr val="002060"/>
                </a:solidFill>
                <a:ea typeface="Calibri" panose="020F0502020204030204" pitchFamily="34" charset="0"/>
                <a:cs typeface="Times New Roman" panose="02020603050405020304" pitchFamily="18" charset="0"/>
              </a:rPr>
              <a:t>all</a:t>
            </a:r>
            <a:r>
              <a:rPr lang="en-US" sz="4600" spc="265"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of</a:t>
            </a:r>
            <a:r>
              <a:rPr lang="en-US" sz="4600" spc="5" dirty="0">
                <a:solidFill>
                  <a:srgbClr val="002060"/>
                </a:solidFill>
                <a:ea typeface="Calibri" panose="020F0502020204030204" pitchFamily="34" charset="0"/>
                <a:cs typeface="Times New Roman" panose="02020603050405020304" pitchFamily="18" charset="0"/>
              </a:rPr>
              <a:t> </a:t>
            </a:r>
            <a:r>
              <a:rPr lang="en-US" sz="4600" spc="15"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a:t>
            </a:r>
            <a:r>
              <a:rPr lang="en-US" sz="4600" dirty="0" smtClean="0">
                <a:solidFill>
                  <a:srgbClr val="002060"/>
                </a:solidFill>
                <a:ea typeface="Calibri" panose="020F0502020204030204" pitchFamily="34" charset="0"/>
                <a:cs typeface="Times New Roman" panose="02020603050405020304" pitchFamily="18" charset="0"/>
              </a:rPr>
              <a:t>2 % </a:t>
            </a:r>
            <a:r>
              <a:rPr lang="en-US" sz="4600" spc="20" dirty="0">
                <a:solidFill>
                  <a:srgbClr val="002060"/>
                </a:solidFill>
                <a:ea typeface="Calibri" panose="020F0502020204030204" pitchFamily="34" charset="0"/>
                <a:cs typeface="Times New Roman" panose="02020603050405020304" pitchFamily="18" charset="0"/>
              </a:rPr>
              <a:t>of </a:t>
            </a:r>
            <a:r>
              <a:rPr lang="en-US" sz="4600" spc="10" dirty="0">
                <a:solidFill>
                  <a:srgbClr val="002060"/>
                </a:solidFill>
                <a:ea typeface="Calibri" panose="020F0502020204030204" pitchFamily="34" charset="0"/>
                <a:cs typeface="Times New Roman" panose="02020603050405020304" pitchFamily="18" charset="0"/>
              </a:rPr>
              <a:t>the </a:t>
            </a:r>
            <a:r>
              <a:rPr lang="en-US" sz="4600" dirty="0">
                <a:solidFill>
                  <a:srgbClr val="002060"/>
                </a:solidFill>
                <a:ea typeface="Calibri" panose="020F0502020204030204" pitchFamily="34" charset="0"/>
                <a:cs typeface="Times New Roman" panose="02020603050405020304" pitchFamily="18" charset="0"/>
              </a:rPr>
              <a:t>sun's potentially lethal</a:t>
            </a:r>
            <a:r>
              <a:rPr lang="en-US" sz="4600" spc="-70" dirty="0">
                <a:solidFill>
                  <a:srgbClr val="002060"/>
                </a:solidFill>
                <a:ea typeface="Calibri" panose="020F0502020204030204" pitchFamily="34" charset="0"/>
                <a:cs typeface="Times New Roman" panose="02020603050405020304" pitchFamily="18" charset="0"/>
              </a:rPr>
              <a:t> </a:t>
            </a:r>
            <a:r>
              <a:rPr lang="en-US" sz="4600" dirty="0">
                <a:solidFill>
                  <a:srgbClr val="002060"/>
                </a:solidFill>
                <a:ea typeface="Calibri" panose="020F0502020204030204" pitchFamily="34" charset="0"/>
                <a:cs typeface="Times New Roman" panose="02020603050405020304" pitchFamily="18" charset="0"/>
              </a:rPr>
              <a:t>ultraviolet radiation.</a:t>
            </a:r>
            <a:r>
              <a:rPr lang="en-US" sz="4600" spc="-150" dirty="0">
                <a:solidFill>
                  <a:srgbClr val="002060"/>
                </a:solidFill>
                <a:ea typeface="Calibri" panose="020F0502020204030204" pitchFamily="34" charset="0"/>
                <a:cs typeface="Times New Roman" panose="02020603050405020304" pitchFamily="18" charset="0"/>
              </a:rPr>
              <a:t> </a:t>
            </a:r>
            <a:endParaRPr lang="en-US" sz="46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511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07982" cy="6391493"/>
          </a:xfrm>
          <a:prstGeom prst="rect">
            <a:avLst/>
          </a:prstGeom>
        </p:spPr>
        <p:txBody>
          <a:bodyPr wrap="square">
            <a:spAutoFit/>
          </a:bodyPr>
          <a:lstStyle/>
          <a:p>
            <a:r>
              <a:rPr lang="en-US" sz="3600" dirty="0">
                <a:solidFill>
                  <a:srgbClr val="C00000"/>
                </a:solidFill>
              </a:rPr>
              <a:t>Bohr’s model of a hydrogen atom:</a:t>
            </a:r>
          </a:p>
          <a:p>
            <a:r>
              <a:rPr lang="en-US" sz="3200" dirty="0"/>
              <a:t>The energy level is given as</a:t>
            </a:r>
          </a:p>
          <a:p>
            <a:endParaRPr lang="en-US" sz="3200" i="1" dirty="0" smtClean="0"/>
          </a:p>
          <a:p>
            <a:endParaRPr lang="en-US" sz="3200" i="1" baseline="30000" dirty="0"/>
          </a:p>
          <a:p>
            <a:r>
              <a:rPr lang="en-US" sz="3200" dirty="0" smtClean="0"/>
              <a:t>n=1,2,3</a:t>
            </a:r>
          </a:p>
          <a:p>
            <a:r>
              <a:rPr lang="en-US" sz="3200" dirty="0" smtClean="0"/>
              <a:t>where </a:t>
            </a:r>
            <a:r>
              <a:rPr lang="en-US" sz="3200" b="1" i="1" dirty="0"/>
              <a:t>R</a:t>
            </a:r>
            <a:r>
              <a:rPr lang="en-US" sz="3200" b="1" i="1" baseline="-25000" dirty="0"/>
              <a:t>H </a:t>
            </a:r>
            <a:r>
              <a:rPr lang="en-US" sz="3200" dirty="0"/>
              <a:t>is the </a:t>
            </a:r>
            <a:r>
              <a:rPr lang="en-US" sz="3200" dirty="0" err="1"/>
              <a:t>Ryberg</a:t>
            </a:r>
            <a:r>
              <a:rPr lang="en-US" sz="3200" dirty="0"/>
              <a:t> constant ( =1.092x10</a:t>
            </a:r>
            <a:r>
              <a:rPr lang="en-US" sz="3200" baseline="30000" dirty="0"/>
              <a:t>5</a:t>
            </a:r>
            <a:r>
              <a:rPr lang="en-US" sz="3200" dirty="0"/>
              <a:t> cm</a:t>
            </a:r>
            <a:r>
              <a:rPr lang="en-US" sz="3200" baseline="30000" dirty="0"/>
              <a:t>-1</a:t>
            </a:r>
            <a:r>
              <a:rPr lang="en-US" sz="3200" dirty="0"/>
              <a:t> for hydrogen); </a:t>
            </a:r>
            <a:r>
              <a:rPr lang="en-US" sz="3200" b="1" i="1" dirty="0"/>
              <a:t>h </a:t>
            </a:r>
            <a:r>
              <a:rPr lang="en-US" sz="3200" dirty="0"/>
              <a:t>is the </a:t>
            </a:r>
            <a:r>
              <a:rPr lang="en-US" sz="3200" dirty="0" smtClean="0"/>
              <a:t>Planck’s constant </a:t>
            </a:r>
            <a:r>
              <a:rPr lang="en-US" sz="3200" dirty="0"/>
              <a:t>, and </a:t>
            </a:r>
            <a:r>
              <a:rPr lang="en-US" sz="3200" b="1" i="1" dirty="0"/>
              <a:t>c </a:t>
            </a:r>
            <a:r>
              <a:rPr lang="en-US" sz="3200" dirty="0"/>
              <a:t>is the speed of light.</a:t>
            </a:r>
          </a:p>
          <a:p>
            <a:r>
              <a:rPr lang="en-US" sz="3200" dirty="0"/>
              <a:t>The wavenumber of emission/absorption lines of hydrogen atom:</a:t>
            </a:r>
          </a:p>
          <a:p>
            <a:endParaRPr lang="en-US" sz="3200" dirty="0" smtClean="0"/>
          </a:p>
          <a:p>
            <a:endParaRPr lang="en-US" sz="3200" dirty="0" smtClean="0"/>
          </a:p>
          <a:p>
            <a:endParaRPr lang="en-US" sz="3200" dirty="0" smtClean="0"/>
          </a:p>
          <a:p>
            <a:r>
              <a:rPr lang="en-US" sz="3200" dirty="0" smtClean="0"/>
              <a:t>where </a:t>
            </a:r>
            <a:r>
              <a:rPr lang="en-US" sz="3200" b="1" i="1" dirty="0"/>
              <a:t>j </a:t>
            </a:r>
            <a:r>
              <a:rPr lang="en-US" sz="3200" dirty="0"/>
              <a:t>and </a:t>
            </a:r>
            <a:r>
              <a:rPr lang="en-US" sz="3200" b="1" i="1" dirty="0"/>
              <a:t>k </a:t>
            </a:r>
            <a:r>
              <a:rPr lang="en-US" sz="3200" dirty="0"/>
              <a:t>are integers defining the lower and higher energy levels, respectively.</a:t>
            </a:r>
          </a:p>
        </p:txBody>
      </p:sp>
      <p:pic>
        <p:nvPicPr>
          <p:cNvPr id="3" name="Picture 2"/>
          <p:cNvPicPr>
            <a:picLocks noChangeAspect="1"/>
          </p:cNvPicPr>
          <p:nvPr/>
        </p:nvPicPr>
        <p:blipFill>
          <a:blip r:embed="rId2"/>
          <a:stretch>
            <a:fillRect/>
          </a:stretch>
        </p:blipFill>
        <p:spPr>
          <a:xfrm>
            <a:off x="2677024" y="3903570"/>
            <a:ext cx="4602688" cy="1401265"/>
          </a:xfrm>
          <a:prstGeom prst="rect">
            <a:avLst/>
          </a:prstGeom>
        </p:spPr>
      </p:pic>
      <p:pic>
        <p:nvPicPr>
          <p:cNvPr id="4" name="Picture 3"/>
          <p:cNvPicPr>
            <a:picLocks noChangeAspect="1"/>
          </p:cNvPicPr>
          <p:nvPr/>
        </p:nvPicPr>
        <p:blipFill>
          <a:blip r:embed="rId3"/>
          <a:stretch>
            <a:fillRect/>
          </a:stretch>
        </p:blipFill>
        <p:spPr>
          <a:xfrm>
            <a:off x="4794913" y="718157"/>
            <a:ext cx="4370090" cy="1415389"/>
          </a:xfrm>
          <a:prstGeom prst="rect">
            <a:avLst/>
          </a:prstGeom>
        </p:spPr>
      </p:pic>
    </p:spTree>
    <p:extLst>
      <p:ext uri="{BB962C8B-B14F-4D97-AF65-F5344CB8AC3E}">
        <p14:creationId xmlns:p14="http://schemas.microsoft.com/office/powerpoint/2010/main" val="18070772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3338" y="1565031"/>
            <a:ext cx="7930662" cy="2308324"/>
          </a:xfrm>
          <a:prstGeom prst="rect">
            <a:avLst/>
          </a:prstGeom>
        </p:spPr>
        <p:txBody>
          <a:bodyPr wrap="square">
            <a:spAutoFit/>
          </a:bodyPr>
          <a:lstStyle/>
          <a:p>
            <a:pPr marL="76200" marR="5715" indent="-12700" algn="just">
              <a:spcBef>
                <a:spcPts val="0"/>
              </a:spcBef>
              <a:spcAft>
                <a:spcPts val="0"/>
              </a:spcAft>
            </a:pPr>
            <a:r>
              <a:rPr lang="en-US" sz="3600" dirty="0">
                <a:solidFill>
                  <a:srgbClr val="002060"/>
                </a:solidFill>
                <a:ea typeface="Calibri" panose="020F0502020204030204" pitchFamily="34" charset="0"/>
                <a:cs typeface="Times New Roman" panose="02020603050405020304" pitchFamily="18" charset="0"/>
              </a:rPr>
              <a:t>The</a:t>
            </a:r>
            <a:r>
              <a:rPr lang="en-US" sz="3600" spc="-12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ranges</a:t>
            </a:r>
            <a:r>
              <a:rPr lang="en-US" sz="3600" spc="-110" dirty="0">
                <a:solidFill>
                  <a:srgbClr val="002060"/>
                </a:solidFill>
                <a:ea typeface="Calibri" panose="020F0502020204030204" pitchFamily="34" charset="0"/>
                <a:cs typeface="Times New Roman" panose="02020603050405020304" pitchFamily="18" charset="0"/>
              </a:rPr>
              <a:t> </a:t>
            </a:r>
            <a:r>
              <a:rPr lang="en-US" sz="3600" spc="-25" dirty="0">
                <a:solidFill>
                  <a:srgbClr val="002060"/>
                </a:solidFill>
                <a:ea typeface="Calibri" panose="020F0502020204030204" pitchFamily="34" charset="0"/>
                <a:cs typeface="Times New Roman" panose="02020603050405020304" pitchFamily="18" charset="0"/>
              </a:rPr>
              <a:t>of</a:t>
            </a:r>
            <a:r>
              <a:rPr lang="en-US" sz="3600" spc="-10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heights</a:t>
            </a:r>
            <a:r>
              <a:rPr lang="en-US" sz="3600" spc="-120" dirty="0">
                <a:solidFill>
                  <a:srgbClr val="002060"/>
                </a:solidFill>
                <a:ea typeface="Calibri" panose="020F0502020204030204" pitchFamily="34" charset="0"/>
                <a:cs typeface="Times New Roman" panose="02020603050405020304" pitchFamily="18" charset="0"/>
              </a:rPr>
              <a:t> </a:t>
            </a:r>
            <a:r>
              <a:rPr lang="en-US" sz="3600" spc="-20" dirty="0">
                <a:solidFill>
                  <a:srgbClr val="002060"/>
                </a:solidFill>
                <a:ea typeface="Calibri" panose="020F0502020204030204" pitchFamily="34" charset="0"/>
                <a:cs typeface="Times New Roman" panose="02020603050405020304" pitchFamily="18" charset="0"/>
              </a:rPr>
              <a:t>and</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wavelengths</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of</a:t>
            </a:r>
            <a:r>
              <a:rPr lang="en-US" sz="3600" spc="-1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 </a:t>
            </a:r>
            <a:r>
              <a:rPr lang="en-US" sz="3600" spc="-15" dirty="0">
                <a:solidFill>
                  <a:srgbClr val="002060"/>
                </a:solidFill>
                <a:ea typeface="Calibri" panose="020F0502020204030204" pitchFamily="34" charset="0"/>
                <a:cs typeface="Times New Roman" panose="02020603050405020304" pitchFamily="18" charset="0"/>
              </a:rPr>
              <a:t>primary </a:t>
            </a:r>
            <a:r>
              <a:rPr lang="en-US" sz="3600" dirty="0">
                <a:solidFill>
                  <a:srgbClr val="002060"/>
                </a:solidFill>
                <a:ea typeface="Calibri" panose="020F0502020204030204" pitchFamily="34" charset="0"/>
                <a:cs typeface="Times New Roman" panose="02020603050405020304" pitchFamily="18" charset="0"/>
              </a:rPr>
              <a:t>photoionization </a:t>
            </a:r>
            <a:r>
              <a:rPr lang="en-US" sz="3600" spc="-20" dirty="0">
                <a:solidFill>
                  <a:srgbClr val="002060"/>
                </a:solidFill>
                <a:ea typeface="Calibri" panose="020F0502020204030204" pitchFamily="34" charset="0"/>
                <a:cs typeface="Times New Roman" panose="02020603050405020304" pitchFamily="18" charset="0"/>
              </a:rPr>
              <a:t>and</a:t>
            </a:r>
            <a:r>
              <a:rPr lang="en-US" sz="3600" spc="205" dirty="0">
                <a:solidFill>
                  <a:srgbClr val="002060"/>
                </a:solidFill>
                <a:ea typeface="Calibri" panose="020F0502020204030204" pitchFamily="34" charset="0"/>
                <a:cs typeface="Times New Roman" panose="02020603050405020304" pitchFamily="18" charset="0"/>
              </a:rPr>
              <a:t> </a:t>
            </a:r>
            <a:r>
              <a:rPr lang="en-US" sz="3600" dirty="0" err="1">
                <a:solidFill>
                  <a:srgbClr val="002060"/>
                </a:solidFill>
                <a:ea typeface="Calibri" panose="020F0502020204030204" pitchFamily="34" charset="0"/>
                <a:cs typeface="Times New Roman" panose="02020603050405020304" pitchFamily="18" charset="0"/>
              </a:rPr>
              <a:t>photodissosiation</a:t>
            </a:r>
            <a:r>
              <a:rPr lang="en-US" sz="3600" spc="-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reactions</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in</a:t>
            </a:r>
            <a:r>
              <a:rPr lang="en-US" sz="3600" spc="-11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the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Earth's</a:t>
            </a:r>
            <a:r>
              <a:rPr lang="en-US" sz="3600" spc="-135"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atmosphere</a:t>
            </a:r>
            <a:r>
              <a:rPr lang="en-US" sz="3600" spc="-13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are</a:t>
            </a:r>
            <a:r>
              <a:rPr lang="en-US" sz="3600" spc="-120" dirty="0">
                <a:solidFill>
                  <a:srgbClr val="002060"/>
                </a:solidFill>
                <a:ea typeface="Calibri" panose="020F0502020204030204" pitchFamily="34"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shown</a:t>
            </a:r>
            <a:r>
              <a:rPr lang="en-US" sz="3600" spc="-140" dirty="0">
                <a:solidFill>
                  <a:srgbClr val="002060"/>
                </a:solidFill>
                <a:ea typeface="Calibri" panose="020F0502020204030204" pitchFamily="34" charset="0"/>
                <a:cs typeface="Times New Roman" panose="02020603050405020304" pitchFamily="18" charset="0"/>
              </a:rPr>
              <a:t> </a:t>
            </a:r>
            <a:r>
              <a:rPr lang="en-US" sz="3600" spc="50" dirty="0">
                <a:solidFill>
                  <a:srgbClr val="002060"/>
                </a:solidFill>
                <a:ea typeface="Calibri" panose="020F0502020204030204" pitchFamily="34" charset="0"/>
                <a:cs typeface="Times New Roman" panose="02020603050405020304" pitchFamily="18" charset="0"/>
              </a:rPr>
              <a:t>in </a:t>
            </a:r>
            <a:r>
              <a:rPr lang="en-US" sz="3600" dirty="0">
                <a:solidFill>
                  <a:srgbClr val="002060"/>
                </a:solidFill>
                <a:ea typeface="Calibri" panose="020F0502020204030204" pitchFamily="34" charset="0"/>
                <a:cs typeface="Times New Roman" panose="02020603050405020304" pitchFamily="18" charset="0"/>
              </a:rPr>
              <a:t>Fig.4.20.</a:t>
            </a:r>
          </a:p>
        </p:txBody>
      </p:sp>
    </p:spTree>
    <p:extLst>
      <p:ext uri="{BB962C8B-B14F-4D97-AF65-F5344CB8AC3E}">
        <p14:creationId xmlns:p14="http://schemas.microsoft.com/office/powerpoint/2010/main" val="13240716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8658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b="30962"/>
          <a:stretch/>
        </p:blipFill>
        <p:spPr bwMode="auto">
          <a:xfrm>
            <a:off x="832757" y="1"/>
            <a:ext cx="9552214" cy="4147456"/>
          </a:xfrm>
          <a:prstGeom prst="rect">
            <a:avLst/>
          </a:prstGeom>
          <a:noFill/>
          <a:ln>
            <a:noFill/>
          </a:ln>
        </p:spPr>
      </p:pic>
      <p:sp>
        <p:nvSpPr>
          <p:cNvPr id="3" name="Rectangle 2"/>
          <p:cNvSpPr/>
          <p:nvPr/>
        </p:nvSpPr>
        <p:spPr>
          <a:xfrm>
            <a:off x="310243" y="4807357"/>
            <a:ext cx="11642271" cy="1815882"/>
          </a:xfrm>
          <a:prstGeom prst="rect">
            <a:avLst/>
          </a:prstGeom>
        </p:spPr>
        <p:txBody>
          <a:bodyPr wrap="square">
            <a:spAutoFit/>
          </a:bodyPr>
          <a:lstStyle/>
          <a:p>
            <a:r>
              <a:rPr lang="en-US" sz="2800" dirty="0"/>
              <a:t>Fig. 4 .20 Depth of-penetration of solar ultraviolet </a:t>
            </a:r>
            <a:r>
              <a:rPr lang="en-US" sz="2800" dirty="0" smtClean="0"/>
              <a:t>radiation in </a:t>
            </a:r>
            <a:r>
              <a:rPr lang="en-US" sz="2800" dirty="0"/>
              <a:t>the Earth's atmosphere for overhead sun and an </a:t>
            </a:r>
            <a:r>
              <a:rPr lang="en-US" sz="2800" dirty="0" smtClean="0"/>
              <a:t>average ozone </a:t>
            </a:r>
            <a:r>
              <a:rPr lang="en-US" sz="2800" dirty="0"/>
              <a:t>profile. [ Adapted from I&lt;. N. </a:t>
            </a:r>
            <a:r>
              <a:rPr lang="en-US" sz="2800" dirty="0" err="1"/>
              <a:t>Liou</a:t>
            </a:r>
            <a:r>
              <a:rPr lang="en-US" sz="2800" dirty="0"/>
              <a:t>, An Introduction </a:t>
            </a:r>
            <a:r>
              <a:rPr lang="en-US" sz="2800" dirty="0" smtClean="0"/>
              <a:t>to Atmospheric </a:t>
            </a:r>
            <a:r>
              <a:rPr lang="en-US" sz="2800" dirty="0"/>
              <a:t>Radiation, Academic Press, p. 78, Copyright (2002</a:t>
            </a:r>
            <a:r>
              <a:rPr lang="en-US" sz="2800" dirty="0" smtClean="0"/>
              <a:t>), with </a:t>
            </a:r>
            <a:r>
              <a:rPr lang="en-US" sz="2800" dirty="0"/>
              <a:t>permission from Elsevier.]</a:t>
            </a:r>
          </a:p>
        </p:txBody>
      </p:sp>
    </p:spTree>
    <p:extLst>
      <p:ext uri="{BB962C8B-B14F-4D97-AF65-F5344CB8AC3E}">
        <p14:creationId xmlns:p14="http://schemas.microsoft.com/office/powerpoint/2010/main" val="38637904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R="0" lvl="0" algn="just">
              <a:buSzPts val="1150"/>
              <a:tabLst>
                <a:tab pos="272415" algn="l"/>
              </a:tabLst>
            </a:pP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Absorption</a:t>
            </a:r>
            <a:r>
              <a:rPr lang="en-US" sz="4000" spc="1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 </a:t>
            </a: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lines</a:t>
            </a:r>
          </a:p>
          <a:p>
            <a:pPr marR="0" lvl="0" algn="just">
              <a:buSzPts val="1150"/>
              <a:tabLst>
                <a:tab pos="272415" algn="l"/>
              </a:tabLst>
            </a:pPr>
            <a:endPar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endParaRPr>
          </a:p>
          <a:p>
            <a:pPr marR="0" lvl="0" algn="just">
              <a:buSzPts val="1150"/>
              <a:tabLst>
                <a:tab pos="272415" algn="l"/>
              </a:tabLst>
            </a:pPr>
            <a:r>
              <a:rPr lang="en-US" sz="4000" dirty="0" smtClean="0">
                <a:solidFill>
                  <a:srgbClr val="002060"/>
                </a:solidFill>
                <a:ea typeface="Arial Unicode MS" panose="020B0604020202020204" pitchFamily="34" charset="-128"/>
                <a:cs typeface="Times New Roman" panose="02020603050405020304" pitchFamily="18" charset="0"/>
              </a:rPr>
              <a:t>Radiation</a:t>
            </a:r>
            <a:r>
              <a:rPr lang="en-US" sz="4000" spc="-75" dirty="0" smtClean="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visible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infrared</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30" dirty="0">
                <a:solidFill>
                  <a:srgbClr val="002060"/>
                </a:solidFill>
                <a:ea typeface="Arial Unicode MS" panose="020B0604020202020204" pitchFamily="34" charset="-128"/>
                <a:cs typeface="Times New Roman" panose="02020603050405020304" pitchFamily="18" charset="0"/>
              </a:rPr>
              <a:t>does</a:t>
            </a:r>
            <a:r>
              <a:rPr lang="en-US" sz="4000" spc="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not</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possess</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sufficient</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to</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produce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photoioniza­tion</a:t>
            </a:r>
            <a:r>
              <a:rPr lang="en-US" sz="4000" spc="-140" dirty="0" smtClean="0">
                <a:solidFill>
                  <a:srgbClr val="002060"/>
                </a:solidFill>
                <a:ea typeface="Arial Unicode MS" panose="020B0604020202020204" pitchFamily="34" charset="-128"/>
                <a:cs typeface="Times New Roman" panose="02020603050405020304" pitchFamily="18" charset="0"/>
              </a:rPr>
              <a:t> </a:t>
            </a:r>
            <a:r>
              <a:rPr lang="en-US" sz="4000" spc="-25" dirty="0">
                <a:solidFill>
                  <a:srgbClr val="002060"/>
                </a:solidFill>
                <a:ea typeface="Arial Unicode MS" panose="020B0604020202020204" pitchFamily="34" charset="-128"/>
                <a:cs typeface="Times New Roman" panose="02020603050405020304" pitchFamily="18" charset="0"/>
              </a:rPr>
              <a:t>or</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err="1">
                <a:solidFill>
                  <a:srgbClr val="002060"/>
                </a:solidFill>
                <a:ea typeface="Arial Unicode MS" panose="020B0604020202020204" pitchFamily="34" charset="-128"/>
                <a:cs typeface="Times New Roman" panose="02020603050405020304" pitchFamily="18" charset="0"/>
              </a:rPr>
              <a:t>photodissociation</a:t>
            </a:r>
            <a:r>
              <a:rPr lang="en-US" sz="4000" dirty="0">
                <a:solidFill>
                  <a:srgbClr val="002060"/>
                </a:solidFill>
                <a:ea typeface="Arial Unicode MS" panose="020B0604020202020204" pitchFamily="34" charset="-128"/>
                <a:cs typeface="Times New Roman" panose="02020603050405020304" pitchFamily="18" charset="0"/>
              </a:rPr>
              <a: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but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under</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certain</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0" dirty="0" smtClean="0">
                <a:solidFill>
                  <a:srgbClr val="002060"/>
                </a:solidFill>
                <a:ea typeface="Arial Unicode MS" panose="020B0604020202020204" pitchFamily="34" charset="-128"/>
                <a:cs typeface="Times New Roman" panose="02020603050405020304" pitchFamily="18" charset="0"/>
              </a:rPr>
              <a:t>condi­</a:t>
            </a:r>
            <a:r>
              <a:rPr lang="en-US" sz="4000" dirty="0" smtClean="0">
                <a:solidFill>
                  <a:srgbClr val="002060"/>
                </a:solidFill>
                <a:ea typeface="Arial Unicode MS" panose="020B0604020202020204" pitchFamily="34" charset="-128"/>
                <a:cs typeface="Times New Roman" panose="02020603050405020304" pitchFamily="18" charset="0"/>
              </a:rPr>
              <a:t>tions, </a:t>
            </a:r>
            <a:r>
              <a:rPr lang="en-US" sz="4000" dirty="0">
                <a:solidFill>
                  <a:srgbClr val="002060"/>
                </a:solidFill>
                <a:ea typeface="Arial Unicode MS" panose="020B0604020202020204" pitchFamily="34" charset="-128"/>
                <a:cs typeface="Times New Roman" panose="02020603050405020304" pitchFamily="18" charset="0"/>
              </a:rPr>
              <a:t>appreciable absorption </a:t>
            </a:r>
            <a:r>
              <a:rPr lang="en-US" sz="4000" spc="-20" dirty="0">
                <a:solidFill>
                  <a:srgbClr val="002060"/>
                </a:solidFill>
                <a:ea typeface="Arial Unicode MS" panose="020B0604020202020204" pitchFamily="34" charset="-128"/>
                <a:cs typeface="Times New Roman" panose="02020603050405020304" pitchFamily="18" charset="0"/>
              </a:rPr>
              <a:t>can </a:t>
            </a:r>
            <a:r>
              <a:rPr lang="en-US" sz="4000" dirty="0">
                <a:solidFill>
                  <a:srgbClr val="002060"/>
                </a:solidFill>
                <a:ea typeface="Arial Unicode MS" panose="020B0604020202020204" pitchFamily="34" charset="-128"/>
                <a:cs typeface="Times New Roman" panose="02020603050405020304" pitchFamily="18" charset="0"/>
              </a:rPr>
              <a:t>nonetheless</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occur.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 understand </a:t>
            </a:r>
            <a:r>
              <a:rPr lang="en-US" sz="4000" spc="-20"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processes </a:t>
            </a:r>
            <a:r>
              <a:rPr lang="en-US" sz="4000" spc="-15" dirty="0">
                <a:solidFill>
                  <a:srgbClr val="002060"/>
                </a:solidFill>
                <a:ea typeface="Arial Unicode MS" panose="020B0604020202020204" pitchFamily="34" charset="-128"/>
                <a:cs typeface="Times New Roman" panose="02020603050405020304" pitchFamily="18" charset="0"/>
              </a:rPr>
              <a:t>that </a:t>
            </a:r>
            <a:r>
              <a:rPr lang="en-US" sz="4000" dirty="0">
                <a:solidFill>
                  <a:srgbClr val="002060"/>
                </a:solidFill>
                <a:ea typeface="Arial Unicode MS" panose="020B0604020202020204" pitchFamily="34" charset="-128"/>
                <a:cs typeface="Times New Roman" panose="02020603050405020304" pitchFamily="18" charset="0"/>
              </a:rPr>
              <a:t>are responsible</a:t>
            </a:r>
            <a:r>
              <a:rPr lang="en-US" sz="4000" spc="-14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for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absorption</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these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longer</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it</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is</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neces­sary</a:t>
            </a:r>
            <a:r>
              <a:rPr lang="en-US" sz="4000" spc="-155" dirty="0" smtClean="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to</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consider</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other</a:t>
            </a:r>
            <a:r>
              <a:rPr lang="en-US" sz="4000" spc="-1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kinds</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changes</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state</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 a</a:t>
            </a:r>
            <a:r>
              <a:rPr lang="en-US" sz="4000" spc="-5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a:t>
            </a:r>
            <a:r>
              <a:rPr lang="en-US" sz="4000" spc="-135" dirty="0">
                <a:solidFill>
                  <a:srgbClr val="002060"/>
                </a:solidFill>
                <a:ea typeface="Arial Unicode MS" panose="020B0604020202020204" pitchFamily="34" charset="-128"/>
                <a:cs typeface="Times New Roman" panose="02020603050405020304" pitchFamily="18" charset="0"/>
              </a:rPr>
              <a:t> </a:t>
            </a:r>
            <a:endParaRPr lang="en-US" sz="4000" dirty="0">
              <a:effectLst/>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3497350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01500" cy="6998839"/>
          </a:xfrm>
          <a:prstGeom prst="rect">
            <a:avLst/>
          </a:prstGeom>
        </p:spPr>
        <p:txBody>
          <a:bodyPr wrap="square">
            <a:spAutoFit/>
          </a:bodyPr>
          <a:lstStyle/>
          <a:p>
            <a:pPr marR="0" lvl="0" algn="just">
              <a:buSzPts val="1150"/>
              <a:tabLst>
                <a:tab pos="272415" algn="l"/>
              </a:tabLst>
            </a:pPr>
            <a:r>
              <a:rPr lang="en-US" sz="4000" dirty="0">
                <a:solidFill>
                  <a:srgbClr val="002060"/>
                </a:solidFill>
                <a:ea typeface="Arial Unicode MS" panose="020B0604020202020204" pitchFamily="34" charset="-128"/>
                <a:cs typeface="Times New Roman" panose="02020603050405020304" pitchFamily="18" charset="0"/>
              </a:rPr>
              <a:t>The</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internal</a:t>
            </a:r>
            <a:r>
              <a:rPr lang="en-US" sz="4000" spc="-1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8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of</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 can</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be</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written</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form</a:t>
            </a:r>
          </a:p>
          <a:p>
            <a:pPr algn="ctr">
              <a:lnSpc>
                <a:spcPct val="150000"/>
              </a:lnSpc>
              <a:spcBef>
                <a:spcPts val="600"/>
              </a:spcBef>
              <a:spcAft>
                <a:spcPts val="600"/>
              </a:spcAft>
            </a:pPr>
            <a:r>
              <a:rPr lang="en-US" sz="4000" dirty="0">
                <a:solidFill>
                  <a:srgbClr val="002060"/>
                </a:solidFill>
                <a:ea typeface="Calibri" panose="020F0502020204030204" pitchFamily="34" charset="0"/>
                <a:cs typeface="Times New Roman" panose="02020603050405020304" pitchFamily="18" charset="0"/>
              </a:rPr>
              <a:t> </a:t>
            </a:r>
            <a:r>
              <a:rPr lang="en-US" sz="4000" i="1" dirty="0">
                <a:solidFill>
                  <a:srgbClr val="002060"/>
                </a:solidFill>
                <a:ea typeface="Calibri" panose="020F0502020204030204" pitchFamily="34" charset="0"/>
                <a:cs typeface="Times New Roman" panose="02020603050405020304" pitchFamily="18" charset="0"/>
              </a:rPr>
              <a:t>E </a:t>
            </a:r>
            <a:r>
              <a:rPr lang="en-US" sz="4000" dirty="0">
                <a:solidFill>
                  <a:srgbClr val="002060"/>
                </a:solidFill>
                <a:ea typeface="Calibri" panose="020F0502020204030204" pitchFamily="34" charset="0"/>
                <a:cs typeface="Times New Roman" panose="02020603050405020304" pitchFamily="18" charset="0"/>
              </a:rPr>
              <a:t>= </a:t>
            </a:r>
            <a:r>
              <a:rPr lang="en-US" sz="4000" i="1" dirty="0">
                <a:solidFill>
                  <a:srgbClr val="002060"/>
                </a:solidFill>
                <a:ea typeface="Calibri" panose="020F0502020204030204" pitchFamily="34" charset="0"/>
                <a:cs typeface="Times New Roman" panose="02020603050405020304" pitchFamily="18" charset="0"/>
              </a:rPr>
              <a:t>E</a:t>
            </a:r>
            <a:r>
              <a:rPr lang="en-US" sz="4000" i="1" baseline="-25000" dirty="0">
                <a:solidFill>
                  <a:srgbClr val="002060"/>
                </a:solidFill>
                <a:ea typeface="Calibri" panose="020F0502020204030204" pitchFamily="34" charset="0"/>
                <a:cs typeface="Times New Roman" panose="02020603050405020304" pitchFamily="18" charset="0"/>
              </a:rPr>
              <a:t>0</a:t>
            </a:r>
            <a:r>
              <a:rPr lang="en-US" sz="4000" i="1"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Calibri" panose="020F0502020204030204" pitchFamily="34" charset="0"/>
                <a:cs typeface="Times New Roman" panose="02020603050405020304" pitchFamily="18" charset="0"/>
              </a:rPr>
              <a:t>+ </a:t>
            </a:r>
            <a:r>
              <a:rPr lang="en-US" sz="4000" i="1" spc="-15" dirty="0" err="1">
                <a:solidFill>
                  <a:srgbClr val="002060"/>
                </a:solidFill>
                <a:ea typeface="Calibri" panose="020F0502020204030204" pitchFamily="34" charset="0"/>
                <a:cs typeface="Times New Roman" panose="02020603050405020304" pitchFamily="18" charset="0"/>
              </a:rPr>
              <a:t>E</a:t>
            </a:r>
            <a:r>
              <a:rPr lang="en-US" sz="4000" i="1" spc="-15" baseline="-25000" dirty="0" err="1">
                <a:solidFill>
                  <a:srgbClr val="002060"/>
                </a:solidFill>
                <a:ea typeface="Calibri" panose="020F0502020204030204" pitchFamily="34" charset="0"/>
                <a:cs typeface="Times New Roman" panose="02020603050405020304" pitchFamily="18" charset="0"/>
              </a:rPr>
              <a:t>v</a:t>
            </a:r>
            <a:r>
              <a:rPr lang="en-US" sz="4000" i="1" spc="-15"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Calibri" panose="020F0502020204030204" pitchFamily="34" charset="0"/>
                <a:cs typeface="Times New Roman" panose="02020603050405020304" pitchFamily="18" charset="0"/>
              </a:rPr>
              <a:t>+ </a:t>
            </a:r>
            <a:r>
              <a:rPr lang="en-US" sz="4000" i="1" dirty="0" err="1">
                <a:solidFill>
                  <a:srgbClr val="002060"/>
                </a:solidFill>
                <a:ea typeface="Calibri" panose="020F0502020204030204" pitchFamily="34" charset="0"/>
                <a:cs typeface="Times New Roman" panose="02020603050405020304" pitchFamily="18" charset="0"/>
              </a:rPr>
              <a:t>E</a:t>
            </a:r>
            <a:r>
              <a:rPr lang="en-US" sz="4000" i="1" baseline="-25000" dirty="0" err="1">
                <a:solidFill>
                  <a:srgbClr val="002060"/>
                </a:solidFill>
                <a:ea typeface="Calibri" panose="020F0502020204030204" pitchFamily="34" charset="0"/>
                <a:cs typeface="Times New Roman" panose="02020603050405020304" pitchFamily="18" charset="0"/>
              </a:rPr>
              <a:t>r</a:t>
            </a:r>
            <a:r>
              <a:rPr lang="en-US" sz="4000" i="1"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Calibri" panose="020F0502020204030204" pitchFamily="34" charset="0"/>
                <a:cs typeface="Times New Roman" panose="02020603050405020304" pitchFamily="18" charset="0"/>
              </a:rPr>
              <a:t>+</a:t>
            </a:r>
            <a:r>
              <a:rPr lang="en-US" sz="4000" spc="130" dirty="0">
                <a:solidFill>
                  <a:srgbClr val="002060"/>
                </a:solidFill>
                <a:ea typeface="Calibri" panose="020F0502020204030204" pitchFamily="34" charset="0"/>
                <a:cs typeface="Times New Roman" panose="02020603050405020304" pitchFamily="18" charset="0"/>
              </a:rPr>
              <a:t> </a:t>
            </a:r>
            <a:r>
              <a:rPr lang="en-US" sz="4000" i="1" dirty="0">
                <a:solidFill>
                  <a:srgbClr val="002060"/>
                </a:solidFill>
                <a:ea typeface="Calibri" panose="020F0502020204030204" pitchFamily="34" charset="0"/>
                <a:cs typeface="Times New Roman" panose="02020603050405020304" pitchFamily="18" charset="0"/>
              </a:rPr>
              <a:t>E</a:t>
            </a:r>
            <a:r>
              <a:rPr lang="en-US" sz="4000" i="1" baseline="-25000" dirty="0">
                <a:solidFill>
                  <a:srgbClr val="002060"/>
                </a:solidFill>
                <a:ea typeface="Calibri" panose="020F0502020204030204" pitchFamily="34" charset="0"/>
                <a:cs typeface="Times New Roman" panose="02020603050405020304" pitchFamily="18" charset="0"/>
              </a:rPr>
              <a:t>t</a:t>
            </a:r>
            <a:r>
              <a:rPr lang="en-US" sz="4000" i="1" dirty="0">
                <a:solidFill>
                  <a:srgbClr val="002060"/>
                </a:solidFill>
                <a:ea typeface="Calibri" panose="020F0502020204030204" pitchFamily="34" charset="0"/>
                <a:cs typeface="Times New Roman" panose="02020603050405020304" pitchFamily="18" charset="0"/>
              </a:rPr>
              <a:t>		(4.22)</a:t>
            </a:r>
            <a:endParaRPr lang="en-US" sz="4000" dirty="0">
              <a:solidFill>
                <a:srgbClr val="002060"/>
              </a:solidFill>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4000" i="1" dirty="0">
                <a:solidFill>
                  <a:srgbClr val="002060"/>
                </a:solidFill>
                <a:ea typeface="Arial Narrow" panose="020B0606020202030204" pitchFamily="34" charset="0"/>
                <a:cs typeface="Arial Narrow" panose="020B0606020202030204" pitchFamily="34" charset="0"/>
              </a:rPr>
              <a:t> </a:t>
            </a:r>
            <a:r>
              <a:rPr lang="en-US" sz="4000" dirty="0">
                <a:solidFill>
                  <a:srgbClr val="002060"/>
                </a:solidFill>
                <a:ea typeface="Arial Unicode MS" panose="020B0604020202020204" pitchFamily="34" charset="-128"/>
                <a:cs typeface="Times New Roman" panose="02020603050405020304" pitchFamily="18" charset="0"/>
              </a:rPr>
              <a:t>where</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i="1" dirty="0">
                <a:solidFill>
                  <a:srgbClr val="002060"/>
                </a:solidFill>
                <a:ea typeface="Calibri" panose="020F0502020204030204" pitchFamily="34" charset="0"/>
                <a:cs typeface="Times New Roman" panose="02020603050405020304" pitchFamily="18" charset="0"/>
              </a:rPr>
              <a:t>E</a:t>
            </a:r>
            <a:r>
              <a:rPr lang="en-US" sz="4000" i="1" baseline="-25000" dirty="0">
                <a:solidFill>
                  <a:srgbClr val="002060"/>
                </a:solidFill>
                <a:ea typeface="Calibri" panose="020F0502020204030204" pitchFamily="34" charset="0"/>
                <a:cs typeface="Times New Roman" panose="02020603050405020304" pitchFamily="18" charset="0"/>
              </a:rPr>
              <a:t>0</a:t>
            </a:r>
            <a:r>
              <a:rPr lang="en-US" sz="4000" i="1" spc="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is</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level</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of</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orbits</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the</a:t>
            </a:r>
            <a:r>
              <a:rPr lang="en-US" sz="4000" spc="-1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elec­trons</a:t>
            </a:r>
            <a:r>
              <a:rPr lang="en-US" sz="4000" spc="-21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in</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atoms,</a:t>
            </a:r>
            <a:r>
              <a:rPr lang="en-US" sz="4000" spc="-235" dirty="0">
                <a:solidFill>
                  <a:srgbClr val="002060"/>
                </a:solidFill>
                <a:ea typeface="Arial Unicode MS" panose="020B0604020202020204" pitchFamily="34" charset="-128"/>
                <a:cs typeface="Times New Roman" panose="02020603050405020304" pitchFamily="18" charset="0"/>
              </a:rPr>
              <a:t> </a:t>
            </a:r>
            <a:r>
              <a:rPr lang="en-US" sz="4000" i="1" spc="-15" dirty="0" err="1">
                <a:solidFill>
                  <a:srgbClr val="002060"/>
                </a:solidFill>
                <a:ea typeface="Calibri" panose="020F0502020204030204" pitchFamily="34" charset="0"/>
                <a:cs typeface="Times New Roman" panose="02020603050405020304" pitchFamily="18" charset="0"/>
              </a:rPr>
              <a:t>E</a:t>
            </a:r>
            <a:r>
              <a:rPr lang="en-US" sz="4000" i="1" spc="-15" baseline="-25000" dirty="0" err="1">
                <a:solidFill>
                  <a:srgbClr val="002060"/>
                </a:solidFill>
                <a:ea typeface="Calibri" panose="020F0502020204030204" pitchFamily="34" charset="0"/>
                <a:cs typeface="Times New Roman" panose="02020603050405020304" pitchFamily="18" charset="0"/>
              </a:rPr>
              <a:t>v</a:t>
            </a:r>
            <a:r>
              <a:rPr lang="en-US" sz="4000" i="1" spc="-15" baseline="-25000"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195" dirty="0">
                <a:solidFill>
                  <a:srgbClr val="002060"/>
                </a:solidFill>
                <a:ea typeface="Arial Unicode MS" panose="020B0604020202020204" pitchFamily="34" charset="-128"/>
                <a:cs typeface="Times New Roman" panose="02020603050405020304" pitchFamily="18" charset="0"/>
              </a:rPr>
              <a:t> </a:t>
            </a:r>
            <a:r>
              <a:rPr lang="en-US" sz="4000" i="1" dirty="0" err="1">
                <a:solidFill>
                  <a:srgbClr val="002060"/>
                </a:solidFill>
                <a:ea typeface="Calibri" panose="020F0502020204030204" pitchFamily="34" charset="0"/>
                <a:cs typeface="Times New Roman" panose="02020603050405020304" pitchFamily="18" charset="0"/>
              </a:rPr>
              <a:t>E</a:t>
            </a:r>
            <a:r>
              <a:rPr lang="en-US" sz="4000" i="1" baseline="-25000" dirty="0" err="1">
                <a:solidFill>
                  <a:srgbClr val="002060"/>
                </a:solidFill>
                <a:ea typeface="Calibri" panose="020F0502020204030204" pitchFamily="34" charset="0"/>
                <a:cs typeface="Times New Roman" panose="02020603050405020304" pitchFamily="18" charset="0"/>
              </a:rPr>
              <a:t>r</a:t>
            </a:r>
            <a:r>
              <a:rPr lang="en-US" sz="4000" i="1" baseline="-25000"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refer</a:t>
            </a:r>
            <a:r>
              <a:rPr lang="en-US" sz="4000" spc="-1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a:t>
            </a:r>
            <a:r>
              <a:rPr lang="en-US" sz="4000" spc="-21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21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lev­</a:t>
            </a:r>
            <a:r>
              <a:rPr lang="en-US" sz="4000" spc="-15" dirty="0">
                <a:solidFill>
                  <a:srgbClr val="002060"/>
                </a:solidFill>
                <a:ea typeface="Arial Unicode MS" panose="020B0604020202020204" pitchFamily="34" charset="-128"/>
                <a:cs typeface="Times New Roman" panose="02020603050405020304" pitchFamily="18" charset="0"/>
              </a:rPr>
              <a:t>els</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corresponding</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the</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i="1" dirty="0">
                <a:solidFill>
                  <a:srgbClr val="002060"/>
                </a:solidFill>
                <a:ea typeface="Arial Unicode MS" panose="020B0604020202020204" pitchFamily="34" charset="-128"/>
                <a:cs typeface="Times New Roman" panose="02020603050405020304" pitchFamily="18" charset="0"/>
              </a:rPr>
              <a:t>vibrational</a:t>
            </a:r>
            <a:r>
              <a:rPr lang="en-US" sz="4000" i="1" spc="-11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i="1" dirty="0">
                <a:solidFill>
                  <a:srgbClr val="002060"/>
                </a:solidFill>
                <a:ea typeface="Arial Unicode MS" panose="020B0604020202020204" pitchFamily="34" charset="-128"/>
                <a:cs typeface="Times New Roman" panose="02020603050405020304" pitchFamily="18" charset="0"/>
              </a:rPr>
              <a:t>rotational </a:t>
            </a:r>
            <a:r>
              <a:rPr lang="en-US" sz="4000" dirty="0">
                <a:solidFill>
                  <a:srgbClr val="002060"/>
                </a:solidFill>
                <a:ea typeface="Arial Unicode MS" panose="020B0604020202020204" pitchFamily="34" charset="-128"/>
                <a:cs typeface="Times New Roman" panose="02020603050405020304" pitchFamily="18" charset="0"/>
              </a:rPr>
              <a:t>state of </a:t>
            </a:r>
            <a:r>
              <a:rPr lang="en-US" sz="4000" spc="-15"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molecule, and </a:t>
            </a:r>
            <a:r>
              <a:rPr lang="en-US" sz="4000" i="1" dirty="0">
                <a:solidFill>
                  <a:srgbClr val="002060"/>
                </a:solidFill>
                <a:ea typeface="Calibri" panose="020F0502020204030204" pitchFamily="34" charset="0"/>
                <a:cs typeface="Times New Roman" panose="02020603050405020304" pitchFamily="18" charset="0"/>
              </a:rPr>
              <a:t>E</a:t>
            </a:r>
            <a:r>
              <a:rPr lang="en-US" sz="4000" i="1" baseline="-25000" dirty="0">
                <a:solidFill>
                  <a:srgbClr val="002060"/>
                </a:solidFill>
                <a:ea typeface="Calibri" panose="020F0502020204030204" pitchFamily="34" charset="0"/>
                <a:cs typeface="Times New Roman" panose="02020603050405020304" pitchFamily="18" charset="0"/>
              </a:rPr>
              <a:t>t</a:t>
            </a:r>
            <a:r>
              <a:rPr lang="en-US" sz="4000" i="1"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is the</a:t>
            </a:r>
            <a:r>
              <a:rPr lang="en-US" sz="4000" spc="215" dirty="0">
                <a:solidFill>
                  <a:srgbClr val="002060"/>
                </a:solidFill>
                <a:ea typeface="Arial Unicode MS" panose="020B0604020202020204" pitchFamily="34" charset="-128"/>
                <a:cs typeface="Times New Roman" panose="02020603050405020304" pitchFamily="18" charset="0"/>
              </a:rPr>
              <a:t> </a:t>
            </a:r>
            <a:r>
              <a:rPr lang="en-US" sz="4000" i="1" dirty="0">
                <a:solidFill>
                  <a:srgbClr val="002060"/>
                </a:solidFill>
                <a:ea typeface="Arial Unicode MS" panose="020B0604020202020204" pitchFamily="34" charset="-128"/>
                <a:cs typeface="Times New Roman" panose="02020603050405020304" pitchFamily="18" charset="0"/>
              </a:rPr>
              <a:t>translational</a:t>
            </a:r>
            <a:r>
              <a:rPr lang="en-US" sz="4000" i="1"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 associated with the random</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molecular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motio</a:t>
            </a:r>
            <a:r>
              <a:rPr lang="en-US" sz="4000" dirty="0">
                <a:solidFill>
                  <a:srgbClr val="050505"/>
                </a:solidFill>
                <a:ea typeface="Arial Unicode MS" panose="020B0604020202020204" pitchFamily="34" charset="-128"/>
                <a:cs typeface="Times New Roman" panose="02020603050405020304" pitchFamily="18" charset="0"/>
              </a:rPr>
              <a:t>ns.</a:t>
            </a:r>
            <a:r>
              <a:rPr lang="en-US" sz="4000" spc="-155" dirty="0">
                <a:solidFill>
                  <a:srgbClr val="050505"/>
                </a:solidFill>
                <a:ea typeface="Arial Unicode MS" panose="020B0604020202020204" pitchFamily="34" charset="-128"/>
                <a:cs typeface="Times New Roman" panose="02020603050405020304" pitchFamily="18" charset="0"/>
              </a:rPr>
              <a:t> </a:t>
            </a:r>
            <a:endParaRPr lang="en-US" sz="4000" dirty="0"/>
          </a:p>
        </p:txBody>
      </p:sp>
    </p:spTree>
    <p:extLst>
      <p:ext uri="{BB962C8B-B14F-4D97-AF65-F5344CB8AC3E}">
        <p14:creationId xmlns:p14="http://schemas.microsoft.com/office/powerpoint/2010/main" val="370724320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44349" cy="5823454"/>
          </a:xfrm>
          <a:prstGeom prst="rect">
            <a:avLst/>
          </a:prstGeom>
        </p:spPr>
        <p:txBody>
          <a:bodyPr wrap="square">
            <a:spAutoFit/>
          </a:bodyPr>
          <a:lstStyle/>
          <a:p>
            <a:pPr marL="76835" marR="86360" indent="135255" algn="just">
              <a:lnSpc>
                <a:spcPct val="150000"/>
              </a:lnSpc>
            </a:pPr>
            <a:r>
              <a:rPr lang="en-US" sz="3600" dirty="0">
                <a:solidFill>
                  <a:srgbClr val="002060"/>
                </a:solidFill>
                <a:ea typeface="Calibri" panose="020F0502020204030204" pitchFamily="34" charset="0"/>
                <a:cs typeface="Arial" panose="020B0604020202020204" pitchFamily="34" charset="0"/>
              </a:rPr>
              <a:t>Quantum </a:t>
            </a:r>
            <a:r>
              <a:rPr lang="en-US" sz="3600" spc="10" dirty="0">
                <a:solidFill>
                  <a:srgbClr val="002060"/>
                </a:solidFill>
                <a:ea typeface="Calibri" panose="020F0502020204030204" pitchFamily="34" charset="0"/>
                <a:cs typeface="Arial" panose="020B0604020202020204" pitchFamily="34" charset="0"/>
              </a:rPr>
              <a:t>mechanics predicts </a:t>
            </a:r>
            <a:r>
              <a:rPr lang="en-US" sz="3600" dirty="0">
                <a:solidFill>
                  <a:srgbClr val="002060"/>
                </a:solidFill>
                <a:ea typeface="Calibri" panose="020F0502020204030204" pitchFamily="34" charset="0"/>
                <a:cs typeface="Arial" panose="020B0604020202020204" pitchFamily="34" charset="0"/>
              </a:rPr>
              <a:t>that </a:t>
            </a:r>
            <a:r>
              <a:rPr lang="en-US" sz="3600" spc="10" dirty="0">
                <a:solidFill>
                  <a:srgbClr val="002060"/>
                </a:solidFill>
                <a:ea typeface="Calibri" panose="020F0502020204030204" pitchFamily="34" charset="0"/>
                <a:cs typeface="Arial" panose="020B0604020202020204" pitchFamily="34" charset="0"/>
              </a:rPr>
              <a:t>only</a:t>
            </a:r>
            <a:r>
              <a:rPr lang="en-US" sz="3600" spc="275" dirty="0">
                <a:solidFill>
                  <a:srgbClr val="002060"/>
                </a:solidFill>
                <a:ea typeface="Calibri" panose="020F0502020204030204" pitchFamily="34" charset="0"/>
                <a:cs typeface="Arial" panose="020B0604020202020204" pitchFamily="34" charset="0"/>
              </a:rPr>
              <a:t> </a:t>
            </a:r>
            <a:r>
              <a:rPr lang="en-US" sz="3600" spc="15" dirty="0">
                <a:solidFill>
                  <a:srgbClr val="002060"/>
                </a:solidFill>
                <a:ea typeface="Calibri" panose="020F0502020204030204" pitchFamily="34" charset="0"/>
                <a:cs typeface="Arial" panose="020B0604020202020204" pitchFamily="34" charset="0"/>
              </a:rPr>
              <a:t>certain </a:t>
            </a:r>
            <a:r>
              <a:rPr lang="en-US" sz="3600" spc="10" dirty="0">
                <a:solidFill>
                  <a:srgbClr val="002060"/>
                </a:solidFill>
                <a:ea typeface="Calibri" panose="020F0502020204030204" pitchFamily="34" charset="0"/>
                <a:cs typeface="Arial" panose="020B0604020202020204" pitchFamily="34" charset="0"/>
              </a:rPr>
              <a:t>configurations </a:t>
            </a:r>
            <a:r>
              <a:rPr lang="en-US" sz="3600" dirty="0">
                <a:solidFill>
                  <a:srgbClr val="002060"/>
                </a:solidFill>
                <a:ea typeface="Calibri" panose="020F0502020204030204" pitchFamily="34" charset="0"/>
                <a:cs typeface="Arial" panose="020B0604020202020204" pitchFamily="34" charset="0"/>
              </a:rPr>
              <a:t>of electron </a:t>
            </a:r>
            <a:r>
              <a:rPr lang="en-US" sz="3600" spc="10" dirty="0">
                <a:solidFill>
                  <a:srgbClr val="002060"/>
                </a:solidFill>
                <a:ea typeface="Calibri" panose="020F0502020204030204" pitchFamily="34" charset="0"/>
                <a:cs typeface="Arial" panose="020B0604020202020204" pitchFamily="34" charset="0"/>
              </a:rPr>
              <a:t>orbits are</a:t>
            </a:r>
            <a:r>
              <a:rPr lang="en-US" sz="3600" spc="23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permitted</a:t>
            </a:r>
            <a:r>
              <a:rPr lang="en-US" sz="3600" spc="1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within</a:t>
            </a:r>
            <a:r>
              <a:rPr lang="en-US" sz="3600" spc="-1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each</a:t>
            </a:r>
            <a:r>
              <a:rPr lang="en-US" sz="3600" spc="-14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atom,</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only</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certain</a:t>
            </a:r>
            <a:r>
              <a:rPr lang="en-US" sz="3600" spc="-1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vibrational</a:t>
            </a:r>
            <a:r>
              <a:rPr lang="en-US" sz="3600" spc="-175" dirty="0">
                <a:solidFill>
                  <a:srgbClr val="002060"/>
                </a:solidFill>
                <a:ea typeface="Calibri" panose="020F0502020204030204" pitchFamily="34" charset="0"/>
                <a:cs typeface="Arial" panose="020B0604020202020204" pitchFamily="34" charset="0"/>
              </a:rPr>
              <a:t> </a:t>
            </a:r>
            <a:r>
              <a:rPr lang="en-US" sz="3600" spc="15" dirty="0" smtClean="0">
                <a:solidFill>
                  <a:srgbClr val="002060"/>
                </a:solidFill>
                <a:ea typeface="Calibri" panose="020F0502020204030204" pitchFamily="34" charset="0"/>
                <a:cs typeface="Arial" panose="020B0604020202020204" pitchFamily="34" charset="0"/>
              </a:rPr>
              <a:t>fre­</a:t>
            </a:r>
            <a:r>
              <a:rPr lang="en-US" sz="3600" dirty="0" smtClean="0">
                <a:solidFill>
                  <a:srgbClr val="002060"/>
                </a:solidFill>
                <a:ea typeface="Calibri" panose="020F0502020204030204" pitchFamily="34" charset="0"/>
                <a:cs typeface="Arial" panose="020B0604020202020204" pitchFamily="34" charset="0"/>
              </a:rPr>
              <a:t>quencies</a:t>
            </a:r>
            <a:r>
              <a:rPr lang="en-US" sz="3600" spc="-80" dirty="0" smtClean="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45" dirty="0">
                <a:solidFill>
                  <a:srgbClr val="002060"/>
                </a:solidFill>
                <a:ea typeface="Calibri" panose="020F0502020204030204" pitchFamily="34" charset="0"/>
                <a:cs typeface="Arial" panose="020B0604020202020204" pitchFamily="34" charset="0"/>
              </a:rPr>
              <a:t> </a:t>
            </a:r>
            <a:r>
              <a:rPr lang="en-US" sz="3600" spc="10" dirty="0">
                <a:solidFill>
                  <a:srgbClr val="002060"/>
                </a:solidFill>
                <a:ea typeface="Calibri" panose="020F0502020204030204" pitchFamily="34" charset="0"/>
                <a:cs typeface="Arial" panose="020B0604020202020204" pitchFamily="34" charset="0"/>
              </a:rPr>
              <a:t>amplitudes</a:t>
            </a:r>
            <a:r>
              <a:rPr lang="en-US" sz="3600" spc="-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7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only</a:t>
            </a:r>
            <a:r>
              <a:rPr lang="en-US" sz="3600" spc="-80" dirty="0">
                <a:solidFill>
                  <a:srgbClr val="002060"/>
                </a:solidFill>
                <a:ea typeface="Calibri" panose="020F0502020204030204" pitchFamily="34" charset="0"/>
                <a:cs typeface="Arial" panose="020B0604020202020204" pitchFamily="34" charset="0"/>
              </a:rPr>
              <a:t> </a:t>
            </a:r>
            <a:r>
              <a:rPr lang="en-US" sz="3600" spc="10" dirty="0">
                <a:solidFill>
                  <a:srgbClr val="002060"/>
                </a:solidFill>
                <a:ea typeface="Calibri" panose="020F0502020204030204" pitchFamily="34" charset="0"/>
                <a:cs typeface="Arial" panose="020B0604020202020204" pitchFamily="34" charset="0"/>
              </a:rPr>
              <a:t>certain</a:t>
            </a:r>
            <a:r>
              <a:rPr lang="en-US" sz="3600" spc="-70" dirty="0">
                <a:solidFill>
                  <a:srgbClr val="002060"/>
                </a:solidFill>
                <a:ea typeface="Calibri" panose="020F0502020204030204" pitchFamily="34" charset="0"/>
                <a:cs typeface="Arial" panose="020B0604020202020204" pitchFamily="34" charset="0"/>
              </a:rPr>
              <a:t> </a:t>
            </a:r>
            <a:r>
              <a:rPr lang="en-US" sz="3600" spc="15" dirty="0">
                <a:solidFill>
                  <a:srgbClr val="002060"/>
                </a:solidFill>
                <a:ea typeface="Calibri" panose="020F0502020204030204" pitchFamily="34" charset="0"/>
                <a:cs typeface="Arial" panose="020B0604020202020204" pitchFamily="34" charset="0"/>
              </a:rPr>
              <a:t>rotation </a:t>
            </a:r>
            <a:r>
              <a:rPr lang="en-US" sz="3600" dirty="0">
                <a:solidFill>
                  <a:srgbClr val="002060"/>
                </a:solidFill>
                <a:ea typeface="Calibri" panose="020F0502020204030204" pitchFamily="34" charset="0"/>
                <a:cs typeface="Arial" panose="020B0604020202020204" pitchFamily="34" charset="0"/>
              </a:rPr>
              <a:t>rates</a:t>
            </a:r>
            <a:r>
              <a:rPr lang="en-US" sz="3600" spc="-20" dirty="0">
                <a:solidFill>
                  <a:srgbClr val="002060"/>
                </a:solidFill>
                <a:ea typeface="Calibri" panose="020F0502020204030204" pitchFamily="34" charset="0"/>
                <a:cs typeface="Arial" panose="020B0604020202020204" pitchFamily="34" charset="0"/>
              </a:rPr>
              <a:t> </a:t>
            </a:r>
            <a:r>
              <a:rPr lang="en-US" sz="3600" spc="25" dirty="0">
                <a:solidFill>
                  <a:srgbClr val="002060"/>
                </a:solidFill>
                <a:ea typeface="Calibri" panose="020F0502020204030204" pitchFamily="34" charset="0"/>
                <a:cs typeface="Arial" panose="020B0604020202020204" pitchFamily="34" charset="0"/>
              </a:rPr>
              <a:t>are</a:t>
            </a:r>
            <a:r>
              <a:rPr lang="en-US" sz="3600" spc="-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permitted</a:t>
            </a:r>
            <a:r>
              <a:rPr lang="en-US" sz="3600" spc="-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for</a:t>
            </a:r>
            <a:r>
              <a:rPr lang="en-US" sz="3600" spc="-2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a:t>
            </a:r>
            <a:r>
              <a:rPr lang="en-US" sz="3600" spc="-3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given</a:t>
            </a:r>
            <a:r>
              <a:rPr lang="en-US" sz="3600" spc="-25" dirty="0">
                <a:solidFill>
                  <a:srgbClr val="002060"/>
                </a:solidFill>
                <a:ea typeface="Calibri" panose="020F0502020204030204" pitchFamily="34" charset="0"/>
                <a:cs typeface="Arial" panose="020B0604020202020204" pitchFamily="34" charset="0"/>
              </a:rPr>
              <a:t> </a:t>
            </a:r>
            <a:r>
              <a:rPr lang="en-US" sz="3600" spc="10" dirty="0">
                <a:solidFill>
                  <a:srgbClr val="002060"/>
                </a:solidFill>
                <a:ea typeface="Calibri" panose="020F0502020204030204" pitchFamily="34" charset="0"/>
                <a:cs typeface="Arial" panose="020B0604020202020204" pitchFamily="34" charset="0"/>
              </a:rPr>
              <a:t>molecular</a:t>
            </a:r>
            <a:r>
              <a:rPr lang="en-US" sz="3600" spc="-7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species.</a:t>
            </a:r>
            <a:r>
              <a:rPr lang="en-US" sz="3600" spc="1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Each</a:t>
            </a:r>
            <a:r>
              <a:rPr lang="en-US" sz="3600" spc="-12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possible</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combination</a:t>
            </a:r>
            <a:r>
              <a:rPr lang="en-US" sz="3600" spc="-13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of</a:t>
            </a:r>
            <a:r>
              <a:rPr lang="en-US" sz="3600" spc="-12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electron</a:t>
            </a:r>
            <a:r>
              <a:rPr lang="en-US" sz="3600" spc="-1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orbits,</a:t>
            </a:r>
            <a:r>
              <a:rPr lang="en-US" sz="3600" spc="-170" dirty="0">
                <a:solidFill>
                  <a:srgbClr val="002060"/>
                </a:solidFill>
                <a:ea typeface="Calibri" panose="020F0502020204030204" pitchFamily="34" charset="0"/>
                <a:cs typeface="Arial" panose="020B0604020202020204" pitchFamily="34" charset="0"/>
              </a:rPr>
              <a:t> </a:t>
            </a:r>
            <a:r>
              <a:rPr lang="en-US" sz="3600" spc="10" dirty="0" smtClean="0">
                <a:solidFill>
                  <a:srgbClr val="002060"/>
                </a:solidFill>
                <a:ea typeface="Calibri" panose="020F0502020204030204" pitchFamily="34" charset="0"/>
                <a:cs typeface="Arial" panose="020B0604020202020204" pitchFamily="34" charset="0"/>
              </a:rPr>
              <a:t>vibra­</a:t>
            </a:r>
            <a:r>
              <a:rPr lang="en-US" sz="3600" dirty="0" smtClean="0">
                <a:solidFill>
                  <a:srgbClr val="002060"/>
                </a:solidFill>
                <a:ea typeface="Calibri" panose="020F0502020204030204" pitchFamily="34" charset="0"/>
                <a:cs typeface="Arial" panose="020B0604020202020204" pitchFamily="34" charset="0"/>
              </a:rPr>
              <a:t>tion</a:t>
            </a:r>
            <a:r>
              <a:rPr lang="en-US" sz="3600" dirty="0">
                <a:solidFill>
                  <a:srgbClr val="002060"/>
                </a:solidFill>
                <a:ea typeface="Calibri" panose="020F0502020204030204" pitchFamily="34" charset="0"/>
                <a:cs typeface="Arial" panose="020B0604020202020204" pitchFamily="34" charset="0"/>
              </a:rPr>
              <a:t>,  and  </a:t>
            </a:r>
            <a:r>
              <a:rPr lang="en-US" sz="3600" spc="15" dirty="0">
                <a:solidFill>
                  <a:srgbClr val="002060"/>
                </a:solidFill>
                <a:ea typeface="Calibri" panose="020F0502020204030204" pitchFamily="34" charset="0"/>
                <a:cs typeface="Arial" panose="020B0604020202020204" pitchFamily="34" charset="0"/>
              </a:rPr>
              <a:t>rotation </a:t>
            </a:r>
            <a:r>
              <a:rPr lang="en-US" sz="3600" dirty="0">
                <a:solidFill>
                  <a:srgbClr val="002060"/>
                </a:solidFill>
                <a:ea typeface="Calibri" panose="020F0502020204030204" pitchFamily="34" charset="0"/>
                <a:cs typeface="Arial" panose="020B0604020202020204" pitchFamily="34" charset="0"/>
              </a:rPr>
              <a:t>is </a:t>
            </a:r>
            <a:r>
              <a:rPr lang="en-US" sz="3600" dirty="0" smtClean="0">
                <a:solidFill>
                  <a:srgbClr val="002060"/>
                </a:solidFill>
                <a:ea typeface="Calibri" panose="020F0502020204030204" pitchFamily="34" charset="0"/>
                <a:cs typeface="Arial" panose="020B0604020202020204" pitchFamily="34" charset="0"/>
              </a:rPr>
              <a:t>characterized </a:t>
            </a:r>
            <a:r>
              <a:rPr lang="en-US" sz="3600" spc="20" dirty="0">
                <a:solidFill>
                  <a:srgbClr val="002060"/>
                </a:solidFill>
                <a:ea typeface="Calibri" panose="020F0502020204030204" pitchFamily="34" charset="0"/>
                <a:cs typeface="Arial" panose="020B0604020202020204" pitchFamily="34" charset="0"/>
              </a:rPr>
              <a:t>by </a:t>
            </a:r>
            <a:r>
              <a:rPr lang="en-US" sz="3600" dirty="0">
                <a:solidFill>
                  <a:srgbClr val="002060"/>
                </a:solidFill>
                <a:ea typeface="Calibri" panose="020F0502020204030204" pitchFamily="34" charset="0"/>
                <a:cs typeface="Arial" panose="020B0604020202020204" pitchFamily="34" charset="0"/>
              </a:rPr>
              <a:t>its</a:t>
            </a:r>
            <a:r>
              <a:rPr lang="en-US" sz="3600" spc="280" dirty="0">
                <a:solidFill>
                  <a:srgbClr val="002060"/>
                </a:solidFill>
                <a:ea typeface="Calibri" panose="020F0502020204030204" pitchFamily="34" charset="0"/>
                <a:cs typeface="Arial" panose="020B0604020202020204" pitchFamily="34" charset="0"/>
              </a:rPr>
              <a:t> </a:t>
            </a:r>
            <a:r>
              <a:rPr lang="en-US" sz="3600" dirty="0" smtClean="0">
                <a:solidFill>
                  <a:srgbClr val="002060"/>
                </a:solidFill>
                <a:ea typeface="Calibri" panose="020F0502020204030204" pitchFamily="34" charset="0"/>
                <a:cs typeface="Arial" panose="020B0604020202020204" pitchFamily="34" charset="0"/>
              </a:rPr>
              <a:t>own </a:t>
            </a:r>
            <a:r>
              <a:rPr lang="en-US" sz="3600" dirty="0">
                <a:ea typeface="Times New Roman" panose="02020603050405020304" pitchFamily="18" charset="0"/>
                <a:cs typeface="Times New Roman" panose="02020603050405020304" pitchFamily="18" charset="0"/>
              </a:rPr>
              <a:t>energy</a:t>
            </a:r>
            <a:r>
              <a:rPr lang="en-US" sz="3600" spc="-9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level,</a:t>
            </a:r>
            <a:r>
              <a:rPr lang="en-US" sz="3600" spc="-15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which</a:t>
            </a:r>
            <a:r>
              <a:rPr lang="en-US" sz="3600" spc="-7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represents</a:t>
            </a:r>
            <a:r>
              <a:rPr lang="en-US" sz="3600" spc="-3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the</a:t>
            </a:r>
            <a:r>
              <a:rPr lang="en-US" sz="3600" spc="-7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sum</a:t>
            </a:r>
            <a:r>
              <a:rPr lang="en-US" sz="3600" spc="-10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of</a:t>
            </a:r>
            <a:r>
              <a:rPr lang="en-US" sz="3600" spc="-5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the</a:t>
            </a:r>
            <a:r>
              <a:rPr lang="en-US" sz="3600" spc="-5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three kinds of energy. </a:t>
            </a:r>
            <a:endParaRPr lang="en-US" sz="3600" dirty="0">
              <a:solidFill>
                <a:srgbClr val="00206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4860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126"/>
            <a:ext cx="11854542" cy="6898299"/>
          </a:xfrm>
          <a:prstGeom prst="rect">
            <a:avLst/>
          </a:prstGeom>
        </p:spPr>
        <p:txBody>
          <a:bodyPr wrap="square">
            <a:spAutoFit/>
          </a:bodyPr>
          <a:lstStyle/>
          <a:p>
            <a:pPr marL="65088" marR="117475" algn="just">
              <a:lnSpc>
                <a:spcPct val="107000"/>
              </a:lnSpc>
              <a:spcBef>
                <a:spcPts val="0"/>
              </a:spcBef>
              <a:spcAft>
                <a:spcPts val="0"/>
              </a:spcAft>
            </a:pPr>
            <a:r>
              <a:rPr lang="en-US" sz="2800" dirty="0" smtClean="0">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A</a:t>
            </a:r>
            <a:r>
              <a:rPr lang="en-US" sz="4000" spc="-75" dirty="0" smtClean="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mol­ecule </a:t>
            </a:r>
            <a:r>
              <a:rPr lang="en-US" sz="4000" dirty="0">
                <a:solidFill>
                  <a:srgbClr val="002060"/>
                </a:solidFill>
                <a:ea typeface="Times New Roman" panose="02020603050405020304" pitchFamily="18" charset="0"/>
                <a:cs typeface="Times New Roman" panose="02020603050405020304" pitchFamily="18" charset="0"/>
              </a:rPr>
              <a:t>may undergo a transition to a higher</a:t>
            </a:r>
            <a:r>
              <a:rPr lang="en-US" sz="4000" spc="-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energy level</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by</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absorbing</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electromagnetic</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a:t>
            </a:r>
            <a:r>
              <a:rPr lang="en-US" sz="4000" spc="-7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it may drop to a lower level by emitting</a:t>
            </a:r>
            <a:r>
              <a:rPr lang="en-US" sz="4000" spc="2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 </a:t>
            </a:r>
            <a:endParaRPr lang="en-US" sz="4000" dirty="0" smtClean="0">
              <a:solidFill>
                <a:srgbClr val="002060"/>
              </a:solidFill>
              <a:ea typeface="Times New Roman" panose="02020603050405020304" pitchFamily="18" charset="0"/>
              <a:cs typeface="Times New Roman" panose="02020603050405020304" pitchFamily="18" charset="0"/>
            </a:endParaRPr>
          </a:p>
          <a:p>
            <a:pPr marL="65088" marR="117475" algn="just">
              <a:lnSpc>
                <a:spcPct val="107000"/>
              </a:lnSpc>
              <a:spcBef>
                <a:spcPts val="0"/>
              </a:spcBef>
              <a:spcAft>
                <a:spcPts val="0"/>
              </a:spcAft>
            </a:pPr>
            <a:r>
              <a:rPr lang="en-US" sz="4000" dirty="0" smtClean="0">
                <a:solidFill>
                  <a:srgbClr val="002060"/>
                </a:solidFill>
                <a:ea typeface="Times New Roman" panose="02020603050405020304" pitchFamily="18" charset="0"/>
                <a:cs typeface="Times New Roman" panose="02020603050405020304" pitchFamily="18" charset="0"/>
              </a:rPr>
              <a:t>Absorption</a:t>
            </a:r>
            <a:r>
              <a:rPr lang="en-US" sz="4000" spc="-90" dirty="0" smtClean="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1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emission</a:t>
            </a:r>
            <a:r>
              <a:rPr lang="en-US" sz="4000" spc="-1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can</a:t>
            </a:r>
            <a:r>
              <a:rPr lang="en-US" sz="4000" spc="-1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occur</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only</a:t>
            </a:r>
            <a:r>
              <a:rPr lang="en-US" sz="4000" spc="-1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a:t>
            </a:r>
            <a:r>
              <a:rPr lang="en-US" sz="4000" spc="-135" dirty="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associa­tion </a:t>
            </a:r>
            <a:r>
              <a:rPr lang="en-US" sz="4000" dirty="0">
                <a:solidFill>
                  <a:srgbClr val="002060"/>
                </a:solidFill>
                <a:ea typeface="Times New Roman" panose="02020603050405020304" pitchFamily="18" charset="0"/>
                <a:cs typeface="Times New Roman" panose="02020603050405020304" pitchFamily="18" charset="0"/>
              </a:rPr>
              <a:t>with discrete changes in energy level </a:t>
            </a:r>
            <a:r>
              <a:rPr lang="el-GR" sz="4000" i="1" dirty="0" smtClean="0">
                <a:solidFill>
                  <a:srgbClr val="002060"/>
                </a:solidFill>
                <a:ea typeface="Times New Roman" panose="02020603050405020304" pitchFamily="18" charset="0"/>
                <a:cs typeface="Times New Roman" panose="02020603050405020304" pitchFamily="18" charset="0"/>
              </a:rPr>
              <a:t>Δ</a:t>
            </a:r>
            <a:r>
              <a:rPr lang="en-US" sz="4000" i="1" dirty="0" smtClean="0">
                <a:solidFill>
                  <a:srgbClr val="002060"/>
                </a:solidFill>
                <a:ea typeface="Times New Roman" panose="02020603050405020304" pitchFamily="18" charset="0"/>
                <a:cs typeface="Times New Roman" panose="02020603050405020304" pitchFamily="18" charset="0"/>
              </a:rPr>
              <a:t> E</a:t>
            </a:r>
            <a:r>
              <a:rPr lang="en-US" sz="4000" i="1" dirty="0">
                <a:solidFill>
                  <a:srgbClr val="002060"/>
                </a:solidFill>
                <a:ea typeface="Times New Roman" panose="02020603050405020304" pitchFamily="18" charset="0"/>
                <a:cs typeface="Times New Roman" panose="02020603050405020304" pitchFamily="18" charset="0"/>
              </a:rPr>
              <a:t>.</a:t>
            </a:r>
            <a:r>
              <a:rPr lang="en-US" sz="4000" i="1" spc="-2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frequency of the absorbed or emitted radiation</a:t>
            </a:r>
            <a:r>
              <a:rPr lang="en-US" sz="4000" spc="1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is related to the change in energy level through</a:t>
            </a:r>
            <a:r>
              <a:rPr lang="en-US" sz="4000" spc="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relation</a:t>
            </a:r>
          </a:p>
          <a:p>
            <a:pPr marL="65088"/>
            <a:r>
              <a:rPr lang="en-US" sz="4000" dirty="0">
                <a:solidFill>
                  <a:srgbClr val="002060"/>
                </a:solidFill>
                <a:ea typeface="Times New Roman" panose="02020603050405020304" pitchFamily="18" charset="0"/>
                <a:cs typeface="Times New Roman" panose="02020603050405020304" pitchFamily="18" charset="0"/>
              </a:rPr>
              <a:t> </a:t>
            </a:r>
            <a:endParaRPr lang="en-US" sz="4000" dirty="0">
              <a:solidFill>
                <a:srgbClr val="002060"/>
              </a:solidFill>
              <a:ea typeface="Calibri" panose="020F0502020204030204" pitchFamily="34" charset="0"/>
              <a:cs typeface="Times New Roman" panose="02020603050405020304" pitchFamily="18" charset="0"/>
            </a:endParaRPr>
          </a:p>
          <a:p>
            <a:pPr marL="65088" marR="0" algn="ctr">
              <a:spcBef>
                <a:spcPts val="825"/>
              </a:spcBef>
              <a:spcAft>
                <a:spcPts val="0"/>
              </a:spcAft>
              <a:tabLst>
                <a:tab pos="3861435" algn="l"/>
              </a:tabLst>
            </a:pPr>
            <a:r>
              <a:rPr lang="el-GR" sz="4000" i="1" dirty="0">
                <a:solidFill>
                  <a:srgbClr val="002060"/>
                </a:solidFill>
                <a:ea typeface="Times New Roman" panose="02020603050405020304" pitchFamily="18" charset="0"/>
                <a:cs typeface="Times New Roman" panose="02020603050405020304" pitchFamily="18" charset="0"/>
              </a:rPr>
              <a:t>Δ</a:t>
            </a:r>
            <a:r>
              <a:rPr lang="en-US" sz="4000" i="1" dirty="0">
                <a:solidFill>
                  <a:srgbClr val="002060"/>
                </a:solidFill>
                <a:ea typeface="Times New Roman" panose="02020603050405020304" pitchFamily="18" charset="0"/>
                <a:cs typeface="Times New Roman" panose="02020603050405020304" pitchFamily="18" charset="0"/>
              </a:rPr>
              <a:t> E </a:t>
            </a:r>
            <a:r>
              <a:rPr lang="en-US" sz="4000" dirty="0" smtClean="0">
                <a:solidFill>
                  <a:srgbClr val="002060"/>
                </a:solidFill>
                <a:ea typeface="Calibri" panose="020F0502020204030204" pitchFamily="34" charset="0"/>
                <a:cs typeface="Times New Roman" panose="02020603050405020304" pitchFamily="18" charset="0"/>
              </a:rPr>
              <a:t>=</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i="1" dirty="0" err="1">
                <a:solidFill>
                  <a:srgbClr val="002060"/>
                </a:solidFill>
                <a:ea typeface="Calibri" panose="020F0502020204030204" pitchFamily="34" charset="0"/>
                <a:cs typeface="Times New Roman" panose="02020603050405020304" pitchFamily="18" charset="0"/>
              </a:rPr>
              <a:t>hv</a:t>
            </a:r>
            <a:r>
              <a:rPr lang="en-US" sz="4000" i="1" dirty="0">
                <a:solidFill>
                  <a:srgbClr val="002060"/>
                </a:solidFill>
                <a:ea typeface="Calibri" panose="020F0502020204030204" pitchFamily="34" charset="0"/>
                <a:cs typeface="Times New Roman" panose="02020603050405020304" pitchFamily="18" charset="0"/>
              </a:rPr>
              <a:t>	</a:t>
            </a:r>
            <a:r>
              <a:rPr lang="en-US" sz="4000" dirty="0">
                <a:solidFill>
                  <a:srgbClr val="002060"/>
                </a:solidFill>
                <a:ea typeface="Calibri" panose="020F0502020204030204" pitchFamily="34" charset="0"/>
                <a:cs typeface="Times New Roman" panose="02020603050405020304" pitchFamily="18" charset="0"/>
              </a:rPr>
              <a:t>(4.23)</a:t>
            </a:r>
          </a:p>
          <a:p>
            <a:pPr marL="65088"/>
            <a:r>
              <a:rPr lang="en-US" sz="2800"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a:p>
            <a:pPr marL="65088">
              <a:spcBef>
                <a:spcPts val="35"/>
              </a:spcBef>
            </a:pPr>
            <a:r>
              <a:rPr lang="en-US" sz="2800" dirty="0">
                <a:ea typeface="Times New Roman" panose="02020603050405020304" pitchFamily="18"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55257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342900"/>
            <a:ext cx="11544300" cy="3682675"/>
          </a:xfrm>
          <a:prstGeom prst="rect">
            <a:avLst/>
          </a:prstGeom>
        </p:spPr>
        <p:txBody>
          <a:bodyPr wrap="square">
            <a:spAutoFit/>
          </a:bodyPr>
          <a:lstStyle/>
          <a:p>
            <a:pPr marL="65088" marR="135255" algn="just">
              <a:lnSpc>
                <a:spcPct val="107000"/>
              </a:lnSpc>
              <a:spcBef>
                <a:spcPts val="0"/>
              </a:spcBef>
              <a:spcAft>
                <a:spcPts val="0"/>
              </a:spcAft>
            </a:pPr>
            <a:r>
              <a:rPr lang="en-US" sz="4400" dirty="0">
                <a:solidFill>
                  <a:srgbClr val="002060"/>
                </a:solidFill>
                <a:ea typeface="Times New Roman" panose="02020603050405020304" pitchFamily="18" charset="0"/>
                <a:cs typeface="Times New Roman" panose="02020603050405020304" pitchFamily="18" charset="0"/>
              </a:rPr>
              <a:t>Absorptivity at visible and longer wavelengths</a:t>
            </a:r>
            <a:r>
              <a:rPr lang="en-US" sz="4400" spc="240"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can thus be described in terms of a </a:t>
            </a:r>
            <a:r>
              <a:rPr lang="en-US" sz="4400" i="1" dirty="0">
                <a:solidFill>
                  <a:srgbClr val="002060"/>
                </a:solidFill>
                <a:ea typeface="Times New Roman" panose="02020603050405020304" pitchFamily="18" charset="0"/>
                <a:cs typeface="Times New Roman" panose="02020603050405020304" pitchFamily="18" charset="0"/>
              </a:rPr>
              <a:t>line spectrum</a:t>
            </a:r>
            <a:r>
              <a:rPr lang="en-US" sz="4400" i="1" spc="170"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consist­ing of extremely narrow  </a:t>
            </a:r>
            <a:r>
              <a:rPr lang="en-US" sz="4400" i="1" dirty="0">
                <a:solidFill>
                  <a:srgbClr val="002060"/>
                </a:solidFill>
                <a:ea typeface="Times New Roman" panose="02020603050405020304" pitchFamily="18" charset="0"/>
                <a:cs typeface="Times New Roman" panose="02020603050405020304" pitchFamily="18" charset="0"/>
              </a:rPr>
              <a:t>absorption  lines</a:t>
            </a:r>
            <a:r>
              <a:rPr lang="en-US" sz="4400" i="1" spc="85"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separated by much wider gaps in which the gas is</a:t>
            </a:r>
            <a:r>
              <a:rPr lang="en-US" sz="4400" spc="95"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virtually transparent  to incident</a:t>
            </a:r>
            <a:r>
              <a:rPr lang="en-US" sz="4400" spc="230"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radiation.</a:t>
            </a:r>
          </a:p>
        </p:txBody>
      </p:sp>
    </p:spTree>
    <p:extLst>
      <p:ext uri="{BB962C8B-B14F-4D97-AF65-F5344CB8AC3E}">
        <p14:creationId xmlns:p14="http://schemas.microsoft.com/office/powerpoint/2010/main" val="41603389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1" y="190251"/>
            <a:ext cx="11756572" cy="5990871"/>
          </a:xfrm>
          <a:prstGeom prst="rect">
            <a:avLst/>
          </a:prstGeom>
        </p:spPr>
        <p:txBody>
          <a:bodyPr wrap="square">
            <a:spAutoFit/>
          </a:bodyPr>
          <a:lstStyle/>
          <a:p>
            <a:pPr marR="0">
              <a:lnSpc>
                <a:spcPct val="107000"/>
              </a:lnSpc>
              <a:spcBef>
                <a:spcPts val="0"/>
              </a:spcBef>
              <a:spcAft>
                <a:spcPts val="0"/>
              </a:spcAft>
            </a:pPr>
            <a:r>
              <a:rPr lang="en-US" sz="4000" dirty="0">
                <a:solidFill>
                  <a:srgbClr val="002060"/>
                </a:solidFill>
                <a:ea typeface="Times New Roman" panose="02020603050405020304" pitchFamily="18" charset="0"/>
                <a:cs typeface="Times New Roman" panose="02020603050405020304" pitchFamily="18" charset="0"/>
              </a:rPr>
              <a:t>The</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a:t>
            </a:r>
            <a:r>
              <a:rPr lang="en-US" sz="4000"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a:t>
            </a:r>
            <a:r>
              <a:rPr lang="en-US" sz="4000"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state</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of</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molecules</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that</a:t>
            </a:r>
            <a:r>
              <a:rPr lang="en-US" sz="4000" spc="8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give</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rise</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to </a:t>
            </a:r>
            <a:r>
              <a:rPr lang="en-US" sz="4000" dirty="0">
                <a:solidFill>
                  <a:srgbClr val="002060"/>
                </a:solidFill>
                <a:ea typeface="Times New Roman" panose="02020603050405020304" pitchFamily="18" charset="0"/>
                <a:cs typeface="Times New Roman" panose="02020603050405020304" pitchFamily="18" charset="0"/>
              </a:rPr>
              <a:t>these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absorption </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lines </a:t>
            </a:r>
            <a:r>
              <a:rPr lang="en-US" sz="4000" spc="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may </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involve </a:t>
            </a:r>
            <a:r>
              <a:rPr lang="en-US" sz="4000" spc="45" dirty="0">
                <a:solidFill>
                  <a:srgbClr val="002060"/>
                </a:solidFill>
                <a:ea typeface="Times New Roman" panose="02020603050405020304" pitchFamily="18" charset="0"/>
                <a:cs typeface="Times New Roman" panose="02020603050405020304" pitchFamily="18" charset="0"/>
              </a:rPr>
              <a:t> </a:t>
            </a:r>
            <a:r>
              <a:rPr lang="en-US" sz="4000" i="1" dirty="0">
                <a:solidFill>
                  <a:srgbClr val="002060"/>
                </a:solidFill>
                <a:ea typeface="Times New Roman" panose="02020603050405020304" pitchFamily="18" charset="0"/>
                <a:cs typeface="Times New Roman" panose="02020603050405020304" pitchFamily="18" charset="0"/>
              </a:rPr>
              <a:t>orbital, </a:t>
            </a:r>
            <a:r>
              <a:rPr lang="en-US" sz="4000" i="1" spc="-40" dirty="0">
                <a:solidFill>
                  <a:srgbClr val="002060"/>
                </a:solidFill>
                <a:ea typeface="Times New Roman" panose="02020603050405020304" pitchFamily="18" charset="0"/>
                <a:cs typeface="Times New Roman" panose="02020603050405020304" pitchFamily="18" charset="0"/>
              </a:rPr>
              <a:t> </a:t>
            </a:r>
            <a:r>
              <a:rPr lang="en-US" sz="4000" i="1" dirty="0" smtClean="0">
                <a:solidFill>
                  <a:srgbClr val="002060"/>
                </a:solidFill>
                <a:ea typeface="Times New Roman" panose="02020603050405020304" pitchFamily="18" charset="0"/>
                <a:cs typeface="Times New Roman" panose="02020603050405020304" pitchFamily="18" charset="0"/>
              </a:rPr>
              <a:t>vibrational</a:t>
            </a:r>
            <a:r>
              <a:rPr lang="en-US" sz="4000" i="1" dirty="0">
                <a:solidFill>
                  <a:srgbClr val="002060"/>
                </a:solidFill>
                <a:ea typeface="Times New Roman" panose="02020603050405020304" pitchFamily="18" charset="0"/>
                <a:cs typeface="Times New Roman" panose="02020603050405020304" pitchFamily="18" charset="0"/>
              </a:rPr>
              <a:t>, </a:t>
            </a:r>
            <a:r>
              <a:rPr lang="en-US" sz="4000" i="1"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  </a:t>
            </a:r>
            <a:r>
              <a:rPr lang="en-US" sz="4000" spc="-85" dirty="0">
                <a:solidFill>
                  <a:srgbClr val="002060"/>
                </a:solidFill>
                <a:ea typeface="Times New Roman" panose="02020603050405020304" pitchFamily="18" charset="0"/>
                <a:cs typeface="Times New Roman" panose="02020603050405020304" pitchFamily="18" charset="0"/>
              </a:rPr>
              <a:t> </a:t>
            </a:r>
            <a:r>
              <a:rPr lang="en-US" sz="4000" i="1" dirty="0">
                <a:solidFill>
                  <a:srgbClr val="002060"/>
                </a:solidFill>
                <a:ea typeface="Times New Roman" panose="02020603050405020304" pitchFamily="18" charset="0"/>
                <a:cs typeface="Times New Roman" panose="02020603050405020304" pitchFamily="18" charset="0"/>
              </a:rPr>
              <a:t>rotational  </a:t>
            </a:r>
            <a:r>
              <a:rPr lang="en-US" sz="4000" i="1"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transitions  </a:t>
            </a:r>
            <a:r>
              <a:rPr lang="en-US" sz="4000" spc="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combinations thereof.  </a:t>
            </a:r>
            <a:r>
              <a:rPr lang="en-US" sz="4000" spc="5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Orbital  </a:t>
            </a:r>
            <a:r>
              <a:rPr lang="en-US" sz="4000" spc="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transitions  </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are  </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associated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with absorption </a:t>
            </a:r>
            <a:r>
              <a:rPr lang="en-US" sz="4000" spc="-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lines </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 </a:t>
            </a:r>
            <a:r>
              <a:rPr lang="en-US" sz="4000" spc="-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ultraviolet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visible </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part</a:t>
            </a:r>
          </a:p>
          <a:p>
            <a:pPr marR="138430" algn="just">
              <a:lnSpc>
                <a:spcPct val="107000"/>
              </a:lnSpc>
              <a:spcBef>
                <a:spcPts val="0"/>
              </a:spcBef>
              <a:spcAft>
                <a:spcPts val="0"/>
              </a:spcAft>
            </a:pPr>
            <a:r>
              <a:rPr lang="en-US" sz="4000" dirty="0">
                <a:solidFill>
                  <a:srgbClr val="002060"/>
                </a:solidFill>
                <a:ea typeface="Times New Roman" panose="02020603050405020304" pitchFamily="18" charset="0"/>
                <a:cs typeface="Times New Roman" panose="02020603050405020304" pitchFamily="18" charset="0"/>
              </a:rPr>
              <a:t>of  </a:t>
            </a:r>
            <a:r>
              <a:rPr lang="en-US" sz="4000" spc="-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spectrum;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vibrational  </a:t>
            </a:r>
            <a:r>
              <a:rPr lang="en-US" sz="4000" spc="-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  </a:t>
            </a:r>
            <a:r>
              <a:rPr lang="en-US" sz="4000"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with  </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near­ infrared </a:t>
            </a:r>
            <a:r>
              <a:rPr lang="en-US" sz="4000" spc="9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infrared </a:t>
            </a:r>
            <a:r>
              <a:rPr lang="en-US" sz="4000" spc="9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wavelengths;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rotational lines,</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which </a:t>
            </a:r>
            <a:r>
              <a:rPr lang="en-US" sz="4000" spc="-8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involve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smallest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 </a:t>
            </a:r>
            <a:r>
              <a:rPr lang="en-US" sz="4000" spc="-1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 </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energy, with </a:t>
            </a:r>
            <a:r>
              <a:rPr lang="en-US" sz="4000" spc="-10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infrared </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microwave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a:t>
            </a:r>
            <a:r>
              <a:rPr lang="en-US" sz="4000" spc="-30" dirty="0">
                <a:solidFill>
                  <a:srgbClr val="002060"/>
                </a:solidFill>
                <a:ea typeface="Times New Roman" panose="02020603050405020304" pitchFamily="18" charset="0"/>
                <a:cs typeface="Times New Roman" panose="02020603050405020304" pitchFamily="18" charset="0"/>
              </a:rPr>
              <a:t> </a:t>
            </a:r>
            <a:endParaRPr lang="en-US" sz="4000" dirty="0">
              <a:solidFill>
                <a:srgbClr val="00206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47847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33350"/>
            <a:ext cx="11563350" cy="6709529"/>
          </a:xfrm>
          <a:prstGeom prst="rect">
            <a:avLst/>
          </a:prstGeom>
        </p:spPr>
        <p:txBody>
          <a:bodyPr wrap="square">
            <a:spAutoFit/>
          </a:bodyPr>
          <a:lstStyle/>
          <a:p>
            <a:pPr marR="138430" algn="just">
              <a:lnSpc>
                <a:spcPct val="150000"/>
              </a:lnSpc>
              <a:spcBef>
                <a:spcPts val="600"/>
              </a:spcBef>
              <a:spcAft>
                <a:spcPts val="0"/>
              </a:spcAft>
            </a:pPr>
            <a:r>
              <a:rPr lang="en-US" sz="4000" dirty="0">
                <a:ea typeface="Times New Roman" panose="02020603050405020304" pitchFamily="18" charset="0"/>
                <a:cs typeface="Times New Roman" panose="02020603050405020304" pitchFamily="18" charset="0"/>
              </a:rPr>
              <a:t>The</a:t>
            </a:r>
            <a:r>
              <a:rPr lang="en-US" sz="4000" spc="95"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absorp­tion </a:t>
            </a:r>
            <a:r>
              <a:rPr lang="en-US" sz="4000" spc="10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spectra </a:t>
            </a:r>
            <a:r>
              <a:rPr lang="en-US" sz="4000" spc="85"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of  </a:t>
            </a:r>
            <a:r>
              <a:rPr lang="en-US" sz="4000" spc="-13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the </a:t>
            </a:r>
            <a:r>
              <a:rPr lang="en-US" sz="4000" spc="7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dominant  </a:t>
            </a:r>
            <a:r>
              <a:rPr lang="en-US" sz="4000" spc="-125"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species </a:t>
            </a:r>
            <a:r>
              <a:rPr lang="en-US" sz="4000" spc="-40" dirty="0" smtClean="0">
                <a:ea typeface="Times New Roman" panose="02020603050405020304" pitchFamily="18" charset="0"/>
                <a:cs typeface="Times New Roman" panose="02020603050405020304" pitchFamily="18" charset="0"/>
              </a:rPr>
              <a:t>0</a:t>
            </a:r>
            <a:r>
              <a:rPr lang="en-US" sz="4000" baseline="-25000" dirty="0" smtClean="0">
                <a:ea typeface="Times New Roman" panose="02020603050405020304" pitchFamily="18" charset="0"/>
                <a:cs typeface="Times New Roman" panose="02020603050405020304" pitchFamily="18" charset="0"/>
              </a:rPr>
              <a:t>2 </a:t>
            </a:r>
            <a:r>
              <a:rPr lang="en-US" sz="4000" spc="80" dirty="0" smtClean="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and </a:t>
            </a:r>
            <a:r>
              <a:rPr lang="en-US" sz="4000" spc="45" dirty="0">
                <a:ea typeface="Times New Roman" panose="02020603050405020304" pitchFamily="18" charset="0"/>
                <a:cs typeface="Times New Roman" panose="02020603050405020304" pitchFamily="18" charset="0"/>
              </a:rPr>
              <a:t> </a:t>
            </a:r>
            <a:r>
              <a:rPr lang="en-US" sz="4000" spc="-165" dirty="0" smtClean="0">
                <a:ea typeface="Times New Roman" panose="02020603050405020304" pitchFamily="18" charset="0"/>
                <a:cs typeface="Times New Roman" panose="02020603050405020304" pitchFamily="18" charset="0"/>
              </a:rPr>
              <a:t>N</a:t>
            </a:r>
            <a:r>
              <a:rPr lang="en-US" sz="4000" baseline="-25000" dirty="0" smtClean="0">
                <a:ea typeface="Times New Roman" panose="02020603050405020304" pitchFamily="18" charset="0"/>
                <a:cs typeface="Times New Roman" panose="02020603050405020304" pitchFamily="18" charset="0"/>
              </a:rPr>
              <a:t>2</a:t>
            </a:r>
            <a:r>
              <a:rPr lang="en-US" sz="4000" dirty="0" smtClean="0">
                <a:ea typeface="Times New Roman" panose="02020603050405020304" pitchFamily="18" charset="0"/>
                <a:cs typeface="Times New Roman" panose="02020603050405020304" pitchFamily="18" charset="0"/>
              </a:rPr>
              <a:t> exhibit   </a:t>
            </a:r>
            <a:r>
              <a:rPr lang="en-US" sz="4000" dirty="0">
                <a:ea typeface="Times New Roman" panose="02020603050405020304" pitchFamily="18" charset="0"/>
                <a:cs typeface="Times New Roman" panose="02020603050405020304" pitchFamily="18" charset="0"/>
              </a:rPr>
              <a:t>a  sparse  population   of   absorption </a:t>
            </a:r>
            <a:r>
              <a:rPr lang="en-US" sz="4000" spc="85" dirty="0">
                <a:ea typeface="Times New Roman" panose="02020603050405020304" pitchFamily="18" charset="0"/>
                <a:cs typeface="Times New Roman" panose="02020603050405020304" pitchFamily="18" charset="0"/>
              </a:rPr>
              <a:t> </a:t>
            </a:r>
            <a:r>
              <a:rPr lang="en-US" sz="4000" dirty="0" smtClean="0">
                <a:ea typeface="Times New Roman" panose="02020603050405020304" pitchFamily="18" charset="0"/>
                <a:cs typeface="Times New Roman" panose="02020603050405020304" pitchFamily="18" charset="0"/>
              </a:rPr>
              <a:t>lines because </a:t>
            </a:r>
            <a:r>
              <a:rPr lang="en-US" sz="4000" dirty="0">
                <a:ea typeface="Times New Roman" panose="02020603050405020304" pitchFamily="18" charset="0"/>
                <a:cs typeface="Times New Roman" panose="02020603050405020304" pitchFamily="18" charset="0"/>
              </a:rPr>
              <a:t>these molecular  species  do  not </a:t>
            </a:r>
            <a:r>
              <a:rPr lang="en-US" sz="4000" spc="12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possess an electric dipole,  even  when  they  are</a:t>
            </a:r>
            <a:r>
              <a:rPr lang="en-US" sz="4000" spc="-2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vibrating. In contrast, so-called "greenhouse gases"</a:t>
            </a:r>
            <a:r>
              <a:rPr lang="en-US" sz="4000" spc="1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(notably H</a:t>
            </a:r>
            <a:r>
              <a:rPr lang="en-US" sz="4000" baseline="-25000" dirty="0">
                <a:ea typeface="Times New Roman" panose="02020603050405020304" pitchFamily="18" charset="0"/>
                <a:cs typeface="Times New Roman" panose="02020603050405020304" pitchFamily="18" charset="0"/>
              </a:rPr>
              <a:t>2</a:t>
            </a:r>
            <a:r>
              <a:rPr lang="en-US" sz="4000" dirty="0">
                <a:ea typeface="Times New Roman" panose="02020603050405020304" pitchFamily="18" charset="0"/>
                <a:cs typeface="Times New Roman" panose="02020603050405020304" pitchFamily="18" charset="0"/>
              </a:rPr>
              <a:t>0,  </a:t>
            </a:r>
            <a:r>
              <a:rPr lang="en-US" sz="4000" spc="15" dirty="0">
                <a:ea typeface="Times New Roman" panose="02020603050405020304" pitchFamily="18" charset="0"/>
                <a:cs typeface="Times New Roman" panose="02020603050405020304" pitchFamily="18" charset="0"/>
              </a:rPr>
              <a:t>C0</a:t>
            </a:r>
            <a:r>
              <a:rPr lang="en-US" sz="4000" spc="15" baseline="-25000" dirty="0">
                <a:ea typeface="Times New Roman" panose="02020603050405020304" pitchFamily="18" charset="0"/>
                <a:cs typeface="Times New Roman" panose="02020603050405020304" pitchFamily="18" charset="0"/>
              </a:rPr>
              <a:t>2</a:t>
            </a:r>
            <a:r>
              <a:rPr lang="en-US" sz="4000" spc="15" dirty="0">
                <a:ea typeface="Times New Roman" panose="02020603050405020304" pitchFamily="18" charset="0"/>
                <a:cs typeface="Times New Roman" panose="02020603050405020304" pitchFamily="18" charset="0"/>
              </a:rPr>
              <a:t>, </a:t>
            </a:r>
            <a:r>
              <a:rPr lang="en-US" sz="4000" spc="-20" dirty="0">
                <a:ea typeface="Times New Roman" panose="02020603050405020304" pitchFamily="18" charset="0"/>
                <a:cs typeface="Times New Roman" panose="02020603050405020304" pitchFamily="18" charset="0"/>
              </a:rPr>
              <a:t>0</a:t>
            </a:r>
            <a:r>
              <a:rPr lang="en-US" sz="4000" spc="-20" baseline="-25000" dirty="0">
                <a:ea typeface="Times New Roman" panose="02020603050405020304" pitchFamily="18" charset="0"/>
                <a:cs typeface="Times New Roman" panose="02020603050405020304" pitchFamily="18" charset="0"/>
              </a:rPr>
              <a:t>3</a:t>
            </a:r>
            <a:r>
              <a:rPr lang="en-US" sz="4000" spc="-20"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and  trace  species  such  as  such </a:t>
            </a:r>
            <a:r>
              <a:rPr lang="en-US" sz="4000" spc="115" dirty="0">
                <a:ea typeface="Times New Roman" panose="02020603050405020304" pitchFamily="18" charset="0"/>
                <a:cs typeface="Times New Roman" panose="02020603050405020304" pitchFamily="18" charset="0"/>
              </a:rPr>
              <a:t> </a:t>
            </a:r>
            <a:r>
              <a:rPr lang="en-US" sz="4000" dirty="0">
                <a:ea typeface="Times New Roman" panose="02020603050405020304" pitchFamily="18" charset="0"/>
                <a:cs typeface="Times New Roman" panose="02020603050405020304" pitchFamily="18" charset="0"/>
              </a:rPr>
              <a:t>as </a:t>
            </a:r>
            <a:r>
              <a:rPr lang="en-US" sz="4000" dirty="0"/>
              <a:t>CH4, N2O, CO and </a:t>
            </a:r>
            <a:r>
              <a:rPr lang="en-US" sz="4000" dirty="0" err="1"/>
              <a:t>chlorocarbons</a:t>
            </a:r>
            <a:r>
              <a:rPr lang="en-US" sz="4000" dirty="0"/>
              <a:t> </a:t>
            </a:r>
            <a:endParaRPr lang="en-US" sz="4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96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24973"/>
          </a:xfrm>
          <a:prstGeom prst="rect">
            <a:avLst/>
          </a:prstGeom>
        </p:spPr>
        <p:txBody>
          <a:bodyPr wrap="square">
            <a:spAutoFit/>
          </a:bodyPr>
          <a:lstStyle/>
          <a:p>
            <a:r>
              <a:rPr lang="en-US" sz="4400" dirty="0">
                <a:solidFill>
                  <a:srgbClr val="C00000"/>
                </a:solidFill>
              </a:rPr>
              <a:t>Molecular Absorption/Emission Spectra</a:t>
            </a:r>
          </a:p>
          <a:p>
            <a:r>
              <a:rPr lang="en-US" sz="4000" dirty="0">
                <a:solidFill>
                  <a:srgbClr val="002060"/>
                </a:solidFill>
              </a:rPr>
              <a:t>Molecular absorption spectrum is </a:t>
            </a:r>
            <a:r>
              <a:rPr lang="en-US" sz="4000" dirty="0" smtClean="0">
                <a:solidFill>
                  <a:srgbClr val="002060"/>
                </a:solidFill>
              </a:rPr>
              <a:t>more </a:t>
            </a:r>
            <a:r>
              <a:rPr lang="en-US" sz="4000" dirty="0">
                <a:solidFill>
                  <a:srgbClr val="002060"/>
                </a:solidFill>
              </a:rPr>
              <a:t>complicated than that of an </a:t>
            </a:r>
            <a:r>
              <a:rPr lang="en-US" sz="4000" dirty="0" smtClean="0">
                <a:solidFill>
                  <a:srgbClr val="002060"/>
                </a:solidFill>
              </a:rPr>
              <a:t>atom because </a:t>
            </a:r>
            <a:r>
              <a:rPr lang="en-US" sz="4000" dirty="0">
                <a:solidFill>
                  <a:srgbClr val="002060"/>
                </a:solidFill>
              </a:rPr>
              <a:t>molecules have several forms of internal energy. This is the subject </a:t>
            </a:r>
            <a:r>
              <a:rPr lang="en-US" sz="4000" dirty="0" smtClean="0">
                <a:solidFill>
                  <a:srgbClr val="002060"/>
                </a:solidFill>
              </a:rPr>
              <a:t>of </a:t>
            </a:r>
            <a:r>
              <a:rPr lang="en-US" sz="4000" dirty="0" smtClean="0">
                <a:solidFill>
                  <a:srgbClr val="C00000"/>
                </a:solidFill>
              </a:rPr>
              <a:t>spectroscopy</a:t>
            </a:r>
            <a:r>
              <a:rPr lang="en-US" sz="4000" dirty="0" smtClean="0">
                <a:solidFill>
                  <a:srgbClr val="002060"/>
                </a:solidFill>
              </a:rPr>
              <a:t> </a:t>
            </a:r>
            <a:r>
              <a:rPr lang="en-US" sz="4000" dirty="0">
                <a:solidFill>
                  <a:srgbClr val="002060"/>
                </a:solidFill>
              </a:rPr>
              <a:t>and </a:t>
            </a:r>
            <a:r>
              <a:rPr lang="en-US" sz="4000" dirty="0">
                <a:solidFill>
                  <a:srgbClr val="C00000"/>
                </a:solidFill>
              </a:rPr>
              <a:t>quantum theory</a:t>
            </a:r>
            <a:r>
              <a:rPr lang="en-US" sz="4000" dirty="0">
                <a:solidFill>
                  <a:srgbClr val="002060"/>
                </a:solidFill>
              </a:rPr>
              <a:t>.</a:t>
            </a:r>
          </a:p>
          <a:p>
            <a:endParaRPr lang="en-US" sz="4000" b="1" dirty="0" smtClean="0">
              <a:solidFill>
                <a:srgbClr val="002060"/>
              </a:solidFill>
            </a:endParaRPr>
          </a:p>
          <a:p>
            <a:r>
              <a:rPr lang="en-US" sz="4000" dirty="0" smtClean="0">
                <a:solidFill>
                  <a:srgbClr val="C00000"/>
                </a:solidFill>
              </a:rPr>
              <a:t>Three </a:t>
            </a:r>
            <a:r>
              <a:rPr lang="en-US" sz="4000" dirty="0">
                <a:solidFill>
                  <a:srgbClr val="C00000"/>
                </a:solidFill>
              </a:rPr>
              <a:t>types of absorption/emission spectra:</a:t>
            </a:r>
          </a:p>
          <a:p>
            <a:r>
              <a:rPr lang="en-US" sz="4000" dirty="0">
                <a:solidFill>
                  <a:srgbClr val="002060"/>
                </a:solidFill>
              </a:rPr>
              <a:t>i) Sharp </a:t>
            </a:r>
            <a:r>
              <a:rPr lang="en-US" sz="4000" b="1" dirty="0">
                <a:solidFill>
                  <a:srgbClr val="002060"/>
                </a:solidFill>
              </a:rPr>
              <a:t>lines </a:t>
            </a:r>
            <a:r>
              <a:rPr lang="en-US" sz="4000" dirty="0">
                <a:solidFill>
                  <a:srgbClr val="002060"/>
                </a:solidFill>
              </a:rPr>
              <a:t>of finite widths</a:t>
            </a:r>
          </a:p>
          <a:p>
            <a:r>
              <a:rPr lang="en-US" sz="4000" dirty="0">
                <a:solidFill>
                  <a:srgbClr val="002060"/>
                </a:solidFill>
              </a:rPr>
              <a:t>ii) Aggregations (series) of lines called </a:t>
            </a:r>
            <a:r>
              <a:rPr lang="en-US" sz="4000" b="1" dirty="0">
                <a:solidFill>
                  <a:srgbClr val="002060"/>
                </a:solidFill>
              </a:rPr>
              <a:t>bands</a:t>
            </a:r>
            <a:r>
              <a:rPr lang="en-US" sz="4000" dirty="0">
                <a:solidFill>
                  <a:srgbClr val="002060"/>
                </a:solidFill>
              </a:rPr>
              <a:t>;</a:t>
            </a:r>
          </a:p>
          <a:p>
            <a:r>
              <a:rPr lang="en-US" sz="4000" dirty="0">
                <a:solidFill>
                  <a:srgbClr val="002060"/>
                </a:solidFill>
              </a:rPr>
              <a:t>iii) </a:t>
            </a:r>
            <a:r>
              <a:rPr lang="en-US" sz="4000" b="1" dirty="0">
                <a:solidFill>
                  <a:srgbClr val="002060"/>
                </a:solidFill>
              </a:rPr>
              <a:t>Spectral continuum </a:t>
            </a:r>
            <a:r>
              <a:rPr lang="en-US" sz="4000" dirty="0">
                <a:solidFill>
                  <a:srgbClr val="002060"/>
                </a:solidFill>
              </a:rPr>
              <a:t>extending over a broad range of wavelengths</a:t>
            </a:r>
          </a:p>
        </p:txBody>
      </p:sp>
    </p:spTree>
    <p:extLst>
      <p:ext uri="{BB962C8B-B14F-4D97-AF65-F5344CB8AC3E}">
        <p14:creationId xmlns:p14="http://schemas.microsoft.com/office/powerpoint/2010/main" val="27705986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323850"/>
            <a:ext cx="11734800" cy="5853113"/>
          </a:xfrm>
        </p:spPr>
        <p:txBody>
          <a:bodyPr>
            <a:normAutofit/>
          </a:bodyPr>
          <a:lstStyle/>
          <a:p>
            <a:pPr marL="0" indent="0">
              <a:buNone/>
            </a:pPr>
            <a:r>
              <a:rPr lang="en-US" sz="4800" dirty="0" smtClean="0"/>
              <a:t>exhibit a myriad of closely spaced absorption lines in the infrared region of the spectrum that are due to pure rotational or simultaneous vibrational-rotational transitions.</a:t>
            </a:r>
            <a:endParaRPr lang="en-US" sz="4800" dirty="0"/>
          </a:p>
        </p:txBody>
      </p:sp>
    </p:spTree>
    <p:extLst>
      <p:ext uri="{BB962C8B-B14F-4D97-AF65-F5344CB8AC3E}">
        <p14:creationId xmlns:p14="http://schemas.microsoft.com/office/powerpoint/2010/main" val="1497067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36" y="196921"/>
            <a:ext cx="11772900" cy="6063198"/>
          </a:xfrm>
          <a:prstGeom prst="rect">
            <a:avLst/>
          </a:prstGeom>
        </p:spPr>
        <p:txBody>
          <a:bodyPr wrap="square">
            <a:spAutoFit/>
          </a:bodyPr>
          <a:lstStyle/>
          <a:p>
            <a:r>
              <a:rPr lang="en-US" sz="4400" dirty="0" smtClean="0">
                <a:solidFill>
                  <a:srgbClr val="C00000"/>
                </a:solidFill>
              </a:rPr>
              <a:t>Broadening </a:t>
            </a:r>
            <a:r>
              <a:rPr lang="en-US" sz="4400" dirty="0">
                <a:solidFill>
                  <a:srgbClr val="C00000"/>
                </a:solidFill>
              </a:rPr>
              <a:t>of absorption lines</a:t>
            </a:r>
          </a:p>
          <a:p>
            <a:r>
              <a:rPr lang="en-US" sz="4400" dirty="0">
                <a:solidFill>
                  <a:srgbClr val="002060"/>
                </a:solidFill>
              </a:rPr>
              <a:t>The absorption lines of molecules are of finite width due to </a:t>
            </a:r>
            <a:r>
              <a:rPr lang="en-US" sz="4400" dirty="0" smtClean="0">
                <a:solidFill>
                  <a:srgbClr val="002060"/>
                </a:solidFill>
              </a:rPr>
              <a:t>the </a:t>
            </a:r>
            <a:r>
              <a:rPr lang="en-US" sz="4400" dirty="0">
                <a:solidFill>
                  <a:srgbClr val="002060"/>
                </a:solidFill>
              </a:rPr>
              <a:t>inherent uncertainty in quantizing their energy levels, but this "natural broadening" is inconsequential in comparison to the broadening attributable to the motions and collisions of the gas molecules, i.e., </a:t>
            </a:r>
            <a:r>
              <a:rPr lang="en-US" sz="4400" dirty="0"/>
              <a:t>Doppler broadening</a:t>
            </a:r>
            <a:r>
              <a:rPr lang="en-US" sz="4400" dirty="0" smtClean="0"/>
              <a:t>:</a:t>
            </a:r>
            <a:endParaRPr lang="en-US" sz="4400" dirty="0" smtClean="0">
              <a:solidFill>
                <a:srgbClr val="002060"/>
              </a:solidFill>
            </a:endParaRPr>
          </a:p>
          <a:p>
            <a:r>
              <a:rPr lang="en-US" sz="3600" dirty="0"/>
              <a:t>•	</a:t>
            </a:r>
          </a:p>
        </p:txBody>
      </p:sp>
    </p:spTree>
    <p:extLst>
      <p:ext uri="{BB962C8B-B14F-4D97-AF65-F5344CB8AC3E}">
        <p14:creationId xmlns:p14="http://schemas.microsoft.com/office/powerpoint/2010/main" val="265498208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61950"/>
            <a:ext cx="11410950" cy="4832092"/>
          </a:xfrm>
          <a:prstGeom prst="rect">
            <a:avLst/>
          </a:prstGeom>
        </p:spPr>
        <p:txBody>
          <a:bodyPr wrap="square">
            <a:spAutoFit/>
          </a:bodyPr>
          <a:lstStyle/>
          <a:p>
            <a:r>
              <a:rPr lang="en-US" sz="4400" dirty="0">
                <a:solidFill>
                  <a:srgbClr val="002060"/>
                </a:solidFill>
              </a:rPr>
              <a:t>the Doppler shifting of frequencies at which the gas molecules experience the incident radiation by virtue of their random motions toward or away from the source of the radiation, and</a:t>
            </a:r>
          </a:p>
          <a:p>
            <a:r>
              <a:rPr lang="en-US" sz="4400" dirty="0" smtClean="0">
                <a:solidFill>
                  <a:srgbClr val="002060"/>
                </a:solidFill>
              </a:rPr>
              <a:t>pressure </a:t>
            </a:r>
            <a:r>
              <a:rPr lang="en-US" sz="4400" dirty="0">
                <a:solidFill>
                  <a:srgbClr val="002060"/>
                </a:solidFill>
              </a:rPr>
              <a:t>broadening: ( also referred to as collision broadening) associated with molecular collisions.</a:t>
            </a:r>
          </a:p>
        </p:txBody>
      </p:sp>
    </p:spTree>
    <p:extLst>
      <p:ext uri="{BB962C8B-B14F-4D97-AF65-F5344CB8AC3E}">
        <p14:creationId xmlns:p14="http://schemas.microsoft.com/office/powerpoint/2010/main" val="106220601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764"/>
            <a:ext cx="11941628" cy="1938992"/>
          </a:xfrm>
          <a:prstGeom prst="rect">
            <a:avLst/>
          </a:prstGeom>
        </p:spPr>
        <p:txBody>
          <a:bodyPr wrap="square">
            <a:spAutoFit/>
          </a:bodyPr>
          <a:lstStyle/>
          <a:p>
            <a:r>
              <a:rPr lang="en-US" sz="4000" dirty="0">
                <a:solidFill>
                  <a:srgbClr val="002060"/>
                </a:solidFill>
              </a:rPr>
              <a:t>The absorption spectra in the vicinity of </a:t>
            </a:r>
            <a:r>
              <a:rPr lang="en-US" sz="4000" dirty="0" smtClean="0">
                <a:solidFill>
                  <a:srgbClr val="002060"/>
                </a:solidFill>
              </a:rPr>
              <a:t>pressure ­</a:t>
            </a:r>
            <a:r>
              <a:rPr lang="en-US" sz="4000" dirty="0">
                <a:solidFill>
                  <a:srgbClr val="002060"/>
                </a:solidFill>
              </a:rPr>
              <a:t>and Doppler-broadened absorption lines can </a:t>
            </a:r>
            <a:r>
              <a:rPr lang="en-US" sz="4000" dirty="0" smtClean="0">
                <a:solidFill>
                  <a:srgbClr val="002060"/>
                </a:solidFill>
              </a:rPr>
              <a:t>be represented </a:t>
            </a:r>
            <a:r>
              <a:rPr lang="en-US" sz="4000" dirty="0">
                <a:solidFill>
                  <a:srgbClr val="002060"/>
                </a:solidFill>
              </a:rPr>
              <a:t>by </a:t>
            </a:r>
          </a:p>
        </p:txBody>
      </p:sp>
      <p:sp>
        <p:nvSpPr>
          <p:cNvPr id="3" name="Rectangle 2"/>
          <p:cNvSpPr/>
          <p:nvPr/>
        </p:nvSpPr>
        <p:spPr>
          <a:xfrm>
            <a:off x="250371" y="4919008"/>
            <a:ext cx="11691257" cy="1938992"/>
          </a:xfrm>
          <a:prstGeom prst="rect">
            <a:avLst/>
          </a:prstGeom>
        </p:spPr>
        <p:txBody>
          <a:bodyPr wrap="square">
            <a:spAutoFit/>
          </a:bodyPr>
          <a:lstStyle/>
          <a:p>
            <a:r>
              <a:rPr lang="en-US" sz="4000" dirty="0"/>
              <a:t>is the line intensity, v</a:t>
            </a:r>
            <a:r>
              <a:rPr lang="en-US" sz="4000" baseline="-25000" dirty="0"/>
              <a:t>0</a:t>
            </a:r>
            <a:r>
              <a:rPr lang="en-US" sz="4000" dirty="0"/>
              <a:t> is the wave number on which the line is centered, and f is the so-called shape factor or line profile. </a:t>
            </a:r>
          </a:p>
        </p:txBody>
      </p:sp>
      <p:pic>
        <p:nvPicPr>
          <p:cNvPr id="4" name="Picture 3"/>
          <p:cNvPicPr>
            <a:picLocks noChangeAspect="1"/>
          </p:cNvPicPr>
          <p:nvPr/>
        </p:nvPicPr>
        <p:blipFill>
          <a:blip r:embed="rId2"/>
          <a:stretch>
            <a:fillRect/>
          </a:stretch>
        </p:blipFill>
        <p:spPr>
          <a:xfrm>
            <a:off x="935212" y="1689870"/>
            <a:ext cx="8652381" cy="3229138"/>
          </a:xfrm>
          <a:prstGeom prst="rect">
            <a:avLst/>
          </a:prstGeom>
        </p:spPr>
      </p:pic>
    </p:spTree>
    <p:extLst>
      <p:ext uri="{BB962C8B-B14F-4D97-AF65-F5344CB8AC3E}">
        <p14:creationId xmlns:p14="http://schemas.microsoft.com/office/powerpoint/2010/main" val="3325496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81050"/>
            <a:ext cx="11049000" cy="5355312"/>
          </a:xfrm>
          <a:prstGeom prst="rect">
            <a:avLst/>
          </a:prstGeom>
        </p:spPr>
        <p:txBody>
          <a:bodyPr wrap="square">
            <a:spAutoFit/>
          </a:bodyPr>
          <a:lstStyle/>
          <a:p>
            <a:r>
              <a:rPr lang="en-US" sz="3600" dirty="0"/>
              <a:t>The shape factor for Doppler broadening is inferred from the Maxwell-Boltzmann distribution of the velocity of the molecules in a gas, which has the shape of the familiar Gaussian probability distribution. It is of the form </a:t>
            </a:r>
            <a:endParaRPr lang="en-US" sz="3600" dirty="0" smtClean="0"/>
          </a:p>
          <a:p>
            <a:r>
              <a:rPr lang="en-US" sz="3600" dirty="0"/>
              <a:t>and the points at which the amplitude is equal to half the peak amplitude) is</a:t>
            </a:r>
          </a:p>
          <a:p>
            <a:endParaRPr lang="en-US" sz="3600" dirty="0"/>
          </a:p>
          <a:p>
            <a:r>
              <a:rPr lang="en-US" sz="3600" dirty="0"/>
              <a:t>m is the mass of the molecule and k is the Boltzmann's constant (1.381 X10-23 J K</a:t>
            </a:r>
            <a:r>
              <a:rPr lang="en-US" sz="3600" baseline="30000" dirty="0"/>
              <a:t>-1</a:t>
            </a:r>
            <a:r>
              <a:rPr lang="en-US" sz="3600" dirty="0"/>
              <a:t> molecule</a:t>
            </a:r>
            <a:r>
              <a:rPr lang="en-US" sz="3600" baseline="30000" dirty="0"/>
              <a:t>-I</a:t>
            </a:r>
            <a:r>
              <a:rPr lang="en-US" sz="3600" dirty="0"/>
              <a:t>).</a:t>
            </a:r>
          </a:p>
          <a:p>
            <a:endParaRPr lang="en-US" dirty="0"/>
          </a:p>
        </p:txBody>
      </p:sp>
    </p:spTree>
    <p:extLst>
      <p:ext uri="{BB962C8B-B14F-4D97-AF65-F5344CB8AC3E}">
        <p14:creationId xmlns:p14="http://schemas.microsoft.com/office/powerpoint/2010/main" val="42329503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23136"/>
            <a:ext cx="11593286" cy="2123658"/>
          </a:xfrm>
          <a:prstGeom prst="rect">
            <a:avLst/>
          </a:prstGeom>
        </p:spPr>
        <p:txBody>
          <a:bodyPr wrap="square">
            <a:spAutoFit/>
          </a:bodyPr>
          <a:lstStyle/>
          <a:p>
            <a:r>
              <a:rPr lang="en-US" sz="4400" dirty="0"/>
              <a:t>In this expression the so-called half-width of the line (i.e., the distance between the center of the line</a:t>
            </a:r>
          </a:p>
        </p:txBody>
      </p:sp>
      <p:pic>
        <p:nvPicPr>
          <p:cNvPr id="3" name="Picture 2"/>
          <p:cNvPicPr>
            <a:picLocks noChangeAspect="1"/>
          </p:cNvPicPr>
          <p:nvPr/>
        </p:nvPicPr>
        <p:blipFill rotWithShape="1">
          <a:blip r:embed="rId2"/>
          <a:srcRect r="5898"/>
          <a:stretch/>
        </p:blipFill>
        <p:spPr>
          <a:xfrm>
            <a:off x="1136661" y="163287"/>
            <a:ext cx="9352261" cy="4000500"/>
          </a:xfrm>
          <a:prstGeom prst="rect">
            <a:avLst/>
          </a:prstGeom>
        </p:spPr>
      </p:pic>
    </p:spTree>
    <p:extLst>
      <p:ext uri="{BB962C8B-B14F-4D97-AF65-F5344CB8AC3E}">
        <p14:creationId xmlns:p14="http://schemas.microsoft.com/office/powerpoint/2010/main" val="21655436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r>
              <a:rPr lang="en-US" sz="4400" dirty="0"/>
              <a:t>(i.e., the distance between the center of the </a:t>
            </a:r>
            <a:r>
              <a:rPr lang="en-US" sz="4400" dirty="0" smtClean="0"/>
              <a:t>line </a:t>
            </a:r>
            <a:r>
              <a:rPr lang="en-US" sz="4400" dirty="0"/>
              <a:t>and the points at which the amplitude is equal to half the peak amplitude) </a:t>
            </a:r>
            <a:r>
              <a:rPr lang="en-US" sz="4400" dirty="0" smtClean="0"/>
              <a:t>is</a:t>
            </a:r>
            <a:endParaRPr lang="en-US" sz="4400" dirty="0"/>
          </a:p>
        </p:txBody>
      </p:sp>
      <p:pic>
        <p:nvPicPr>
          <p:cNvPr id="3" name="Picture 2"/>
          <p:cNvPicPr>
            <a:picLocks noChangeAspect="1"/>
          </p:cNvPicPr>
          <p:nvPr/>
        </p:nvPicPr>
        <p:blipFill>
          <a:blip r:embed="rId2"/>
          <a:stretch>
            <a:fillRect/>
          </a:stretch>
        </p:blipFill>
        <p:spPr>
          <a:xfrm>
            <a:off x="4244824" y="2638926"/>
            <a:ext cx="2238527" cy="753979"/>
          </a:xfrm>
          <a:prstGeom prst="rect">
            <a:avLst/>
          </a:prstGeom>
        </p:spPr>
      </p:pic>
      <p:sp>
        <p:nvSpPr>
          <p:cNvPr id="4" name="Rectangle 3"/>
          <p:cNvSpPr/>
          <p:nvPr/>
        </p:nvSpPr>
        <p:spPr>
          <a:xfrm>
            <a:off x="387350" y="4439335"/>
            <a:ext cx="11252199" cy="2123658"/>
          </a:xfrm>
          <a:prstGeom prst="rect">
            <a:avLst/>
          </a:prstGeom>
        </p:spPr>
        <p:txBody>
          <a:bodyPr wrap="square">
            <a:spAutoFit/>
          </a:bodyPr>
          <a:lstStyle/>
          <a:p>
            <a:r>
              <a:rPr lang="en-US" sz="4400" dirty="0"/>
              <a:t>m is the mass of the molecule and k is the Boltzmann's constant (1.381 X10-23 J K</a:t>
            </a:r>
            <a:r>
              <a:rPr lang="en-US" sz="4400" baseline="30000" dirty="0"/>
              <a:t>-1</a:t>
            </a:r>
            <a:r>
              <a:rPr lang="en-US" sz="4400" dirty="0"/>
              <a:t> molecule</a:t>
            </a:r>
            <a:r>
              <a:rPr lang="en-US" sz="4400" baseline="30000" dirty="0"/>
              <a:t>-I</a:t>
            </a:r>
            <a:r>
              <a:rPr lang="en-US" sz="4400" dirty="0"/>
              <a:t>).</a:t>
            </a:r>
          </a:p>
        </p:txBody>
      </p:sp>
    </p:spTree>
    <p:extLst>
      <p:ext uri="{BB962C8B-B14F-4D97-AF65-F5344CB8AC3E}">
        <p14:creationId xmlns:p14="http://schemas.microsoft.com/office/powerpoint/2010/main" val="19158653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285751"/>
            <a:ext cx="11227896" cy="1323439"/>
          </a:xfrm>
          <a:prstGeom prst="rect">
            <a:avLst/>
          </a:prstGeom>
        </p:spPr>
        <p:txBody>
          <a:bodyPr wrap="square">
            <a:spAutoFit/>
          </a:bodyPr>
          <a:lstStyle/>
          <a:p>
            <a:r>
              <a:rPr lang="en-US" sz="4000" dirty="0"/>
              <a:t>The shape factor for. pressure broadening, com­monly referred to as the </a:t>
            </a:r>
            <a:r>
              <a:rPr lang="en-US" sz="4000" dirty="0" smtClean="0"/>
              <a:t>Lorentz  </a:t>
            </a:r>
            <a:r>
              <a:rPr lang="en-US" sz="4000" dirty="0"/>
              <a:t>line shape, is given by </a:t>
            </a:r>
          </a:p>
        </p:txBody>
      </p:sp>
      <p:sp>
        <p:nvSpPr>
          <p:cNvPr id="4" name="Rectangle 3"/>
          <p:cNvSpPr/>
          <p:nvPr/>
        </p:nvSpPr>
        <p:spPr>
          <a:xfrm>
            <a:off x="555171" y="4524984"/>
            <a:ext cx="12813508" cy="707886"/>
          </a:xfrm>
          <a:prstGeom prst="rect">
            <a:avLst/>
          </a:prstGeom>
        </p:spPr>
        <p:txBody>
          <a:bodyPr wrap="none">
            <a:spAutoFit/>
          </a:bodyPr>
          <a:lstStyle/>
          <a:p>
            <a:r>
              <a:rPr lang="en-US" sz="4000" dirty="0"/>
              <a:t>In this expression the </a:t>
            </a:r>
            <a:r>
              <a:rPr lang="en-US" sz="4000" dirty="0" smtClean="0"/>
              <a:t>half-width </a:t>
            </a:r>
            <a:r>
              <a:rPr lang="en-US" sz="4000" dirty="0"/>
              <a:t>of the line is deter­mined by </a:t>
            </a:r>
          </a:p>
        </p:txBody>
      </p:sp>
      <p:pic>
        <p:nvPicPr>
          <p:cNvPr id="5" name="Picture 4"/>
          <p:cNvPicPr>
            <a:picLocks noChangeAspect="1"/>
          </p:cNvPicPr>
          <p:nvPr/>
        </p:nvPicPr>
        <p:blipFill>
          <a:blip r:embed="rId2"/>
          <a:stretch>
            <a:fillRect/>
          </a:stretch>
        </p:blipFill>
        <p:spPr>
          <a:xfrm>
            <a:off x="2550892" y="2688490"/>
            <a:ext cx="5126073" cy="1341969"/>
          </a:xfrm>
          <a:prstGeom prst="rect">
            <a:avLst/>
          </a:prstGeom>
        </p:spPr>
      </p:pic>
      <p:pic>
        <p:nvPicPr>
          <p:cNvPr id="6" name="Picture 5"/>
          <p:cNvPicPr>
            <a:picLocks noChangeAspect="1"/>
          </p:cNvPicPr>
          <p:nvPr/>
        </p:nvPicPr>
        <p:blipFill rotWithShape="1">
          <a:blip r:embed="rId3"/>
          <a:srcRect l="24999" t="22318" b="14181"/>
          <a:stretch/>
        </p:blipFill>
        <p:spPr>
          <a:xfrm>
            <a:off x="2923466" y="5572704"/>
            <a:ext cx="6389897" cy="1285296"/>
          </a:xfrm>
          <a:prstGeom prst="rect">
            <a:avLst/>
          </a:prstGeom>
        </p:spPr>
      </p:pic>
    </p:spTree>
    <p:extLst>
      <p:ext uri="{BB962C8B-B14F-4D97-AF65-F5344CB8AC3E}">
        <p14:creationId xmlns:p14="http://schemas.microsoft.com/office/powerpoint/2010/main" val="21612937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740307"/>
          </a:xfrm>
          <a:prstGeom prst="rect">
            <a:avLst/>
          </a:prstGeom>
        </p:spPr>
        <p:txBody>
          <a:bodyPr wrap="square">
            <a:spAutoFit/>
          </a:bodyPr>
          <a:lstStyle/>
          <a:p>
            <a:r>
              <a:rPr lang="en-US" sz="3600" dirty="0">
                <a:solidFill>
                  <a:srgbClr val="002060"/>
                </a:solidFill>
              </a:rPr>
              <a:t>which is proportional to the frequency of molecular collisions. The exponent N ranges from 1/2 to 1 depending on the molecular species. </a:t>
            </a: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Shapes </a:t>
            </a:r>
            <a:r>
              <a:rPr lang="en-US" sz="3600" dirty="0">
                <a:solidFill>
                  <a:srgbClr val="002060"/>
                </a:solidFill>
              </a:rPr>
              <a:t>of absorption lines of the same strength and half-width, but broadened by these two dis­tinctly different processes, are contrasted in Fig. 4.21. </a:t>
            </a: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a water vapor line at 400 cm</a:t>
            </a:r>
            <a:r>
              <a:rPr lang="en-US" sz="3600" baseline="30000" dirty="0">
                <a:solidFill>
                  <a:srgbClr val="002060"/>
                </a:solidFill>
              </a:rPr>
              <a:t>-I</a:t>
            </a:r>
            <a:r>
              <a:rPr lang="en-US" sz="3600" dirty="0">
                <a:solidFill>
                  <a:srgbClr val="002060"/>
                </a:solidFill>
              </a:rPr>
              <a:t> and a temperature of 300 K, the Doppler line width is 7 X 10-4 cm</a:t>
            </a:r>
            <a:r>
              <a:rPr lang="en-US" sz="3600" baseline="30000" dirty="0">
                <a:solidFill>
                  <a:srgbClr val="002060"/>
                </a:solidFill>
              </a:rPr>
              <a:t>-I</a:t>
            </a:r>
            <a:r>
              <a:rPr lang="en-US" sz="3600" dirty="0">
                <a:solidFill>
                  <a:srgbClr val="002060"/>
                </a:solidFill>
              </a:rPr>
              <a:t>. </a:t>
            </a:r>
          </a:p>
        </p:txBody>
      </p:sp>
    </p:spTree>
    <p:extLst>
      <p:ext uri="{BB962C8B-B14F-4D97-AF65-F5344CB8AC3E}">
        <p14:creationId xmlns:p14="http://schemas.microsoft.com/office/powerpoint/2010/main" val="35811569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211014"/>
            <a:ext cx="11570677"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88183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72836" y="0"/>
            <a:ext cx="9892146" cy="2632641"/>
          </a:xfrm>
          <a:prstGeom prst="rect">
            <a:avLst/>
          </a:prstGeom>
        </p:spPr>
      </p:pic>
      <p:pic>
        <p:nvPicPr>
          <p:cNvPr id="3" name="Picture 2"/>
          <p:cNvPicPr>
            <a:picLocks noChangeAspect="1"/>
          </p:cNvPicPr>
          <p:nvPr/>
        </p:nvPicPr>
        <p:blipFill>
          <a:blip r:embed="rId3"/>
          <a:stretch>
            <a:fillRect/>
          </a:stretch>
        </p:blipFill>
        <p:spPr>
          <a:xfrm>
            <a:off x="872836" y="2372660"/>
            <a:ext cx="9414164" cy="2632641"/>
          </a:xfrm>
          <a:prstGeom prst="rect">
            <a:avLst/>
          </a:prstGeom>
        </p:spPr>
      </p:pic>
      <p:pic>
        <p:nvPicPr>
          <p:cNvPr id="4" name="Picture 3"/>
          <p:cNvPicPr>
            <a:picLocks noChangeAspect="1"/>
          </p:cNvPicPr>
          <p:nvPr/>
        </p:nvPicPr>
        <p:blipFill>
          <a:blip r:embed="rId4"/>
          <a:stretch>
            <a:fillRect/>
          </a:stretch>
        </p:blipFill>
        <p:spPr>
          <a:xfrm>
            <a:off x="872836" y="4745320"/>
            <a:ext cx="9081655" cy="2632641"/>
          </a:xfrm>
          <a:prstGeom prst="rect">
            <a:avLst/>
          </a:prstGeom>
        </p:spPr>
      </p:pic>
    </p:spTree>
    <p:extLst>
      <p:ext uri="{BB962C8B-B14F-4D97-AF65-F5344CB8AC3E}">
        <p14:creationId xmlns:p14="http://schemas.microsoft.com/office/powerpoint/2010/main" val="10352149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63" y="422029"/>
            <a:ext cx="11799276"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5234990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493"/>
          <a:stretch/>
        </p:blipFill>
        <p:spPr>
          <a:xfrm>
            <a:off x="3066159" y="4465"/>
            <a:ext cx="5655809" cy="4039997"/>
          </a:xfrm>
          <a:prstGeom prst="rect">
            <a:avLst/>
          </a:prstGeom>
        </p:spPr>
      </p:pic>
      <p:sp>
        <p:nvSpPr>
          <p:cNvPr id="3" name="Rectangle 2"/>
          <p:cNvSpPr/>
          <p:nvPr/>
        </p:nvSpPr>
        <p:spPr>
          <a:xfrm>
            <a:off x="2250830" y="3870068"/>
            <a:ext cx="7244861" cy="1690206"/>
          </a:xfrm>
          <a:prstGeom prst="rect">
            <a:avLst/>
          </a:prstGeom>
        </p:spPr>
        <p:txBody>
          <a:bodyPr wrap="square">
            <a:spAutoFit/>
          </a:bodyPr>
          <a:lstStyle/>
          <a:p>
            <a:pPr marL="167005" marR="1050925" indent="13335" algn="just">
              <a:lnSpc>
                <a:spcPct val="122000"/>
              </a:lnSpc>
              <a:spcBef>
                <a:spcPts val="675"/>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Fig.  4.21  Contrasting  absorption  line   shapes </a:t>
            </a:r>
            <a:r>
              <a:rPr lang="en-US" b="1" spc="145"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associated with Doppler broadening and pressure broadening.</a:t>
            </a:r>
            <a:r>
              <a:rPr lang="en-US" b="1" spc="180"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Areas under the two profiles, indicative of the line  intensity 5, </a:t>
            </a:r>
            <a:r>
              <a:rPr lang="en-US" b="1" spc="45"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are the same.  [Courtesy of </a:t>
            </a:r>
            <a:r>
              <a:rPr lang="en-US" b="1" dirty="0" err="1">
                <a:latin typeface="Times New Roman" panose="02020603050405020304" pitchFamily="18" charset="0"/>
                <a:ea typeface="Calibri" panose="020F0502020204030204" pitchFamily="34" charset="0"/>
                <a:cs typeface="Times New Roman" panose="02020603050405020304" pitchFamily="18" charset="0"/>
              </a:rPr>
              <a:t>Qiang</a:t>
            </a:r>
            <a:r>
              <a:rPr lang="en-US" b="1" spc="135"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Fu.]</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18232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7846"/>
            <a:ext cx="11781692" cy="7869462"/>
          </a:xfrm>
          <a:prstGeom prst="rect">
            <a:avLst/>
          </a:prstGeom>
        </p:spPr>
        <p:txBody>
          <a:bodyPr wrap="square">
            <a:spAutoFit/>
          </a:bodyPr>
          <a:lstStyle/>
          <a:p>
            <a:pPr marL="162560" marR="1051560" indent="132080" algn="just">
              <a:lnSpc>
                <a:spcPct val="107000"/>
              </a:lnSpc>
              <a:spcBef>
                <a:spcPts val="0"/>
              </a:spcBef>
              <a:spcAft>
                <a:spcPts val="0"/>
              </a:spcAft>
            </a:pPr>
            <a:r>
              <a:rPr lang="en-US" sz="2800" dirty="0">
                <a:ea typeface="Times New Roman" panose="02020603050405020304" pitchFamily="18" charset="0"/>
                <a:cs typeface="Times New Roman" panose="02020603050405020304" pitchFamily="18" charset="0"/>
              </a:rPr>
              <a:t>Laboratory measurements of absorption</a:t>
            </a:r>
            <a:r>
              <a:rPr lang="en-US" sz="2800" spc="25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spectra exist for only a very limited sampling of </a:t>
            </a:r>
            <a:r>
              <a:rPr lang="en-US" sz="2800" spc="10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pressures and temperatures. However, through the use of</a:t>
            </a:r>
            <a:r>
              <a:rPr lang="en-US" sz="2800" spc="140" dirty="0">
                <a:ea typeface="Times New Roman" panose="02020603050405020304" pitchFamily="18"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theo­retically </a:t>
            </a:r>
            <a:r>
              <a:rPr lang="en-US" sz="2800" dirty="0">
                <a:ea typeface="Times New Roman" panose="02020603050405020304" pitchFamily="18" charset="0"/>
                <a:cs typeface="Times New Roman" panose="02020603050405020304" pitchFamily="18" charset="0"/>
              </a:rPr>
              <a:t>derived absorption line information,</a:t>
            </a:r>
            <a:r>
              <a:rPr lang="en-US" sz="2800" spc="21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adjusted empirically to improve the fit with existing</a:t>
            </a:r>
            <a:r>
              <a:rPr lang="en-US" sz="2800" spc="85" dirty="0">
                <a:ea typeface="Times New Roman" panose="02020603050405020304" pitchFamily="18"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measure­ments</a:t>
            </a:r>
            <a:r>
              <a:rPr lang="en-US" sz="2800" dirty="0">
                <a:ea typeface="Times New Roman" panose="02020603050405020304" pitchFamily="18" charset="0"/>
                <a:cs typeface="Times New Roman" panose="02020603050405020304" pitchFamily="18" charset="0"/>
              </a:rPr>
              <a:t>, atmospheric physicists and climate</a:t>
            </a:r>
            <a:r>
              <a:rPr lang="en-US" sz="2800" spc="-5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modelers are</a:t>
            </a:r>
            <a:r>
              <a:rPr lang="en-US" sz="2800" spc="11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able</a:t>
            </a:r>
            <a:r>
              <a:rPr lang="en-US" sz="2800" spc="17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to</a:t>
            </a:r>
            <a:r>
              <a:rPr lang="en-US" sz="2800" spc="13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calculate</a:t>
            </a:r>
            <a:r>
              <a:rPr lang="en-US" sz="2800" spc="19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the</a:t>
            </a:r>
            <a:r>
              <a:rPr lang="en-US" sz="2800" spc="16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absorption</a:t>
            </a:r>
            <a:r>
              <a:rPr lang="en-US" sz="2800" spc="19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spectra</a:t>
            </a:r>
            <a:r>
              <a:rPr lang="en-US" sz="2800" spc="19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for</a:t>
            </a:r>
            <a:r>
              <a:rPr lang="en-US" sz="2800" spc="16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each</a:t>
            </a:r>
            <a:r>
              <a:rPr lang="en-US" sz="2800" spc="-25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of the </a:t>
            </a:r>
            <a:r>
              <a:rPr lang="en-US" sz="2800" dirty="0" err="1">
                <a:ea typeface="Times New Roman" panose="02020603050405020304" pitchFamily="18" charset="0"/>
                <a:cs typeface="Times New Roman" panose="02020603050405020304" pitchFamily="18" charset="0"/>
              </a:rPr>
              <a:t>radiatively</a:t>
            </a:r>
            <a:r>
              <a:rPr lang="en-US" sz="2800" dirty="0">
                <a:ea typeface="Times New Roman" panose="02020603050405020304" pitchFamily="18" charset="0"/>
                <a:cs typeface="Times New Roman" panose="02020603050405020304" pitchFamily="18" charset="0"/>
              </a:rPr>
              <a:t> important atmospheric  gases </a:t>
            </a:r>
            <a:r>
              <a:rPr lang="en-US" sz="2800" spc="11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for any specified thermodynamic conditions. IS An</a:t>
            </a:r>
            <a:r>
              <a:rPr lang="en-US" sz="2800" spc="-80" dirty="0">
                <a:ea typeface="Times New Roman" panose="02020603050405020304" pitchFamily="18"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exam­ple </a:t>
            </a:r>
            <a:r>
              <a:rPr lang="en-US" sz="2800" dirty="0">
                <a:ea typeface="Times New Roman" panose="02020603050405020304" pitchFamily="18" charset="0"/>
                <a:cs typeface="Times New Roman" panose="02020603050405020304" pitchFamily="18" charset="0"/>
              </a:rPr>
              <a:t>showing the excellent agreement </a:t>
            </a:r>
            <a:r>
              <a:rPr lang="en-US" sz="2800" spc="6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between observed and theoretically derived  absorption</a:t>
            </a:r>
            <a:r>
              <a:rPr lang="en-US" sz="2800" spc="185" dirty="0">
                <a:ea typeface="Times New Roman" panose="02020603050405020304" pitchFamily="18"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spec­tra </a:t>
            </a:r>
            <a:r>
              <a:rPr lang="en-US" sz="2800" dirty="0">
                <a:ea typeface="Times New Roman" panose="02020603050405020304" pitchFamily="18" charset="0"/>
                <a:cs typeface="Times New Roman" panose="02020603050405020304" pitchFamily="18" charset="0"/>
              </a:rPr>
              <a:t>is shown in Fig. 4.22. Note the narrowness of</a:t>
            </a:r>
            <a:r>
              <a:rPr lang="en-US" sz="2800" spc="5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the lines, even when the effects of Doppler and</a:t>
            </a:r>
            <a:r>
              <a:rPr lang="en-US" sz="2800" spc="3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pressure broadening are taken into account. The greatest</a:t>
            </a:r>
            <a:r>
              <a:rPr lang="en-US" sz="2800" spc="-25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uncertainties in theoretically derived</a:t>
            </a:r>
            <a:r>
              <a:rPr lang="en-US" sz="2800" spc="19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absorption </a:t>
            </a:r>
            <a:r>
              <a:rPr lang="en-US" sz="2800" b="1" dirty="0">
                <a:ea typeface="Times New Roman" panose="02020603050405020304" pitchFamily="18" charset="0"/>
                <a:cs typeface="Times New Roman" panose="02020603050405020304" pitchFamily="18" charset="0"/>
              </a:rPr>
              <a:t>spectra  are  in  the  so-called  "</a:t>
            </a:r>
            <a:r>
              <a:rPr lang="en-US" sz="2800" b="1" dirty="0" smtClean="0">
                <a:ea typeface="Times New Roman" panose="02020603050405020304" pitchFamily="18" charset="0"/>
                <a:cs typeface="Times New Roman" panose="02020603050405020304" pitchFamily="18" charset="0"/>
              </a:rPr>
              <a:t>continua”</a:t>
            </a:r>
            <a:r>
              <a:rPr lang="en-US" sz="2800" b="1" spc="115" dirty="0" smtClean="0">
                <a:ea typeface="Times New Roman" panose="02020603050405020304" pitchFamily="18" charset="0"/>
                <a:cs typeface="Times New Roman" panose="02020603050405020304" pitchFamily="18" charset="0"/>
              </a:rPr>
              <a:t> </a:t>
            </a:r>
            <a:r>
              <a:rPr lang="en-US" sz="2800" b="1" dirty="0">
                <a:ea typeface="Times New Roman" panose="02020603050405020304" pitchFamily="18" charset="0"/>
                <a:cs typeface="Times New Roman" panose="02020603050405020304" pitchFamily="18" charset="0"/>
              </a:rPr>
              <a:t>where </a:t>
            </a:r>
            <a:r>
              <a:rPr lang="en-US" sz="2800" dirty="0">
                <a:ea typeface="Times New Roman" panose="02020603050405020304" pitchFamily="18" charset="0"/>
                <a:cs typeface="Times New Roman" panose="02020603050405020304" pitchFamily="18" charset="0"/>
              </a:rPr>
              <a:t>the superposition of the outermost parts of the</a:t>
            </a:r>
            <a:r>
              <a:rPr lang="en-US" sz="2800" spc="200"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wings of many different lines in nearby line clusters</a:t>
            </a:r>
            <a:r>
              <a:rPr lang="en-US" sz="2800" spc="155" dirty="0">
                <a:ea typeface="Times New Roman" panose="02020603050405020304" pitchFamily="18" charset="0"/>
                <a:cs typeface="Times New Roman" panose="02020603050405020304" pitchFamily="18" charset="0"/>
              </a:rPr>
              <a:t> </a:t>
            </a:r>
            <a:r>
              <a:rPr lang="en-US" sz="2800" dirty="0" smtClean="0">
                <a:ea typeface="Times New Roman" panose="02020603050405020304" pitchFamily="18" charset="0"/>
                <a:cs typeface="Times New Roman" panose="02020603050405020304" pitchFamily="18" charset="0"/>
              </a:rPr>
              <a:t>pro­duces </a:t>
            </a:r>
            <a:r>
              <a:rPr lang="en-US" sz="2800" dirty="0">
                <a:ea typeface="Times New Roman" panose="02020603050405020304" pitchFamily="18" charset="0"/>
                <a:cs typeface="Times New Roman" panose="02020603050405020304" pitchFamily="18" charset="0"/>
              </a:rPr>
              <a:t>weak  but  in some cases significant</a:t>
            </a:r>
            <a:r>
              <a:rPr lang="en-US" sz="2800" spc="165" dirty="0">
                <a:ea typeface="Times New Roman" panose="02020603050405020304" pitchFamily="18" charset="0"/>
                <a:cs typeface="Times New Roman" panose="02020603050405020304" pitchFamily="18" charset="0"/>
              </a:rPr>
              <a:t> </a:t>
            </a:r>
            <a:r>
              <a:rPr lang="en-US" sz="2800" dirty="0">
                <a:ea typeface="Times New Roman" panose="02020603050405020304" pitchFamily="18" charset="0"/>
                <a:cs typeface="Times New Roman" panose="02020603050405020304" pitchFamily="18" charset="0"/>
              </a:rPr>
              <a:t>absorption.</a:t>
            </a:r>
          </a:p>
          <a:p>
            <a:r>
              <a:rPr lang="en-US" sz="2800" dirty="0">
                <a:ea typeface="Calibri" panose="020F0502020204030204" pitchFamily="34" charset="0"/>
                <a:cs typeface="Times New Roman" panose="02020603050405020304" pitchFamily="18" charset="0"/>
              </a:rPr>
              <a:t/>
            </a:r>
            <a:br>
              <a:rPr lang="en-US" sz="2800" dirty="0">
                <a:ea typeface="Calibri" panose="020F0502020204030204" pitchFamily="34" charset="0"/>
                <a:cs typeface="Times New Roman" panose="02020603050405020304" pitchFamily="18" charset="0"/>
              </a:rPr>
            </a:br>
            <a:endParaRPr lang="en-US" sz="2800" dirty="0"/>
          </a:p>
        </p:txBody>
      </p:sp>
    </p:spTree>
    <p:extLst>
      <p:ext uri="{BB962C8B-B14F-4D97-AF65-F5344CB8AC3E}">
        <p14:creationId xmlns:p14="http://schemas.microsoft.com/office/powerpoint/2010/main" val="374851607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3608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58492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769" y="-87965"/>
            <a:ext cx="11043139" cy="6781791"/>
          </a:xfrm>
          <a:prstGeom prst="rect">
            <a:avLst/>
          </a:prstGeom>
        </p:spPr>
      </p:pic>
    </p:spTree>
    <p:extLst>
      <p:ext uri="{BB962C8B-B14F-4D97-AF65-F5344CB8AC3E}">
        <p14:creationId xmlns:p14="http://schemas.microsoft.com/office/powerpoint/2010/main" val="368276186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7538"/>
            <a:ext cx="12133385" cy="4955203"/>
          </a:xfrm>
          <a:prstGeom prst="rect">
            <a:avLst/>
          </a:prstGeom>
        </p:spPr>
        <p:txBody>
          <a:bodyPr wrap="square">
            <a:spAutoFit/>
          </a:bodyPr>
          <a:lstStyle/>
          <a:p>
            <a:pPr marL="419735" marR="0" indent="4445" algn="just"/>
            <a:r>
              <a:rPr lang="en-US" sz="3200" dirty="0" smtClean="0">
                <a:ea typeface="Calibri" panose="020F0502020204030204" pitchFamily="34" charset="0"/>
                <a:cs typeface="Times New Roman" panose="02020603050405020304" pitchFamily="18" charset="0"/>
              </a:rPr>
              <a:t>Fig. 4.22     Comparisons of observed  and calculated </a:t>
            </a:r>
            <a:r>
              <a:rPr lang="en-US" sz="3200" spc="10" dirty="0" smtClean="0">
                <a:ea typeface="Calibri" panose="020F0502020204030204" pitchFamily="34" charset="0"/>
                <a:cs typeface="Times New Roman" panose="02020603050405020304" pitchFamily="18" charset="0"/>
              </a:rPr>
              <a:t> </a:t>
            </a:r>
            <a:r>
              <a:rPr lang="en-US" sz="3200" dirty="0" err="1" smtClean="0">
                <a:ea typeface="Calibri" panose="020F0502020204030204" pitchFamily="34" charset="0"/>
                <a:cs typeface="Times New Roman" panose="02020603050405020304" pitchFamily="18" charset="0"/>
              </a:rPr>
              <a:t>transmis</a:t>
            </a:r>
            <a:r>
              <a:rPr lang="en-US" sz="3200" dirty="0" smtClean="0">
                <a:ea typeface="Calibri" panose="020F0502020204030204" pitchFamily="34" charset="0"/>
                <a:cs typeface="Times New Roman" panose="02020603050405020304" pitchFamily="18" charset="0"/>
              </a:rPr>
              <a:t>­</a:t>
            </a:r>
          </a:p>
          <a:p>
            <a:pPr marL="419735" marR="0" algn="just"/>
            <a:r>
              <a:rPr lang="en-US" sz="3200" dirty="0" err="1" smtClean="0">
                <a:ea typeface="Calibri" panose="020F0502020204030204" pitchFamily="34" charset="0"/>
                <a:cs typeface="Times New Roman" panose="02020603050405020304" pitchFamily="18" charset="0"/>
              </a:rPr>
              <a:t>sivity</a:t>
            </a:r>
            <a:r>
              <a:rPr lang="en-US" sz="3200" spc="1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spectra:</a:t>
            </a:r>
            <a:r>
              <a:rPr lang="en-US" sz="3200" spc="95" dirty="0" smtClean="0">
                <a:ea typeface="Calibri" panose="020F0502020204030204" pitchFamily="34" charset="0"/>
                <a:cs typeface="Times New Roman" panose="02020603050405020304" pitchFamily="18" charset="0"/>
              </a:rPr>
              <a:t> </a:t>
            </a:r>
          </a:p>
          <a:p>
            <a:pPr marL="934085" marR="0" indent="-514350" algn="just">
              <a:buAutoNum type="alphaLcParenBoth"/>
            </a:pPr>
            <a:r>
              <a:rPr lang="en-US" sz="3200" dirty="0" smtClean="0">
                <a:ea typeface="Calibri" panose="020F0502020204030204" pitchFamily="34" charset="0"/>
                <a:cs typeface="Times New Roman" panose="02020603050405020304" pitchFamily="18" charset="0"/>
              </a:rPr>
              <a:t>Spectral</a:t>
            </a:r>
            <a:r>
              <a:rPr lang="en-US" sz="3200" spc="11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range</a:t>
            </a:r>
            <a:r>
              <a:rPr lang="en-US" sz="3200" spc="18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1931</a:t>
            </a:r>
            <a:r>
              <a:rPr lang="en-US" sz="3200" spc="16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to </a:t>
            </a:r>
            <a:r>
              <a:rPr lang="en-US" sz="3200" spc="14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1939</a:t>
            </a:r>
            <a:r>
              <a:rPr lang="en-US" sz="3200" spc="11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cm-</a:t>
            </a:r>
            <a:r>
              <a:rPr lang="en-US" sz="3200" spc="-9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 </a:t>
            </a:r>
            <a:r>
              <a:rPr lang="en-US" sz="3200" spc="8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for </a:t>
            </a:r>
            <a:r>
              <a:rPr lang="en-US" sz="3200" spc="1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car­</a:t>
            </a:r>
            <a:r>
              <a:rPr lang="en-US" sz="3200" spc="-18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bon</a:t>
            </a:r>
            <a:r>
              <a:rPr lang="en-US" sz="3200" spc="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dioxide</a:t>
            </a:r>
            <a:r>
              <a:rPr lang="en-US" sz="3200" spc="13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and</a:t>
            </a:r>
            <a:r>
              <a:rPr lang="en-US" sz="3200" spc="135" dirty="0" smtClean="0">
                <a:ea typeface="Calibri" panose="020F0502020204030204" pitchFamily="34" charset="0"/>
                <a:cs typeface="Times New Roman" panose="02020603050405020304" pitchFamily="18" charset="0"/>
              </a:rPr>
              <a:t> </a:t>
            </a:r>
          </a:p>
          <a:p>
            <a:pPr marL="934085" marR="0" indent="-514350" algn="just">
              <a:buAutoNum type="alphaLcParenBoth"/>
            </a:pPr>
            <a:r>
              <a:rPr lang="en-US" sz="3200" spc="6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Spectral</a:t>
            </a:r>
            <a:r>
              <a:rPr lang="en-US" sz="3200" spc="17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range</a:t>
            </a:r>
            <a:r>
              <a:rPr lang="en-US" sz="3200" spc="19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1156</a:t>
            </a:r>
            <a:r>
              <a:rPr lang="en-US" sz="3200" spc="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to </a:t>
            </a:r>
            <a:r>
              <a:rPr lang="en-US" sz="3200" spc="15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1164</a:t>
            </a:r>
            <a:r>
              <a:rPr lang="en-US" sz="3200" spc="14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cm-</a:t>
            </a:r>
            <a:r>
              <a:rPr lang="en-US" sz="3200" spc="-10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1 </a:t>
            </a:r>
            <a:r>
              <a:rPr lang="en-US" sz="3200" spc="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for</a:t>
            </a:r>
            <a:r>
              <a:rPr lang="en-US" sz="3200" spc="-19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ozone</a:t>
            </a:r>
            <a:r>
              <a:rPr lang="en-US" sz="3200" spc="18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and</a:t>
            </a:r>
            <a:r>
              <a:rPr lang="en-US" sz="3200" spc="3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nitrous</a:t>
            </a:r>
            <a:r>
              <a:rPr lang="en-US" sz="3200" spc="5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oxide.</a:t>
            </a:r>
            <a:r>
              <a:rPr lang="en-US" sz="3200" spc="60" dirty="0" smtClean="0">
                <a:ea typeface="Calibri" panose="020F0502020204030204" pitchFamily="34" charset="0"/>
                <a:cs typeface="Times New Roman" panose="02020603050405020304" pitchFamily="18" charset="0"/>
              </a:rPr>
              <a:t> </a:t>
            </a:r>
          </a:p>
          <a:p>
            <a:pPr marL="419735" marR="0" algn="just"/>
            <a:endParaRPr lang="en-US" sz="3200" spc="60" dirty="0">
              <a:ea typeface="Calibri" panose="020F0502020204030204" pitchFamily="34" charset="0"/>
              <a:cs typeface="Times New Roman" panose="02020603050405020304" pitchFamily="18" charset="0"/>
            </a:endParaRPr>
          </a:p>
          <a:p>
            <a:pPr marL="419735" marR="0" algn="just"/>
            <a:r>
              <a:rPr lang="en-US" sz="3200" dirty="0" smtClean="0">
                <a:ea typeface="Calibri" panose="020F0502020204030204" pitchFamily="34" charset="0"/>
                <a:cs typeface="Times New Roman" panose="02020603050405020304" pitchFamily="18" charset="0"/>
              </a:rPr>
              <a:t>The</a:t>
            </a:r>
            <a:r>
              <a:rPr lang="en-US" sz="3200" spc="18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upper</a:t>
            </a:r>
            <a:r>
              <a:rPr lang="en-US" sz="3200" spc="20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plot</a:t>
            </a:r>
            <a:r>
              <a:rPr lang="en-US" sz="3200" spc="2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in</a:t>
            </a:r>
            <a:r>
              <a:rPr lang="en-US" sz="3200" spc="7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each</a:t>
            </a:r>
            <a:r>
              <a:rPr lang="en-US" sz="3200" spc="12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panel</a:t>
            </a:r>
            <a:r>
              <a:rPr lang="en-US" sz="3200" spc="5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is</a:t>
            </a:r>
            <a:r>
              <a:rPr lang="en-US" sz="3200" spc="20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the</a:t>
            </a:r>
            <a:r>
              <a:rPr lang="en-US" sz="3200" spc="-19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observed spectrum and the lower plot  is  the  calculated </a:t>
            </a:r>
            <a:r>
              <a:rPr lang="en-US" sz="3200" spc="8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spec­trum. [From R. M. Goody, R. M. and Y. L. Yung,</a:t>
            </a:r>
            <a:r>
              <a:rPr lang="en-US" sz="3200" spc="5" dirty="0" smtClean="0">
                <a:ea typeface="Calibri" panose="020F0502020204030204" pitchFamily="34" charset="0"/>
                <a:cs typeface="Times New Roman" panose="02020603050405020304" pitchFamily="18" charset="0"/>
              </a:rPr>
              <a:t> </a:t>
            </a:r>
            <a:r>
              <a:rPr lang="en-US" sz="3200" i="1" dirty="0" smtClean="0">
                <a:ea typeface="Calibri" panose="020F0502020204030204" pitchFamily="34" charset="0"/>
                <a:cs typeface="Times New Roman" panose="02020603050405020304" pitchFamily="18" charset="0"/>
              </a:rPr>
              <a:t>Atmospheric Radiation,  </a:t>
            </a:r>
            <a:r>
              <a:rPr lang="en-US" sz="3200" dirty="0" smtClean="0">
                <a:ea typeface="Calibri" panose="020F0502020204030204" pitchFamily="34" charset="0"/>
                <a:cs typeface="Times New Roman" panose="02020603050405020304" pitchFamily="18" charset="0"/>
              </a:rPr>
              <a:t>2nd  ed., Oxford  University  Press (1995), p.120.  </a:t>
            </a:r>
            <a:r>
              <a:rPr lang="en-US" sz="3200" spc="125" dirty="0" smtClean="0">
                <a:ea typeface="Calibri" panose="020F0502020204030204" pitchFamily="34" charset="0"/>
                <a:cs typeface="Times New Roman" panose="02020603050405020304" pitchFamily="18" charset="0"/>
              </a:rPr>
              <a:t> </a:t>
            </a:r>
            <a:r>
              <a:rPr lang="en-US" sz="3200" i="1" dirty="0" smtClean="0">
                <a:ea typeface="Calibri" panose="020F0502020204030204" pitchFamily="34" charset="0"/>
                <a:cs typeface="Times New Roman" panose="02020603050405020304" pitchFamily="18" charset="0"/>
              </a:rPr>
              <a:t>By</a:t>
            </a:r>
            <a:r>
              <a:rPr lang="en-US" sz="3200" dirty="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permission </a:t>
            </a:r>
            <a:r>
              <a:rPr lang="en-US" sz="3200" spc="-5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of</a:t>
            </a:r>
            <a:r>
              <a:rPr lang="en-US" sz="3200" spc="2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Oxford </a:t>
            </a:r>
            <a:r>
              <a:rPr lang="en-US" sz="3200" spc="-30"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University </a:t>
            </a:r>
            <a:r>
              <a:rPr lang="en-US" sz="3200" spc="-95" dirty="0" smtClean="0">
                <a:ea typeface="Calibri" panose="020F0502020204030204" pitchFamily="34" charset="0"/>
                <a:cs typeface="Times New Roman" panose="02020603050405020304" pitchFamily="18" charset="0"/>
              </a:rPr>
              <a:t> </a:t>
            </a:r>
            <a:r>
              <a:rPr lang="en-US" sz="3200" dirty="0" smtClean="0">
                <a:ea typeface="Calibri" panose="020F0502020204030204" pitchFamily="34" charset="0"/>
                <a:cs typeface="Times New Roman" panose="02020603050405020304" pitchFamily="18" charset="0"/>
              </a:rPr>
              <a:t>press, </a:t>
            </a:r>
            <a:r>
              <a:rPr lang="en-US" sz="3200" spc="-90" dirty="0" smtClean="0">
                <a:ea typeface="Calibri" panose="020F0502020204030204" pitchFamily="34" charset="0"/>
                <a:cs typeface="Times New Roman" panose="02020603050405020304" pitchFamily="18" charset="0"/>
              </a:rPr>
              <a:t> </a:t>
            </a:r>
            <a:r>
              <a:rPr lang="en-US" sz="3200" dirty="0" err="1" smtClean="0">
                <a:ea typeface="Calibri" panose="020F0502020204030204" pitchFamily="34" charset="0"/>
                <a:cs typeface="Times New Roman" panose="02020603050405020304" pitchFamily="18" charset="0"/>
              </a:rPr>
              <a:t>Inc</a:t>
            </a:r>
            <a:r>
              <a:rPr lang="en-US" sz="3200" spc="45" dirty="0" err="1" smtClean="0">
                <a:ea typeface="Calibri" panose="020F0502020204030204" pitchFamily="34" charset="0"/>
                <a:cs typeface="Times New Roman" panose="02020603050405020304" pitchFamily="18" charset="0"/>
              </a:rPr>
              <a:t>.</a:t>
            </a:r>
            <a:r>
              <a:rPr lang="en-US" sz="3200" dirty="0" err="1" smtClean="0">
                <a:ea typeface="Calibri" panose="020F0502020204030204" pitchFamily="34" charset="0"/>
                <a:cs typeface="Times New Roman" panose="02020603050405020304" pitchFamily="18" charset="0"/>
              </a:rPr>
              <a:t>J</a:t>
            </a:r>
            <a:endParaRPr lang="en-US" sz="3200" dirty="0" smtClean="0">
              <a:ea typeface="Calibri" panose="020F0502020204030204" pitchFamily="34" charset="0"/>
              <a:cs typeface="Times New Roman" panose="02020603050405020304" pitchFamily="18" charset="0"/>
            </a:endParaRPr>
          </a:p>
          <a:p>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487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910710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2083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nvPr>
        </p:nvGraphicFramePr>
        <p:xfrm>
          <a:off x="365760" y="0"/>
          <a:ext cx="11577711" cy="7267575"/>
        </p:xfrm>
        <a:graphic>
          <a:graphicData uri="http://schemas.openxmlformats.org/presentationml/2006/ole">
            <mc:AlternateContent xmlns:mc="http://schemas.openxmlformats.org/markup-compatibility/2006">
              <mc:Choice xmlns:v="urn:schemas-microsoft-com:vml" Requires="v">
                <p:oleObj spid="_x0000_s1045" name="Document" r:id="rId3" imgW="8609012" imgH="7117309" progId="Word.Document.8">
                  <p:embed/>
                </p:oleObj>
              </mc:Choice>
              <mc:Fallback>
                <p:oleObj name="Document" r:id="rId3" imgW="8609012" imgH="711730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0"/>
                        <a:ext cx="11577711" cy="72675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02701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0507" cy="6740307"/>
          </a:xfrm>
          <a:prstGeom prst="rect">
            <a:avLst/>
          </a:prstGeom>
        </p:spPr>
        <p:txBody>
          <a:bodyPr wrap="square">
            <a:spAutoFit/>
          </a:bodyPr>
          <a:lstStyle/>
          <a:p>
            <a:pPr algn="ctr"/>
            <a:r>
              <a:rPr lang="en-US" sz="4400" dirty="0">
                <a:solidFill>
                  <a:srgbClr val="C00000"/>
                </a:solidFill>
              </a:rPr>
              <a:t>Main underlying physical principles of </a:t>
            </a:r>
            <a:r>
              <a:rPr lang="en-US" sz="4400" dirty="0" smtClean="0">
                <a:solidFill>
                  <a:srgbClr val="C00000"/>
                </a:solidFill>
              </a:rPr>
              <a:t>molecular absorption/emission</a:t>
            </a:r>
            <a:r>
              <a:rPr lang="en-US" sz="4400" dirty="0" smtClean="0"/>
              <a:t>:</a:t>
            </a:r>
          </a:p>
          <a:p>
            <a:endParaRPr lang="en-US" sz="3200" b="1" dirty="0"/>
          </a:p>
          <a:p>
            <a:endParaRPr lang="en-US" sz="3200" b="1" dirty="0"/>
          </a:p>
          <a:p>
            <a:pPr marL="742950" indent="-742950">
              <a:buAutoNum type="arabicParenR"/>
            </a:pPr>
            <a:r>
              <a:rPr lang="en-US" sz="4400" dirty="0" smtClean="0">
                <a:solidFill>
                  <a:srgbClr val="002060"/>
                </a:solidFill>
              </a:rPr>
              <a:t>The </a:t>
            </a:r>
            <a:r>
              <a:rPr lang="en-US" sz="4400" dirty="0">
                <a:solidFill>
                  <a:srgbClr val="002060"/>
                </a:solidFill>
              </a:rPr>
              <a:t>origins of absorption/emission lie in exchanges of energy between </a:t>
            </a:r>
            <a:r>
              <a:rPr lang="en-US" sz="4400" dirty="0" smtClean="0">
                <a:solidFill>
                  <a:srgbClr val="002060"/>
                </a:solidFill>
              </a:rPr>
              <a:t>gas molecules </a:t>
            </a:r>
            <a:r>
              <a:rPr lang="en-US" sz="4400" dirty="0">
                <a:solidFill>
                  <a:srgbClr val="002060"/>
                </a:solidFill>
              </a:rPr>
              <a:t>and electromagnetic field</a:t>
            </a:r>
            <a:r>
              <a:rPr lang="en-US" sz="4400" dirty="0" smtClean="0">
                <a:solidFill>
                  <a:srgbClr val="002060"/>
                </a:solidFill>
              </a:rPr>
              <a:t>.</a:t>
            </a:r>
          </a:p>
          <a:p>
            <a:r>
              <a:rPr lang="en-US" sz="4400" dirty="0" smtClean="0">
                <a:solidFill>
                  <a:srgbClr val="002060"/>
                </a:solidFill>
              </a:rPr>
              <a:t>2</a:t>
            </a:r>
            <a:r>
              <a:rPr lang="en-US" sz="4400" dirty="0">
                <a:solidFill>
                  <a:srgbClr val="002060"/>
                </a:solidFill>
              </a:rPr>
              <a:t>) In general, total energy of a molecule can be given as:</a:t>
            </a:r>
          </a:p>
          <a:p>
            <a:r>
              <a:rPr lang="en-US" sz="4400" dirty="0" smtClean="0">
                <a:solidFill>
                  <a:srgbClr val="002060"/>
                </a:solidFill>
              </a:rPr>
              <a:t>		</a:t>
            </a:r>
            <a:r>
              <a:rPr lang="en-US" sz="4400" b="1" dirty="0" smtClean="0">
                <a:solidFill>
                  <a:srgbClr val="002060"/>
                </a:solidFill>
              </a:rPr>
              <a:t>		</a:t>
            </a:r>
            <a:r>
              <a:rPr lang="en-US" sz="6000" b="1" dirty="0" smtClean="0">
                <a:solidFill>
                  <a:srgbClr val="C00000"/>
                </a:solidFill>
              </a:rPr>
              <a:t>E </a:t>
            </a:r>
            <a:r>
              <a:rPr lang="en-US" sz="6000" b="1" dirty="0">
                <a:solidFill>
                  <a:srgbClr val="C00000"/>
                </a:solidFill>
              </a:rPr>
              <a:t>= </a:t>
            </a:r>
            <a:r>
              <a:rPr lang="en-US" sz="6000" b="1" dirty="0" err="1">
                <a:solidFill>
                  <a:srgbClr val="C00000"/>
                </a:solidFill>
              </a:rPr>
              <a:t>E</a:t>
            </a:r>
            <a:r>
              <a:rPr lang="en-US" sz="6000" b="1" baseline="-25000" dirty="0" err="1">
                <a:solidFill>
                  <a:srgbClr val="C00000"/>
                </a:solidFill>
              </a:rPr>
              <a:t>rot</a:t>
            </a:r>
            <a:r>
              <a:rPr lang="en-US" sz="6000" b="1" dirty="0">
                <a:solidFill>
                  <a:srgbClr val="C00000"/>
                </a:solidFill>
              </a:rPr>
              <a:t>+ </a:t>
            </a:r>
            <a:r>
              <a:rPr lang="en-US" sz="6000" b="1" dirty="0" err="1">
                <a:solidFill>
                  <a:srgbClr val="C00000"/>
                </a:solidFill>
              </a:rPr>
              <a:t>E</a:t>
            </a:r>
            <a:r>
              <a:rPr lang="en-US" sz="6000" b="1" baseline="-25000" dirty="0" err="1">
                <a:solidFill>
                  <a:srgbClr val="C00000"/>
                </a:solidFill>
              </a:rPr>
              <a:t>vib</a:t>
            </a:r>
            <a:r>
              <a:rPr lang="en-US" sz="6000" b="1" dirty="0">
                <a:solidFill>
                  <a:srgbClr val="C00000"/>
                </a:solidFill>
              </a:rPr>
              <a:t>+ E</a:t>
            </a:r>
            <a:r>
              <a:rPr lang="en-US" sz="6000" b="1" baseline="-25000" dirty="0">
                <a:solidFill>
                  <a:srgbClr val="C00000"/>
                </a:solidFill>
              </a:rPr>
              <a:t>el</a:t>
            </a:r>
            <a:r>
              <a:rPr lang="en-US" sz="6000" b="1" dirty="0">
                <a:solidFill>
                  <a:srgbClr val="C00000"/>
                </a:solidFill>
              </a:rPr>
              <a:t> + </a:t>
            </a:r>
            <a:r>
              <a:rPr lang="en-US" sz="6000" b="1" dirty="0" err="1" smtClean="0">
                <a:solidFill>
                  <a:srgbClr val="C00000"/>
                </a:solidFill>
              </a:rPr>
              <a:t>E</a:t>
            </a:r>
            <a:r>
              <a:rPr lang="en-US" sz="6000" b="1" baseline="-25000" dirty="0" err="1" smtClean="0">
                <a:solidFill>
                  <a:srgbClr val="C00000"/>
                </a:solidFill>
              </a:rPr>
              <a:t>tr</a:t>
            </a:r>
            <a:endParaRPr lang="en-US" sz="6000" b="1" baseline="-25000" dirty="0">
              <a:solidFill>
                <a:srgbClr val="C00000"/>
              </a:solidFill>
            </a:endParaRPr>
          </a:p>
        </p:txBody>
      </p:sp>
      <p:pic>
        <p:nvPicPr>
          <p:cNvPr id="4098" name="Picture 2"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www.united.com/img/eTicket/Bullets/dot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161925" cy="1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23042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3046414" y="1397001"/>
          <a:ext cx="6099175" cy="4062413"/>
        </p:xfrm>
        <a:graphic>
          <a:graphicData uri="http://schemas.openxmlformats.org/presentationml/2006/ole">
            <mc:AlternateContent xmlns:mc="http://schemas.openxmlformats.org/markup-compatibility/2006">
              <mc:Choice xmlns:v="urn:schemas-microsoft-com:vml" Requires="v">
                <p:oleObj spid="_x0000_s2107" name="Document" r:id="rId3" imgW="6098901" imgH="4062680" progId="Word.Document.8">
                  <p:embed/>
                </p:oleObj>
              </mc:Choice>
              <mc:Fallback>
                <p:oleObj name="Document" r:id="rId3" imgW="6098901" imgH="40626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6414" y="1397001"/>
                        <a:ext cx="6099175" cy="406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3084513" y="447676"/>
          <a:ext cx="6115050" cy="4060825"/>
        </p:xfrm>
        <a:graphic>
          <a:graphicData uri="http://schemas.openxmlformats.org/presentationml/2006/ole">
            <mc:AlternateContent xmlns:mc="http://schemas.openxmlformats.org/markup-compatibility/2006">
              <mc:Choice xmlns:v="urn:schemas-microsoft-com:vml" Requires="v">
                <p:oleObj spid="_x0000_s2108" name="Document" r:id="rId5" imgW="6114774" imgH="4060521" progId="Word.Document.8">
                  <p:embed/>
                </p:oleObj>
              </mc:Choice>
              <mc:Fallback>
                <p:oleObj name="Document" r:id="rId5" imgW="6114774" imgH="4060521"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447676"/>
                        <a:ext cx="6115050" cy="406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p:cNvGraphicFramePr>
            <a:graphicFrameLocks noChangeAspect="1"/>
          </p:cNvGraphicFramePr>
          <p:nvPr>
            <p:extLst/>
          </p:nvPr>
        </p:nvGraphicFramePr>
        <p:xfrm>
          <a:off x="309489" y="228600"/>
          <a:ext cx="11577711" cy="7005638"/>
        </p:xfrm>
        <a:graphic>
          <a:graphicData uri="http://schemas.openxmlformats.org/presentationml/2006/ole">
            <mc:AlternateContent xmlns:mc="http://schemas.openxmlformats.org/markup-compatibility/2006">
              <mc:Choice xmlns:v="urn:schemas-microsoft-com:vml" Requires="v">
                <p:oleObj spid="_x0000_s2109" name="Document" r:id="rId7" imgW="8242393" imgH="6672295" progId="Word.Document.8">
                  <p:embed/>
                </p:oleObj>
              </mc:Choice>
              <mc:Fallback>
                <p:oleObj name="Document" r:id="rId7" imgW="8242393" imgH="6672295"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9489" y="228600"/>
                        <a:ext cx="11577711" cy="70056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4723493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3978518" y="686569"/>
          <a:ext cx="1933575" cy="1095375"/>
        </p:xfrm>
        <a:graphic>
          <a:graphicData uri="http://schemas.openxmlformats.org/presentationml/2006/ole">
            <mc:AlternateContent xmlns:mc="http://schemas.openxmlformats.org/markup-compatibility/2006">
              <mc:Choice xmlns:v="urn:schemas-microsoft-com:vml" Requires="v">
                <p:oleObj spid="_x0000_s3150" name="Equation" r:id="rId3" imgW="1219200" imgH="685800" progId="Equation.3">
                  <p:embed/>
                </p:oleObj>
              </mc:Choice>
              <mc:Fallback>
                <p:oleObj name="Equation" r:id="rId3" imgW="12192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8518" y="686569"/>
                        <a:ext cx="193357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nvPr>
        </p:nvGraphicFramePr>
        <p:xfrm>
          <a:off x="3606018" y="2278856"/>
          <a:ext cx="3067050" cy="962025"/>
        </p:xfrm>
        <a:graphic>
          <a:graphicData uri="http://schemas.openxmlformats.org/presentationml/2006/ole">
            <mc:AlternateContent xmlns:mc="http://schemas.openxmlformats.org/markup-compatibility/2006">
              <mc:Choice xmlns:v="urn:schemas-microsoft-com:vml" Requires="v">
                <p:oleObj spid="_x0000_s3151" name="Equation" r:id="rId5" imgW="2616200" imgH="812800" progId="Equation.3">
                  <p:embed/>
                </p:oleObj>
              </mc:Choice>
              <mc:Fallback>
                <p:oleObj name="Equation" r:id="rId5" imgW="2616200" imgH="812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018" y="2278856"/>
                        <a:ext cx="3067050" cy="96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nvPr>
        </p:nvGraphicFramePr>
        <p:xfrm>
          <a:off x="3910818" y="4076700"/>
          <a:ext cx="1485900" cy="838200"/>
        </p:xfrm>
        <a:graphic>
          <a:graphicData uri="http://schemas.openxmlformats.org/presentationml/2006/ole">
            <mc:AlternateContent xmlns:mc="http://schemas.openxmlformats.org/markup-compatibility/2006">
              <mc:Choice xmlns:v="urn:schemas-microsoft-com:vml" Requires="v">
                <p:oleObj spid="_x0000_s3152" name="Equation" r:id="rId7" imgW="838200" imgH="711200" progId="Equation.3">
                  <p:embed/>
                </p:oleObj>
              </mc:Choice>
              <mc:Fallback>
                <p:oleObj name="Equation" r:id="rId7" imgW="838200" imgH="711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0818" y="4076700"/>
                        <a:ext cx="1485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nvPr>
        </p:nvGraphicFramePr>
        <p:xfrm>
          <a:off x="2634468" y="5505450"/>
          <a:ext cx="4038600" cy="552450"/>
        </p:xfrm>
        <a:graphic>
          <a:graphicData uri="http://schemas.openxmlformats.org/presentationml/2006/ole">
            <mc:AlternateContent xmlns:mc="http://schemas.openxmlformats.org/markup-compatibility/2006">
              <mc:Choice xmlns:v="urn:schemas-microsoft-com:vml" Requires="v">
                <p:oleObj spid="_x0000_s3153" name="Equation" r:id="rId9" imgW="2247900" imgH="431800" progId="Equation.3">
                  <p:embed/>
                </p:oleObj>
              </mc:Choice>
              <mc:Fallback>
                <p:oleObj name="Equation" r:id="rId9" imgW="22479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4468" y="5505450"/>
                        <a:ext cx="40386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0" y="16211"/>
            <a:ext cx="964719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Assume, above term is zero (no emission or scattering contribution).  </a:t>
            </a:r>
            <a:endParaRPr kumimoji="0" lang="en-US" altLang="en-US" sz="1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16883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where k</a:t>
            </a:r>
            <a:r>
              <a:rPr kumimoji="0" lang="en-US" altLang="en-US"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rPr>
              <a:t></a:t>
            </a:r>
            <a:r>
              <a:rPr kumimoji="0" lang="en-US" altLang="en-US" sz="2400" b="0" i="0" u="none" strike="noStrike" cap="none" normalizeH="0" baseline="0" dirty="0" smtClean="0">
                <a:ln>
                  <a:noFill/>
                </a:ln>
                <a:solidFill>
                  <a:schemeClr val="tx1"/>
                </a:solidFill>
                <a:effectLst/>
                <a:ea typeface="Times New Roman" panose="02020603050405020304" pitchFamily="18" charset="0"/>
              </a:rPr>
              <a:t>: mass absorption cross section/absorption coefficient</a:t>
            </a:r>
            <a:endParaRPr kumimoji="0" lang="en-US" altLang="en-US" sz="1300" b="0" i="0" u="none" strike="noStrike" cap="none" normalizeH="0" baseline="-30000" dirty="0" smtClean="0">
              <a:ln>
                <a:noFill/>
              </a:ln>
              <a:solidFill>
                <a:schemeClr val="tx1"/>
              </a:solidFill>
              <a:effectLst/>
              <a:latin typeface="Times New Roman" panose="02020603050405020304" pitchFamily="18" charset="0"/>
              <a:sym typeface="Symbol" panose="05050102010706020507"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30000" dirty="0" smtClean="0">
              <a:ln>
                <a:noFill/>
              </a:ln>
              <a:solidFill>
                <a:schemeClr val="tx1"/>
              </a:solidFill>
              <a:effectLst/>
              <a:latin typeface="Times New Roman" panose="02020603050405020304" pitchFamily="18" charset="0"/>
              <a:ea typeface="Times New Roman" panose="02020603050405020304" pitchFamily="18" charset="0"/>
              <a:sym typeface="Symbol" panose="05050102010706020507" pitchFamily="18" charset="2"/>
            </a:endParaRPr>
          </a:p>
        </p:txBody>
      </p:sp>
      <p:sp>
        <p:nvSpPr>
          <p:cNvPr id="8" name="Rectangle 7"/>
          <p:cNvSpPr>
            <a:spLocks noChangeArrowheads="1"/>
          </p:cNvSpPr>
          <p:nvPr/>
        </p:nvSpPr>
        <p:spPr bwMode="auto">
          <a:xfrm>
            <a:off x="0" y="34218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If the medium is homogeneous and k is independent of distance:</a:t>
            </a:r>
            <a:endParaRPr kumimoji="0" lang="en-US" altLang="en-US" sz="13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0" y="426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a:spLocks noChangeArrowheads="1"/>
          </p:cNvSpPr>
          <p:nvPr/>
        </p:nvSpPr>
        <p:spPr bwMode="auto">
          <a:xfrm>
            <a:off x="0" y="5276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9535616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0677" y="210381"/>
            <a:ext cx="11213123" cy="1325563"/>
          </a:xfrm>
        </p:spPr>
        <p:txBody>
          <a:bodyPr/>
          <a:lstStyle/>
          <a:p>
            <a:pPr eaLnBrk="1" hangingPunct="1"/>
            <a:r>
              <a:rPr lang="en-US" altLang="en-US" sz="4000" dirty="0">
                <a:solidFill>
                  <a:srgbClr val="C00000"/>
                </a:solidFill>
              </a:rPr>
              <a:t>Beer-</a:t>
            </a:r>
            <a:r>
              <a:rPr lang="en-US" altLang="en-US" sz="4000" dirty="0" err="1">
                <a:solidFill>
                  <a:srgbClr val="C00000"/>
                </a:solidFill>
              </a:rPr>
              <a:t>Bouguer</a:t>
            </a:r>
            <a:r>
              <a:rPr lang="en-US" altLang="en-US" sz="4000" dirty="0">
                <a:solidFill>
                  <a:srgbClr val="C00000"/>
                </a:solidFill>
              </a:rPr>
              <a:t>-Lambert Law</a:t>
            </a:r>
          </a:p>
        </p:txBody>
      </p:sp>
      <p:sp>
        <p:nvSpPr>
          <p:cNvPr id="24579" name="Rectangle 3"/>
          <p:cNvSpPr>
            <a:spLocks noGrp="1" noChangeArrowheads="1"/>
          </p:cNvSpPr>
          <p:nvPr>
            <p:ph type="body" idx="1"/>
          </p:nvPr>
        </p:nvSpPr>
        <p:spPr>
          <a:xfrm>
            <a:off x="0" y="1825625"/>
            <a:ext cx="11942064" cy="4351338"/>
          </a:xfrm>
        </p:spPr>
        <p:txBody>
          <a:bodyPr/>
          <a:lstStyle/>
          <a:p>
            <a:pPr eaLnBrk="1" hangingPunct="1">
              <a:buFontTx/>
              <a:buNone/>
            </a:pPr>
            <a:r>
              <a:rPr lang="en-US" altLang="en-US" sz="4400" dirty="0">
                <a:solidFill>
                  <a:srgbClr val="002060"/>
                </a:solidFill>
                <a:latin typeface="Times New Roman" panose="02020603050405020304" pitchFamily="18" charset="0"/>
                <a:cs typeface="Times New Roman" panose="02020603050405020304" pitchFamily="18" charset="0"/>
              </a:rPr>
              <a:t>The </a:t>
            </a:r>
            <a:r>
              <a:rPr lang="en-US" altLang="en-US" sz="4400" i="1" dirty="0">
                <a:solidFill>
                  <a:srgbClr val="002060"/>
                </a:solidFill>
                <a:latin typeface="Times New Roman" panose="02020603050405020304" pitchFamily="18" charset="0"/>
                <a:cs typeface="Times New Roman" panose="02020603050405020304" pitchFamily="18" charset="0"/>
              </a:rPr>
              <a:t>Beer-</a:t>
            </a:r>
            <a:r>
              <a:rPr lang="en-US" altLang="en-US" sz="4400" i="1" dirty="0" err="1">
                <a:solidFill>
                  <a:srgbClr val="002060"/>
                </a:solidFill>
                <a:latin typeface="Times New Roman" panose="02020603050405020304" pitchFamily="18" charset="0"/>
                <a:cs typeface="Times New Roman" panose="02020603050405020304" pitchFamily="18" charset="0"/>
              </a:rPr>
              <a:t>Bouguer</a:t>
            </a:r>
            <a:r>
              <a:rPr lang="en-US" altLang="en-US" sz="4400" i="1" dirty="0">
                <a:solidFill>
                  <a:srgbClr val="002060"/>
                </a:solidFill>
                <a:latin typeface="Times New Roman" panose="02020603050405020304" pitchFamily="18" charset="0"/>
                <a:cs typeface="Times New Roman" panose="02020603050405020304" pitchFamily="18" charset="0"/>
              </a:rPr>
              <a:t>-Lambert Law</a:t>
            </a:r>
            <a:r>
              <a:rPr lang="en-US" altLang="en-US" sz="4400" dirty="0">
                <a:solidFill>
                  <a:srgbClr val="002060"/>
                </a:solidFill>
                <a:latin typeface="Times New Roman" panose="02020603050405020304" pitchFamily="18" charset="0"/>
                <a:cs typeface="Times New Roman" panose="02020603050405020304" pitchFamily="18" charset="0"/>
              </a:rPr>
              <a:t> (also know as Beer law or </a:t>
            </a:r>
            <a:r>
              <a:rPr lang="en-US" altLang="en-US" sz="4400" dirty="0" err="1">
                <a:solidFill>
                  <a:srgbClr val="002060"/>
                </a:solidFill>
                <a:latin typeface="Times New Roman" panose="02020603050405020304" pitchFamily="18" charset="0"/>
                <a:cs typeface="Times New Roman" panose="02020603050405020304" pitchFamily="18" charset="0"/>
              </a:rPr>
              <a:t>Bouguer</a:t>
            </a:r>
            <a:r>
              <a:rPr lang="en-US" altLang="en-US" sz="4400" dirty="0">
                <a:solidFill>
                  <a:srgbClr val="002060"/>
                </a:solidFill>
                <a:latin typeface="Times New Roman" panose="02020603050405020304" pitchFamily="18" charset="0"/>
                <a:cs typeface="Times New Roman" panose="02020603050405020304" pitchFamily="18" charset="0"/>
              </a:rPr>
              <a:t> law or Lambert law</a:t>
            </a:r>
            <a:r>
              <a:rPr lang="en-US" altLang="en-US" sz="4400" dirty="0" smtClean="0">
                <a:solidFill>
                  <a:srgbClr val="002060"/>
                </a:solidFill>
                <a:latin typeface="Times New Roman" panose="02020603050405020304" pitchFamily="18" charset="0"/>
                <a:cs typeface="Times New Roman" panose="02020603050405020304" pitchFamily="18" charset="0"/>
              </a:rPr>
              <a:t>)</a:t>
            </a:r>
          </a:p>
          <a:p>
            <a:pPr marL="0" indent="0">
              <a:buNone/>
            </a:pPr>
            <a:r>
              <a:rPr lang="en-US" sz="4400" dirty="0" smtClean="0">
                <a:solidFill>
                  <a:srgbClr val="002060"/>
                </a:solidFill>
              </a:rPr>
              <a:t>determines </a:t>
            </a:r>
            <a:r>
              <a:rPr lang="en-US" sz="4400" dirty="0">
                <a:solidFill>
                  <a:srgbClr val="002060"/>
                </a:solidFill>
              </a:rPr>
              <a:t>attenuation of radiant energy by scattering and/or absorption passing through </a:t>
            </a:r>
            <a:r>
              <a:rPr lang="en-US" sz="4400" dirty="0" smtClean="0">
                <a:solidFill>
                  <a:srgbClr val="002060"/>
                </a:solidFill>
              </a:rPr>
              <a:t>atmosphere.</a:t>
            </a:r>
            <a:endParaRPr lang="en-US" sz="4400" dirty="0">
              <a:solidFill>
                <a:srgbClr val="002060"/>
              </a:solidFill>
            </a:endParaRPr>
          </a:p>
          <a:p>
            <a:pPr eaLnBrk="1" hangingPunct="1">
              <a:buFontTx/>
              <a:buNone/>
            </a:pP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8980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extLst/>
          </p:nvPr>
        </p:nvGraphicFramePr>
        <p:xfrm>
          <a:off x="1083211" y="194615"/>
          <a:ext cx="9945859" cy="6663385"/>
        </p:xfrm>
        <a:graphic>
          <a:graphicData uri="http://schemas.openxmlformats.org/presentationml/2006/ole">
            <mc:AlternateContent xmlns:mc="http://schemas.openxmlformats.org/markup-compatibility/2006">
              <mc:Choice xmlns:v="urn:schemas-microsoft-com:vml" Requires="v">
                <p:oleObj spid="_x0000_s4117" name="Document" r:id="rId3" imgW="8351372" imgH="7283507" progId="Word.Document.8">
                  <p:embed/>
                </p:oleObj>
              </mc:Choice>
              <mc:Fallback>
                <p:oleObj name="Document" r:id="rId3" imgW="8351372" imgH="7283507" progId="Word.Document.8">
                  <p:embed/>
                  <p:pic>
                    <p:nvPicPr>
                      <p:cNvPr id="0" name=""/>
                      <p:cNvPicPr>
                        <a:picLocks noChangeAspect="1" noChangeArrowheads="1"/>
                      </p:cNvPicPr>
                      <p:nvPr/>
                    </p:nvPicPr>
                    <p:blipFill>
                      <a:blip r:embed="rId4"/>
                      <a:srcRect/>
                      <a:stretch>
                        <a:fillRect/>
                      </a:stretch>
                    </p:blipFill>
                    <p:spPr bwMode="auto">
                      <a:xfrm>
                        <a:off x="1083211" y="194615"/>
                        <a:ext cx="9945859" cy="666338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700756209"/>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958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9830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5836598"/>
          </a:xfrm>
          <a:prstGeom prst="rect">
            <a:avLst/>
          </a:prstGeom>
        </p:spPr>
        <p:txBody>
          <a:bodyPr wrap="square">
            <a:spAutoFit/>
          </a:bodyPr>
          <a:lstStyle/>
          <a:p>
            <a:pPr marL="742950" marR="0" lvl="1" indent="-285750" algn="r">
              <a:spcBef>
                <a:spcPts val="0"/>
              </a:spcBef>
              <a:spcAft>
                <a:spcPts val="0"/>
              </a:spcAft>
              <a:buFont typeface="Times New Roman" panose="02020603050405020304" pitchFamily="18" charset="0"/>
              <a:buAutoNum type="arabicPeriod" startAt="4"/>
              <a:tabLst>
                <a:tab pos="808990" algn="l"/>
              </a:tabLst>
            </a:pPr>
            <a:r>
              <a:rPr lang="en-US" sz="1500" b="1" kern="0" dirty="0">
                <a:latin typeface="Times New Roman" panose="02020603050405020304" pitchFamily="18" charset="0"/>
                <a:ea typeface="Times New Roman" panose="02020603050405020304" pitchFamily="18" charset="0"/>
                <a:cs typeface="Times New Roman" panose="02020603050405020304" pitchFamily="18" charset="0"/>
              </a:rPr>
              <a:t>Rad </a:t>
            </a:r>
            <a:r>
              <a:rPr lang="en-US" sz="1500" b="1" kern="0" dirty="0" err="1">
                <a:latin typeface="Times New Roman" panose="02020603050405020304" pitchFamily="18" charset="0"/>
                <a:ea typeface="Times New Roman" panose="02020603050405020304" pitchFamily="18" charset="0"/>
                <a:cs typeface="Times New Roman" panose="02020603050405020304" pitchFamily="18" charset="0"/>
              </a:rPr>
              <a:t>iative</a:t>
            </a:r>
            <a:r>
              <a:rPr lang="en-US" sz="1500" b="1" kern="0" spc="-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b="1" kern="0" dirty="0">
                <a:latin typeface="Times New Roman" panose="02020603050405020304" pitchFamily="18" charset="0"/>
                <a:ea typeface="Times New Roman" panose="02020603050405020304" pitchFamily="18" charset="0"/>
                <a:cs typeface="Times New Roman" panose="02020603050405020304" pitchFamily="18" charset="0"/>
              </a:rPr>
              <a:t>Transfer</a:t>
            </a:r>
          </a:p>
          <a:p>
            <a:pPr marL="424180" marR="0" algn="just">
              <a:spcBef>
                <a:spcPts val="220"/>
              </a:spcBef>
              <a:spcAft>
                <a:spcPts val="0"/>
              </a:spcAft>
            </a:pPr>
            <a:r>
              <a:rPr lang="en-US" sz="3600" spc="80" dirty="0">
                <a:latin typeface="Times New Roman" panose="02020603050405020304" pitchFamily="18" charset="0"/>
                <a:ea typeface="Calibri" panose="020F0502020204030204" pitchFamily="34" charset="0"/>
                <a:cs typeface="Times New Roman" panose="02020603050405020304" pitchFamily="18" charset="0"/>
              </a:rPr>
              <a:t>in   </a:t>
            </a:r>
            <a:r>
              <a:rPr lang="en-US" sz="3600" dirty="0">
                <a:latin typeface="Times New Roman" panose="02020603050405020304" pitchFamily="18" charset="0"/>
                <a:ea typeface="Calibri" panose="020F0502020204030204" pitchFamily="34" charset="0"/>
                <a:cs typeface="Times New Roman" panose="02020603050405020304" pitchFamily="18" charset="0"/>
              </a:rPr>
              <a:t>Planetary </a:t>
            </a:r>
            <a:r>
              <a:rPr lang="en-US" sz="3600" spc="165"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a:latin typeface="Times New Roman" panose="02020603050405020304" pitchFamily="18" charset="0"/>
                <a:ea typeface="Calibri" panose="020F0502020204030204" pitchFamily="34" charset="0"/>
                <a:cs typeface="Times New Roman" panose="02020603050405020304" pitchFamily="18" charset="0"/>
              </a:rPr>
              <a:t>Atmospheres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415290" marR="0" algn="just">
              <a:spcBef>
                <a:spcPts val="690"/>
              </a:spcBef>
              <a:spcAft>
                <a:spcPts val="0"/>
              </a:spcAft>
            </a:pP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ea typeface="Times New Roman" panose="02020603050405020304" pitchFamily="18" charset="0"/>
                <a:cs typeface="Times New Roman" panose="02020603050405020304" pitchFamily="18" charset="0"/>
              </a:rPr>
              <a:t>Law</a:t>
            </a:r>
          </a:p>
          <a:p>
            <a:pPr marL="419735" algn="just">
              <a:lnSpc>
                <a:spcPct val="106000"/>
              </a:lnSpc>
              <a:spcBef>
                <a:spcPts val="675"/>
              </a:spcBef>
            </a:pPr>
            <a:r>
              <a:rPr lang="en-US" sz="3600" dirty="0">
                <a:latin typeface="Times New Roman" panose="02020603050405020304" pitchFamily="18" charset="0"/>
                <a:ea typeface="Times New Roman" panose="02020603050405020304" pitchFamily="18" charset="0"/>
                <a:cs typeface="Times New Roman" panose="02020603050405020304" pitchFamily="18" charset="0"/>
              </a:rPr>
              <a:t>Equations</a:t>
            </a:r>
            <a:r>
              <a:rPr lang="en-US" sz="3600" spc="2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latin typeface="Times New Roman" panose="02020603050405020304" pitchFamily="18" charset="0"/>
                <a:ea typeface="Times New Roman" panose="02020603050405020304" pitchFamily="18" charset="0"/>
                <a:cs typeface="Times New Roman" panose="02020603050405020304" pitchFamily="18" charset="0"/>
              </a:rPr>
              <a:t>(4.17)</a:t>
            </a:r>
            <a:r>
              <a:rPr lang="en-US" sz="3600" spc="16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and/or</a:t>
            </a:r>
            <a:r>
              <a:rPr lang="en-US" sz="3600" spc="23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latin typeface="Times New Roman" panose="02020603050405020304" pitchFamily="18" charset="0"/>
                <a:ea typeface="Times New Roman" panose="02020603050405020304" pitchFamily="18" charset="0"/>
                <a:cs typeface="Times New Roman" panose="02020603050405020304" pitchFamily="18" charset="0"/>
              </a:rPr>
              <a:t>(4.16)</a:t>
            </a:r>
            <a:r>
              <a:rPr lang="en-US" sz="3600" spc="11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may</a:t>
            </a:r>
            <a:r>
              <a:rPr lang="en-US" sz="3600" spc="2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be</a:t>
            </a:r>
            <a:r>
              <a:rPr lang="en-US" sz="3600" spc="1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integrated</a:t>
            </a:r>
            <a:r>
              <a:rPr lang="en-US" sz="3600" spc="-25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from the top of the atmosphere </a:t>
            </a:r>
            <a:r>
              <a:rPr lang="en-US" sz="3600" i="1" dirty="0">
                <a:latin typeface="Arial" panose="020B0604020202020204" pitchFamily="34" charset="0"/>
                <a:ea typeface="Times New Roman" panose="02020603050405020304" pitchFamily="18" charset="0"/>
                <a:cs typeface="Times New Roman" panose="02020603050405020304" pitchFamily="18" charset="0"/>
              </a:rPr>
              <a:t>(z </a:t>
            </a:r>
            <a:r>
              <a:rPr lang="en-US" sz="3600" dirty="0">
                <a:latin typeface="Arial" panose="020B0604020202020204" pitchFamily="34"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cs typeface="Times New Roman" panose="02020603050405020304" pitchFamily="18" charset="0"/>
              </a:rPr>
              <a:t>oo</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 down to</a:t>
            </a:r>
            <a:r>
              <a:rPr lang="en-US" sz="3600" spc="18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any level </a:t>
            </a:r>
            <a:r>
              <a:rPr lang="en-US" sz="3600" i="1" spc="60" dirty="0">
                <a:latin typeface="Arial" panose="020B0604020202020204" pitchFamily="34" charset="0"/>
                <a:ea typeface="Times New Roman" panose="02020603050405020304" pitchFamily="18" charset="0"/>
                <a:cs typeface="Times New Roman" panose="02020603050405020304" pitchFamily="18" charset="0"/>
              </a:rPr>
              <a:t>(z) </a:t>
            </a:r>
            <a:r>
              <a:rPr lang="en-US" sz="3600" dirty="0">
                <a:latin typeface="Times New Roman" panose="02020603050405020304" pitchFamily="18" charset="0"/>
                <a:ea typeface="Times New Roman" panose="02020603050405020304" pitchFamily="18" charset="0"/>
                <a:cs typeface="Times New Roman" panose="02020603050405020304" pitchFamily="18" charset="0"/>
              </a:rPr>
              <a:t>to determine  what  fraction of the   </a:t>
            </a:r>
            <a:r>
              <a:rPr lang="en-US" sz="36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incident</a:t>
            </a:r>
            <a:r>
              <a:rPr lang="en-US" sz="3600" dirty="0" err="1"/>
              <a:t>beam</a:t>
            </a:r>
            <a:r>
              <a:rPr lang="en-US" sz="3600" dirty="0"/>
              <a:t> or "pencil" of radiation has been attenuated due to absorption  and/or  scattering  and  how much remains </a:t>
            </a:r>
            <a:r>
              <a:rPr lang="en-US" sz="3600" dirty="0" err="1"/>
              <a:t>undepleted</a:t>
            </a:r>
            <a:r>
              <a:rPr lang="en-US" sz="3600" dirty="0"/>
              <a:t>. Integrating  (4.17) with </a:t>
            </a:r>
            <a:r>
              <a:rPr lang="en-US" sz="3600" i="1" dirty="0"/>
              <a:t>ds </a:t>
            </a:r>
            <a:r>
              <a:rPr lang="en-US" sz="3600" dirty="0"/>
              <a:t>= sec </a:t>
            </a:r>
            <a:r>
              <a:rPr lang="en-US" sz="3600" i="1" dirty="0"/>
              <a:t>8 </a:t>
            </a:r>
            <a:r>
              <a:rPr lang="en-US" sz="3600" i="1" dirty="0" err="1"/>
              <a:t>dz</a:t>
            </a:r>
            <a:r>
              <a:rPr lang="en-US" sz="3600" i="1" dirty="0"/>
              <a:t> </a:t>
            </a:r>
            <a:r>
              <a:rPr lang="en-US" sz="3600" dirty="0"/>
              <a:t>yields</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61669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7468" y="447891"/>
            <a:ext cx="7425681" cy="5724309"/>
          </a:xfrm>
          <a:prstGeom prst="rect">
            <a:avLst/>
          </a:prstGeom>
        </p:spPr>
      </p:pic>
    </p:spTree>
    <p:extLst>
      <p:ext uri="{BB962C8B-B14F-4D97-AF65-F5344CB8AC3E}">
        <p14:creationId xmlns:p14="http://schemas.microsoft.com/office/powerpoint/2010/main" val="25543741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6185" y="0"/>
            <a:ext cx="11746523" cy="3416320"/>
          </a:xfrm>
          <a:prstGeom prst="rect">
            <a:avLst/>
          </a:prstGeom>
        </p:spPr>
        <p:txBody>
          <a:bodyPr wrap="square">
            <a:spAutoFit/>
          </a:bodyPr>
          <a:lstStyle/>
          <a:p>
            <a:r>
              <a:rPr lang="en-US" sz="3600" dirty="0"/>
              <a:t>is the transmissivity of the layer.</a:t>
            </a:r>
          </a:p>
          <a:p>
            <a:r>
              <a:rPr lang="en-US" sz="3600" dirty="0"/>
              <a:t>This set .</a:t>
            </a:r>
            <a:r>
              <a:rPr lang="en-US" sz="3600" dirty="0" err="1"/>
              <a:t>Qf</a:t>
            </a:r>
            <a:r>
              <a:rPr lang="en-US" sz="3600" dirty="0"/>
              <a:t> relationships and definitions, </a:t>
            </a:r>
            <a:r>
              <a:rPr lang="en-US" sz="3600" dirty="0" err="1"/>
              <a:t>collec</a:t>
            </a:r>
            <a:r>
              <a:rPr lang="en-US" sz="3600" dirty="0"/>
              <a:t>­ </a:t>
            </a:r>
            <a:r>
              <a:rPr lang="en-US" sz="3600" dirty="0" err="1"/>
              <a:t>tively</a:t>
            </a:r>
            <a:r>
              <a:rPr lang="en-US" sz="3600" dirty="0"/>
              <a:t> referred to here as Beer's law, but also known as </a:t>
            </a:r>
            <a:r>
              <a:rPr lang="en-US" sz="3600" dirty="0" err="1"/>
              <a:t>Bouguer's</a:t>
            </a:r>
            <a:r>
              <a:rPr lang="en-US" sz="3600" dirty="0"/>
              <a:t>  law, and  </a:t>
            </a:r>
            <a:r>
              <a:rPr lang="en-US" sz="3600" dirty="0" err="1"/>
              <a:t>Lanzbert's</a:t>
            </a:r>
            <a:r>
              <a:rPr lang="en-US" sz="3600" dirty="0"/>
              <a:t>  lalv,16,17,18 states</a:t>
            </a:r>
          </a:p>
          <a:p>
            <a:r>
              <a:rPr lang="en-US" sz="3600" dirty="0"/>
              <a:t> </a:t>
            </a:r>
            <a:endParaRPr lang="en-US" sz="3600" dirty="0" smtClean="0"/>
          </a:p>
          <a:p>
            <a:endParaRPr lang="en-US" dirty="0" smtClean="0"/>
          </a:p>
          <a:p>
            <a:r>
              <a:rPr lang="en-US" dirty="0" smtClean="0"/>
              <a:t> </a:t>
            </a:r>
            <a:endParaRPr lang="en-US" dirty="0"/>
          </a:p>
        </p:txBody>
      </p:sp>
      <p:sp>
        <p:nvSpPr>
          <p:cNvPr id="8" name="Rectangle 7"/>
          <p:cNvSpPr/>
          <p:nvPr/>
        </p:nvSpPr>
        <p:spPr>
          <a:xfrm>
            <a:off x="633046" y="2394753"/>
            <a:ext cx="10427678" cy="1477328"/>
          </a:xfrm>
          <a:prstGeom prst="rect">
            <a:avLst/>
          </a:prstGeom>
        </p:spPr>
        <p:txBody>
          <a:bodyPr wrap="square">
            <a:spAutoFit/>
          </a:bodyPr>
          <a:lstStyle/>
          <a:p>
            <a:endParaRPr lang="en-US" dirty="0"/>
          </a:p>
          <a:p>
            <a:r>
              <a:rPr lang="en-US" sz="3600" dirty="0"/>
              <a:t>that the monochromatic intensity I.I decreases monotonically  with  path  length  as  the   radiation</a:t>
            </a:r>
          </a:p>
        </p:txBody>
      </p:sp>
      <p:sp>
        <p:nvSpPr>
          <p:cNvPr id="9" name="Rectangle 8"/>
          <p:cNvSpPr/>
          <p:nvPr/>
        </p:nvSpPr>
        <p:spPr>
          <a:xfrm>
            <a:off x="474785" y="4004676"/>
            <a:ext cx="11517923" cy="4524315"/>
          </a:xfrm>
          <a:prstGeom prst="rect">
            <a:avLst/>
          </a:prstGeom>
        </p:spPr>
        <p:txBody>
          <a:bodyPr wrap="square">
            <a:spAutoFit/>
          </a:bodyPr>
          <a:lstStyle/>
          <a:p>
            <a:r>
              <a:rPr lang="en-US" sz="3600" dirty="0"/>
              <a:t>passes through the layer. The dimensionless  </a:t>
            </a:r>
            <a:r>
              <a:rPr lang="en-US" sz="3600" dirty="0" err="1"/>
              <a:t>quan</a:t>
            </a:r>
            <a:r>
              <a:rPr lang="en-US" sz="3600" dirty="0"/>
              <a:t>­ </a:t>
            </a:r>
            <a:r>
              <a:rPr lang="en-US" sz="3600" dirty="0" err="1"/>
              <a:t>tity</a:t>
            </a:r>
            <a:r>
              <a:rPr lang="en-US" sz="3600" dirty="0"/>
              <a:t> .,-,, referred to as the normal optical depth or optical thickness  depending  on  the  context  in which it is used, is a measure of the cumulative depletion  that  a  beam  of  radiation  directed straight</a:t>
            </a:r>
          </a:p>
          <a:p>
            <a:r>
              <a:rPr lang="en-US" sz="3600" dirty="0"/>
              <a:t>downward (zenith angle 8 = 0) would experience	a</a:t>
            </a:r>
          </a:p>
          <a:p>
            <a:r>
              <a:rPr lang="en-US" sz="3600" dirty="0"/>
              <a:t>in  passing  through   the   layer.   It  follows  that, in the absence of scattering, the monochromatic absorptivity</a:t>
            </a:r>
          </a:p>
        </p:txBody>
      </p:sp>
    </p:spTree>
    <p:extLst>
      <p:ext uri="{BB962C8B-B14F-4D97-AF65-F5344CB8AC3E}">
        <p14:creationId xmlns:p14="http://schemas.microsoft.com/office/powerpoint/2010/main" val="40286347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229" y="2152650"/>
            <a:ext cx="9019259" cy="1327908"/>
          </a:xfrm>
          <a:prstGeom prst="rect">
            <a:avLst/>
          </a:prstGeom>
        </p:spPr>
      </p:pic>
      <p:sp>
        <p:nvSpPr>
          <p:cNvPr id="3" name="Rectangle 2"/>
          <p:cNvSpPr/>
          <p:nvPr/>
        </p:nvSpPr>
        <p:spPr>
          <a:xfrm>
            <a:off x="597877" y="3719036"/>
            <a:ext cx="10761785" cy="2862322"/>
          </a:xfrm>
          <a:prstGeom prst="rect">
            <a:avLst/>
          </a:prstGeom>
        </p:spPr>
        <p:txBody>
          <a:bodyPr wrap="square">
            <a:spAutoFit/>
          </a:bodyPr>
          <a:lstStyle/>
          <a:p>
            <a:r>
              <a:rPr lang="en-US" sz="3600" dirty="0"/>
              <a:t>approaches unity exponentially with increasing </a:t>
            </a:r>
            <a:r>
              <a:rPr lang="en-US" sz="3600" dirty="0" err="1"/>
              <a:t>opti</a:t>
            </a:r>
            <a:r>
              <a:rPr lang="en-US" sz="3600" dirty="0"/>
              <a:t>­ </a:t>
            </a:r>
            <a:r>
              <a:rPr lang="en-US" sz="3600" dirty="0" err="1"/>
              <a:t>cal</a:t>
            </a:r>
            <a:r>
              <a:rPr lang="en-US" sz="3600" dirty="0"/>
              <a:t>   depth.   Optical   depths   for   the   scattering and</a:t>
            </a:r>
          </a:p>
          <a:p>
            <a:r>
              <a:rPr lang="en-US" sz="3600" dirty="0"/>
              <a:t>extinction   of  radiation  passing  through  a  medium	is</a:t>
            </a:r>
          </a:p>
          <a:p>
            <a:r>
              <a:rPr lang="en-US" sz="3600" dirty="0"/>
              <a:t>containing  aerosols  or cloud  droplets can be defined	a,</a:t>
            </a:r>
          </a:p>
          <a:p>
            <a:r>
              <a:rPr lang="en-US" sz="3600" dirty="0"/>
              <a:t>in a similar manner.</a:t>
            </a:r>
          </a:p>
        </p:txBody>
      </p:sp>
    </p:spTree>
    <p:extLst>
      <p:ext uri="{BB962C8B-B14F-4D97-AF65-F5344CB8AC3E}">
        <p14:creationId xmlns:p14="http://schemas.microsoft.com/office/powerpoint/2010/main" val="199076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66255"/>
            <a:ext cx="11991109" cy="6863417"/>
          </a:xfrm>
          <a:prstGeom prst="rect">
            <a:avLst/>
          </a:prstGeom>
        </p:spPr>
        <p:txBody>
          <a:bodyPr wrap="square">
            <a:spAutoFit/>
          </a:bodyPr>
          <a:lstStyle/>
          <a:p>
            <a:r>
              <a:rPr lang="en-US" sz="4000" b="1" dirty="0" err="1">
                <a:solidFill>
                  <a:srgbClr val="C00000"/>
                </a:solidFill>
              </a:rPr>
              <a:t>E</a:t>
            </a:r>
            <a:r>
              <a:rPr lang="en-US" sz="4000" b="1" baseline="-25000" dirty="0" err="1">
                <a:solidFill>
                  <a:srgbClr val="C00000"/>
                </a:solidFill>
              </a:rPr>
              <a:t>rot</a:t>
            </a:r>
            <a:r>
              <a:rPr lang="en-US" sz="4000" b="1" dirty="0">
                <a:solidFill>
                  <a:srgbClr val="002060"/>
                </a:solidFill>
              </a:rPr>
              <a:t> </a:t>
            </a:r>
            <a:r>
              <a:rPr lang="en-US" sz="4000" dirty="0">
                <a:solidFill>
                  <a:srgbClr val="002060"/>
                </a:solidFill>
              </a:rPr>
              <a:t>is the kinetic energy of rotation (energy of the rotation of a molecule as a unit body): about 1-500 cm</a:t>
            </a:r>
            <a:r>
              <a:rPr lang="en-US" sz="4000" baseline="30000" dirty="0">
                <a:solidFill>
                  <a:srgbClr val="002060"/>
                </a:solidFill>
              </a:rPr>
              <a:t>-1</a:t>
            </a:r>
            <a:r>
              <a:rPr lang="en-US" sz="4000" dirty="0">
                <a:solidFill>
                  <a:srgbClr val="002060"/>
                </a:solidFill>
              </a:rPr>
              <a:t> (in the far-infrared to microwave region)</a:t>
            </a:r>
          </a:p>
          <a:p>
            <a:r>
              <a:rPr lang="en-US" sz="4000" b="1" dirty="0" err="1">
                <a:solidFill>
                  <a:srgbClr val="C00000"/>
                </a:solidFill>
              </a:rPr>
              <a:t>E</a:t>
            </a:r>
            <a:r>
              <a:rPr lang="en-US" sz="4000" b="1" baseline="-25000" dirty="0" err="1">
                <a:solidFill>
                  <a:srgbClr val="C00000"/>
                </a:solidFill>
              </a:rPr>
              <a:t>vib</a:t>
            </a:r>
            <a:r>
              <a:rPr lang="en-US" sz="4000" b="1" dirty="0">
                <a:solidFill>
                  <a:srgbClr val="002060"/>
                </a:solidFill>
              </a:rPr>
              <a:t> </a:t>
            </a:r>
            <a:r>
              <a:rPr lang="en-US" sz="4000" dirty="0">
                <a:solidFill>
                  <a:srgbClr val="002060"/>
                </a:solidFill>
              </a:rPr>
              <a:t>is the kinetic  energy of vibration: energy of vibrating nuclei about their equilibrium positions; about 500 to 104 cm</a:t>
            </a:r>
            <a:r>
              <a:rPr lang="en-US" sz="4000" baseline="-25000" dirty="0">
                <a:solidFill>
                  <a:srgbClr val="002060"/>
                </a:solidFill>
              </a:rPr>
              <a:t>-1</a:t>
            </a:r>
            <a:r>
              <a:rPr lang="en-US" sz="4000" dirty="0">
                <a:solidFill>
                  <a:srgbClr val="002060"/>
                </a:solidFill>
              </a:rPr>
              <a:t> (in the near- to far-IR)</a:t>
            </a:r>
          </a:p>
          <a:p>
            <a:r>
              <a:rPr lang="en-US" sz="4000" b="1" dirty="0">
                <a:solidFill>
                  <a:srgbClr val="C00000"/>
                </a:solidFill>
              </a:rPr>
              <a:t>E</a:t>
            </a:r>
            <a:r>
              <a:rPr lang="en-US" sz="4000" b="1" baseline="-25000" dirty="0">
                <a:solidFill>
                  <a:srgbClr val="C00000"/>
                </a:solidFill>
              </a:rPr>
              <a:t>el</a:t>
            </a:r>
            <a:r>
              <a:rPr lang="en-US" sz="4000" b="1" dirty="0">
                <a:solidFill>
                  <a:srgbClr val="002060"/>
                </a:solidFill>
              </a:rPr>
              <a:t> </a:t>
            </a:r>
            <a:r>
              <a:rPr lang="en-US" sz="4000" dirty="0">
                <a:solidFill>
                  <a:srgbClr val="002060"/>
                </a:solidFill>
              </a:rPr>
              <a:t>is the electronic energy: potential energy of electron arrangement; about 104-105 cm</a:t>
            </a:r>
            <a:r>
              <a:rPr lang="en-US" sz="4000" baseline="30000" dirty="0">
                <a:solidFill>
                  <a:srgbClr val="002060"/>
                </a:solidFill>
              </a:rPr>
              <a:t>-1</a:t>
            </a:r>
            <a:r>
              <a:rPr lang="en-US" sz="4000" dirty="0">
                <a:solidFill>
                  <a:srgbClr val="002060"/>
                </a:solidFill>
              </a:rPr>
              <a:t> (in the UV and visible)</a:t>
            </a:r>
          </a:p>
          <a:p>
            <a:r>
              <a:rPr lang="en-US" sz="4000" b="1" dirty="0" err="1">
                <a:solidFill>
                  <a:srgbClr val="C00000"/>
                </a:solidFill>
              </a:rPr>
              <a:t>E</a:t>
            </a:r>
            <a:r>
              <a:rPr lang="en-US" sz="4000" b="1" baseline="-25000" dirty="0" err="1">
                <a:solidFill>
                  <a:srgbClr val="C00000"/>
                </a:solidFill>
              </a:rPr>
              <a:t>tr</a:t>
            </a:r>
            <a:r>
              <a:rPr lang="en-US" sz="4000" b="1" dirty="0">
                <a:solidFill>
                  <a:srgbClr val="002060"/>
                </a:solidFill>
              </a:rPr>
              <a:t> </a:t>
            </a:r>
            <a:r>
              <a:rPr lang="en-US" sz="4000" dirty="0">
                <a:solidFill>
                  <a:srgbClr val="002060"/>
                </a:solidFill>
              </a:rPr>
              <a:t>is translation energy: exchange of kinetic energy between the molecules during collisions; about 400 cm</a:t>
            </a:r>
            <a:r>
              <a:rPr lang="en-US" sz="4000" baseline="30000" dirty="0">
                <a:solidFill>
                  <a:srgbClr val="002060"/>
                </a:solidFill>
              </a:rPr>
              <a:t>-1</a:t>
            </a:r>
            <a:r>
              <a:rPr lang="en-US" sz="4000" dirty="0">
                <a:solidFill>
                  <a:srgbClr val="002060"/>
                </a:solidFill>
              </a:rPr>
              <a:t> for T =300 K</a:t>
            </a:r>
          </a:p>
        </p:txBody>
      </p:sp>
    </p:spTree>
    <p:extLst>
      <p:ext uri="{BB962C8B-B14F-4D97-AF65-F5344CB8AC3E}">
        <p14:creationId xmlns:p14="http://schemas.microsoft.com/office/powerpoint/2010/main" val="41462428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7401"/>
            <a:ext cx="11887200" cy="6740307"/>
          </a:xfrm>
          <a:prstGeom prst="rect">
            <a:avLst/>
          </a:prstGeom>
        </p:spPr>
        <p:txBody>
          <a:bodyPr wrap="square">
            <a:spAutoFit/>
          </a:bodyPr>
          <a:lstStyle/>
          <a:p>
            <a:r>
              <a:rPr lang="en-US" sz="3600" dirty="0"/>
              <a:t>Absorption and Emission of Infrared Radiation </a:t>
            </a:r>
          </a:p>
          <a:p>
            <a:r>
              <a:rPr lang="en-US" sz="3600" dirty="0"/>
              <a:t>The two previous subsections dealt with the scatter­ing and absorption of radiation in planetary atmos­pheres in the absence of emission. The relationships discussed in those subsections are applicable to the transfer of solar radiation through planetary atmos­pheres. The remainder of this section is concerned with the absorption and emission of infrared radia­tion in the absence of scattering. This simplified treatment is justified by the fact that the wavelength of infrared radiation is very long in comparison to the circumference of the air molecules so the scatter­ing efficiency is negligible. </a:t>
            </a:r>
          </a:p>
        </p:txBody>
      </p:sp>
    </p:spTree>
    <p:extLst>
      <p:ext uri="{BB962C8B-B14F-4D97-AF65-F5344CB8AC3E}">
        <p14:creationId xmlns:p14="http://schemas.microsoft.com/office/powerpoint/2010/main" val="29416841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615" y="668215"/>
            <a:ext cx="9741877" cy="2862322"/>
          </a:xfrm>
          <a:prstGeom prst="rect">
            <a:avLst/>
          </a:prstGeom>
        </p:spPr>
        <p:txBody>
          <a:bodyPr wrap="square">
            <a:spAutoFit/>
          </a:bodyPr>
          <a:lstStyle/>
          <a:p>
            <a:r>
              <a:rPr lang="en-US" sz="3600" dirty="0" err="1"/>
              <a:t>a.Schwarzschild's</a:t>
            </a:r>
            <a:r>
              <a:rPr lang="en-US" sz="3600" dirty="0"/>
              <a:t> equation</a:t>
            </a:r>
          </a:p>
          <a:p>
            <a:r>
              <a:rPr lang="en-US" sz="3600" dirty="0"/>
              <a:t>First we will derive the equation that governs the transfer of infrared radiation through a gaseous medium. Rewriting ( 4.17), the rate of change of the monochromatic intensity of outgoing terrestrial </a:t>
            </a:r>
          </a:p>
        </p:txBody>
      </p:sp>
    </p:spTree>
    <p:extLst>
      <p:ext uri="{BB962C8B-B14F-4D97-AF65-F5344CB8AC3E}">
        <p14:creationId xmlns:p14="http://schemas.microsoft.com/office/powerpoint/2010/main" val="338729426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23822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383130951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33213048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931985"/>
            <a:ext cx="10769902" cy="3021350"/>
          </a:xfrm>
          <a:prstGeom prst="rect">
            <a:avLst/>
          </a:prstGeom>
        </p:spPr>
      </p:pic>
    </p:spTree>
    <p:extLst>
      <p:ext uri="{BB962C8B-B14F-4D97-AF65-F5344CB8AC3E}">
        <p14:creationId xmlns:p14="http://schemas.microsoft.com/office/powerpoint/2010/main" val="349412497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14152849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6459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352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968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1944349" cy="5909310"/>
          </a:xfrm>
          <a:prstGeom prst="rect">
            <a:avLst/>
          </a:prstGeom>
        </p:spPr>
        <p:txBody>
          <a:bodyPr wrap="square">
            <a:spAutoFit/>
          </a:bodyPr>
          <a:lstStyle/>
          <a:p>
            <a:pPr marL="76835" marR="86360" indent="135255" algn="just">
              <a:lnSpc>
                <a:spcPct val="150000"/>
              </a:lnSpc>
            </a:pPr>
            <a:r>
              <a:rPr lang="en-US" sz="3600" dirty="0">
                <a:solidFill>
                  <a:srgbClr val="C00000"/>
                </a:solidFill>
                <a:ea typeface="Calibri" panose="020F0502020204030204" pitchFamily="34" charset="0"/>
                <a:cs typeface="Arial" panose="020B0604020202020204" pitchFamily="34" charset="0"/>
              </a:rPr>
              <a:t>Quantum </a:t>
            </a:r>
            <a:r>
              <a:rPr lang="en-US" sz="3600" spc="10" dirty="0">
                <a:solidFill>
                  <a:srgbClr val="C00000"/>
                </a:solidFill>
                <a:ea typeface="Calibri" panose="020F0502020204030204" pitchFamily="34" charset="0"/>
                <a:cs typeface="Arial" panose="020B0604020202020204" pitchFamily="34" charset="0"/>
              </a:rPr>
              <a:t>mechanics </a:t>
            </a:r>
            <a:r>
              <a:rPr lang="en-US" sz="3600" spc="10" dirty="0">
                <a:solidFill>
                  <a:srgbClr val="002060"/>
                </a:solidFill>
                <a:ea typeface="Calibri" panose="020F0502020204030204" pitchFamily="34" charset="0"/>
                <a:cs typeface="Arial" panose="020B0604020202020204" pitchFamily="34" charset="0"/>
              </a:rPr>
              <a:t>predicts </a:t>
            </a:r>
            <a:r>
              <a:rPr lang="en-US" sz="3600" dirty="0">
                <a:solidFill>
                  <a:srgbClr val="002060"/>
                </a:solidFill>
                <a:ea typeface="Calibri" panose="020F0502020204030204" pitchFamily="34" charset="0"/>
                <a:cs typeface="Arial" panose="020B0604020202020204" pitchFamily="34" charset="0"/>
              </a:rPr>
              <a:t>that </a:t>
            </a:r>
            <a:r>
              <a:rPr lang="en-US" sz="3600" spc="10" dirty="0">
                <a:solidFill>
                  <a:srgbClr val="002060"/>
                </a:solidFill>
                <a:ea typeface="Calibri" panose="020F0502020204030204" pitchFamily="34" charset="0"/>
                <a:cs typeface="Arial" panose="020B0604020202020204" pitchFamily="34" charset="0"/>
              </a:rPr>
              <a:t>only</a:t>
            </a:r>
            <a:r>
              <a:rPr lang="en-US" sz="3600" spc="275" dirty="0">
                <a:solidFill>
                  <a:srgbClr val="002060"/>
                </a:solidFill>
                <a:ea typeface="Calibri" panose="020F0502020204030204" pitchFamily="34" charset="0"/>
                <a:cs typeface="Arial" panose="020B0604020202020204" pitchFamily="34" charset="0"/>
              </a:rPr>
              <a:t> </a:t>
            </a:r>
            <a:r>
              <a:rPr lang="en-US" sz="3600" spc="15" dirty="0">
                <a:solidFill>
                  <a:srgbClr val="C00000"/>
                </a:solidFill>
                <a:ea typeface="Calibri" panose="020F0502020204030204" pitchFamily="34" charset="0"/>
                <a:cs typeface="Arial" panose="020B0604020202020204" pitchFamily="34" charset="0"/>
              </a:rPr>
              <a:t>certain </a:t>
            </a:r>
            <a:r>
              <a:rPr lang="en-US" sz="3600" spc="10" dirty="0">
                <a:solidFill>
                  <a:srgbClr val="C00000"/>
                </a:solidFill>
                <a:ea typeface="Calibri" panose="020F0502020204030204" pitchFamily="34" charset="0"/>
                <a:cs typeface="Arial" panose="020B0604020202020204" pitchFamily="34" charset="0"/>
              </a:rPr>
              <a:t>configurations </a:t>
            </a:r>
            <a:r>
              <a:rPr lang="en-US" sz="3600" dirty="0">
                <a:solidFill>
                  <a:srgbClr val="002060"/>
                </a:solidFill>
                <a:ea typeface="Calibri" panose="020F0502020204030204" pitchFamily="34" charset="0"/>
                <a:cs typeface="Arial" panose="020B0604020202020204" pitchFamily="34" charset="0"/>
              </a:rPr>
              <a:t>of </a:t>
            </a:r>
            <a:r>
              <a:rPr lang="en-US" sz="3600" dirty="0">
                <a:solidFill>
                  <a:srgbClr val="C00000"/>
                </a:solidFill>
                <a:ea typeface="Calibri" panose="020F0502020204030204" pitchFamily="34" charset="0"/>
                <a:cs typeface="Arial" panose="020B0604020202020204" pitchFamily="34" charset="0"/>
              </a:rPr>
              <a:t>electron </a:t>
            </a:r>
            <a:r>
              <a:rPr lang="en-US" sz="3600" spc="10" dirty="0">
                <a:solidFill>
                  <a:srgbClr val="C00000"/>
                </a:solidFill>
                <a:ea typeface="Calibri" panose="020F0502020204030204" pitchFamily="34" charset="0"/>
                <a:cs typeface="Arial" panose="020B0604020202020204" pitchFamily="34" charset="0"/>
              </a:rPr>
              <a:t>orbits </a:t>
            </a:r>
            <a:r>
              <a:rPr lang="en-US" sz="3600" spc="10" dirty="0">
                <a:solidFill>
                  <a:srgbClr val="002060"/>
                </a:solidFill>
                <a:ea typeface="Calibri" panose="020F0502020204030204" pitchFamily="34" charset="0"/>
                <a:cs typeface="Arial" panose="020B0604020202020204" pitchFamily="34" charset="0"/>
              </a:rPr>
              <a:t>are</a:t>
            </a:r>
            <a:r>
              <a:rPr lang="en-US" sz="3600" spc="23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permitted</a:t>
            </a:r>
            <a:r>
              <a:rPr lang="en-US" sz="3600" spc="1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within</a:t>
            </a:r>
            <a:r>
              <a:rPr lang="en-US" sz="3600" spc="-1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each</a:t>
            </a:r>
            <a:r>
              <a:rPr lang="en-US" sz="3600" spc="-14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atom,</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only</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C00000"/>
                </a:solidFill>
                <a:ea typeface="Calibri" panose="020F0502020204030204" pitchFamily="34" charset="0"/>
                <a:cs typeface="Arial" panose="020B0604020202020204" pitchFamily="34" charset="0"/>
              </a:rPr>
              <a:t>certain</a:t>
            </a:r>
            <a:r>
              <a:rPr lang="en-US" sz="3600" spc="-155" dirty="0">
                <a:solidFill>
                  <a:srgbClr val="C00000"/>
                </a:solidFill>
                <a:ea typeface="Calibri" panose="020F0502020204030204" pitchFamily="34" charset="0"/>
                <a:cs typeface="Arial" panose="020B0604020202020204" pitchFamily="34" charset="0"/>
              </a:rPr>
              <a:t> </a:t>
            </a:r>
            <a:r>
              <a:rPr lang="en-US" sz="3600" dirty="0">
                <a:solidFill>
                  <a:srgbClr val="C00000"/>
                </a:solidFill>
                <a:ea typeface="Calibri" panose="020F0502020204030204" pitchFamily="34" charset="0"/>
                <a:cs typeface="Arial" panose="020B0604020202020204" pitchFamily="34" charset="0"/>
              </a:rPr>
              <a:t>vibrational</a:t>
            </a:r>
            <a:r>
              <a:rPr lang="en-US" sz="3600" spc="-175" dirty="0">
                <a:solidFill>
                  <a:srgbClr val="C00000"/>
                </a:solidFill>
                <a:ea typeface="Calibri" panose="020F0502020204030204" pitchFamily="34" charset="0"/>
                <a:cs typeface="Arial" panose="020B0604020202020204" pitchFamily="34" charset="0"/>
              </a:rPr>
              <a:t> </a:t>
            </a:r>
            <a:r>
              <a:rPr lang="en-US" sz="3600" spc="15" dirty="0" smtClean="0">
                <a:solidFill>
                  <a:srgbClr val="002060"/>
                </a:solidFill>
                <a:ea typeface="Calibri" panose="020F0502020204030204" pitchFamily="34" charset="0"/>
                <a:cs typeface="Arial" panose="020B0604020202020204" pitchFamily="34" charset="0"/>
              </a:rPr>
              <a:t>fre­</a:t>
            </a:r>
            <a:r>
              <a:rPr lang="en-US" sz="3600" dirty="0" smtClean="0">
                <a:solidFill>
                  <a:srgbClr val="002060"/>
                </a:solidFill>
                <a:ea typeface="Calibri" panose="020F0502020204030204" pitchFamily="34" charset="0"/>
                <a:cs typeface="Arial" panose="020B0604020202020204" pitchFamily="34" charset="0"/>
              </a:rPr>
              <a:t>quencies</a:t>
            </a:r>
            <a:r>
              <a:rPr lang="en-US" sz="3600" spc="-80" dirty="0" smtClean="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45" dirty="0">
                <a:solidFill>
                  <a:srgbClr val="002060"/>
                </a:solidFill>
                <a:ea typeface="Calibri" panose="020F0502020204030204" pitchFamily="34" charset="0"/>
                <a:cs typeface="Arial" panose="020B0604020202020204" pitchFamily="34" charset="0"/>
              </a:rPr>
              <a:t> </a:t>
            </a:r>
            <a:r>
              <a:rPr lang="en-US" sz="3600" spc="10" dirty="0">
                <a:solidFill>
                  <a:srgbClr val="002060"/>
                </a:solidFill>
                <a:ea typeface="Calibri" panose="020F0502020204030204" pitchFamily="34" charset="0"/>
                <a:cs typeface="Arial" panose="020B0604020202020204" pitchFamily="34" charset="0"/>
              </a:rPr>
              <a:t>amplitudes</a:t>
            </a:r>
            <a:r>
              <a:rPr lang="en-US" sz="3600" spc="-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and</a:t>
            </a:r>
            <a:r>
              <a:rPr lang="en-US" sz="3600" spc="-7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only</a:t>
            </a:r>
            <a:r>
              <a:rPr lang="en-US" sz="3600" spc="-80" dirty="0">
                <a:solidFill>
                  <a:srgbClr val="002060"/>
                </a:solidFill>
                <a:ea typeface="Calibri" panose="020F0502020204030204" pitchFamily="34" charset="0"/>
                <a:cs typeface="Arial" panose="020B0604020202020204" pitchFamily="34" charset="0"/>
              </a:rPr>
              <a:t> </a:t>
            </a:r>
            <a:r>
              <a:rPr lang="en-US" sz="3600" spc="10" dirty="0">
                <a:solidFill>
                  <a:srgbClr val="C00000"/>
                </a:solidFill>
                <a:ea typeface="Calibri" panose="020F0502020204030204" pitchFamily="34" charset="0"/>
                <a:cs typeface="Arial" panose="020B0604020202020204" pitchFamily="34" charset="0"/>
              </a:rPr>
              <a:t>certain</a:t>
            </a:r>
            <a:r>
              <a:rPr lang="en-US" sz="3600" spc="-70" dirty="0">
                <a:solidFill>
                  <a:srgbClr val="C00000"/>
                </a:solidFill>
                <a:ea typeface="Calibri" panose="020F0502020204030204" pitchFamily="34" charset="0"/>
                <a:cs typeface="Arial" panose="020B0604020202020204" pitchFamily="34" charset="0"/>
              </a:rPr>
              <a:t> </a:t>
            </a:r>
            <a:r>
              <a:rPr lang="en-US" sz="3600" spc="15" dirty="0">
                <a:solidFill>
                  <a:srgbClr val="C00000"/>
                </a:solidFill>
                <a:ea typeface="Calibri" panose="020F0502020204030204" pitchFamily="34" charset="0"/>
                <a:cs typeface="Arial" panose="020B0604020202020204" pitchFamily="34" charset="0"/>
              </a:rPr>
              <a:t>rotation </a:t>
            </a:r>
            <a:r>
              <a:rPr lang="en-US" sz="3600" dirty="0">
                <a:solidFill>
                  <a:srgbClr val="C00000"/>
                </a:solidFill>
                <a:ea typeface="Calibri" panose="020F0502020204030204" pitchFamily="34" charset="0"/>
                <a:cs typeface="Arial" panose="020B0604020202020204" pitchFamily="34" charset="0"/>
              </a:rPr>
              <a:t>rates</a:t>
            </a:r>
            <a:r>
              <a:rPr lang="en-US" sz="3600" spc="-20" dirty="0">
                <a:solidFill>
                  <a:srgbClr val="C00000"/>
                </a:solidFill>
                <a:ea typeface="Calibri" panose="020F0502020204030204" pitchFamily="34" charset="0"/>
                <a:cs typeface="Arial" panose="020B0604020202020204" pitchFamily="34" charset="0"/>
              </a:rPr>
              <a:t> </a:t>
            </a:r>
            <a:r>
              <a:rPr lang="en-US" sz="3600" spc="25" dirty="0">
                <a:solidFill>
                  <a:srgbClr val="002060"/>
                </a:solidFill>
                <a:ea typeface="Calibri" panose="020F0502020204030204" pitchFamily="34" charset="0"/>
                <a:cs typeface="Arial" panose="020B0604020202020204" pitchFamily="34" charset="0"/>
              </a:rPr>
              <a:t>are</a:t>
            </a:r>
            <a:r>
              <a:rPr lang="en-US" sz="3600" spc="-5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permitted</a:t>
            </a:r>
            <a:r>
              <a:rPr lang="en-US" sz="3600" spc="-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for</a:t>
            </a:r>
            <a:r>
              <a:rPr lang="en-US" sz="3600" spc="-2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a</a:t>
            </a:r>
            <a:r>
              <a:rPr lang="en-US" sz="3600" spc="-3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given</a:t>
            </a:r>
            <a:r>
              <a:rPr lang="en-US" sz="3600" spc="-25" dirty="0">
                <a:solidFill>
                  <a:srgbClr val="002060"/>
                </a:solidFill>
                <a:ea typeface="Calibri" panose="020F0502020204030204" pitchFamily="34" charset="0"/>
                <a:cs typeface="Arial" panose="020B0604020202020204" pitchFamily="34" charset="0"/>
              </a:rPr>
              <a:t> </a:t>
            </a:r>
            <a:r>
              <a:rPr lang="en-US" sz="3600" spc="10" dirty="0">
                <a:solidFill>
                  <a:srgbClr val="002060"/>
                </a:solidFill>
                <a:ea typeface="Calibri" panose="020F0502020204030204" pitchFamily="34" charset="0"/>
                <a:cs typeface="Arial" panose="020B0604020202020204" pitchFamily="34" charset="0"/>
              </a:rPr>
              <a:t>molecular</a:t>
            </a:r>
            <a:r>
              <a:rPr lang="en-US" sz="3600" spc="-7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species.</a:t>
            </a:r>
            <a:r>
              <a:rPr lang="en-US" sz="3600" spc="10" dirty="0">
                <a:solidFill>
                  <a:srgbClr val="002060"/>
                </a:solidFill>
                <a:ea typeface="Calibri" panose="020F0502020204030204" pitchFamily="34" charset="0"/>
                <a:cs typeface="Arial" panose="020B0604020202020204" pitchFamily="34" charset="0"/>
              </a:rPr>
              <a:t> </a:t>
            </a:r>
            <a:r>
              <a:rPr lang="en-US" sz="3600" dirty="0">
                <a:solidFill>
                  <a:srgbClr val="C00000"/>
                </a:solidFill>
                <a:ea typeface="Calibri" panose="020F0502020204030204" pitchFamily="34" charset="0"/>
                <a:cs typeface="Arial" panose="020B0604020202020204" pitchFamily="34" charset="0"/>
              </a:rPr>
              <a:t>Each</a:t>
            </a:r>
            <a:r>
              <a:rPr lang="en-US" sz="3600" spc="-12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possible</a:t>
            </a:r>
            <a:r>
              <a:rPr lang="en-US" sz="3600" spc="-150" dirty="0">
                <a:solidFill>
                  <a:srgbClr val="002060"/>
                </a:solidFill>
                <a:ea typeface="Calibri" panose="020F0502020204030204" pitchFamily="34" charset="0"/>
                <a:cs typeface="Arial" panose="020B0604020202020204" pitchFamily="34" charset="0"/>
              </a:rPr>
              <a:t> </a:t>
            </a:r>
            <a:r>
              <a:rPr lang="en-US" sz="3600" dirty="0">
                <a:solidFill>
                  <a:srgbClr val="C00000"/>
                </a:solidFill>
                <a:ea typeface="Calibri" panose="020F0502020204030204" pitchFamily="34" charset="0"/>
                <a:cs typeface="Arial" panose="020B0604020202020204" pitchFamily="34" charset="0"/>
              </a:rPr>
              <a:t>combination</a:t>
            </a:r>
            <a:r>
              <a:rPr lang="en-US" sz="3600" spc="-13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of</a:t>
            </a:r>
            <a:r>
              <a:rPr lang="en-US" sz="3600" spc="-120"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electron</a:t>
            </a:r>
            <a:r>
              <a:rPr lang="en-US" sz="3600" spc="-155" dirty="0">
                <a:solidFill>
                  <a:srgbClr val="002060"/>
                </a:solidFill>
                <a:ea typeface="Calibri" panose="020F0502020204030204" pitchFamily="34" charset="0"/>
                <a:cs typeface="Arial" panose="020B0604020202020204" pitchFamily="34" charset="0"/>
              </a:rPr>
              <a:t> </a:t>
            </a:r>
            <a:r>
              <a:rPr lang="en-US" sz="3600" dirty="0">
                <a:solidFill>
                  <a:srgbClr val="002060"/>
                </a:solidFill>
                <a:ea typeface="Calibri" panose="020F0502020204030204" pitchFamily="34" charset="0"/>
                <a:cs typeface="Arial" panose="020B0604020202020204" pitchFamily="34" charset="0"/>
              </a:rPr>
              <a:t>orbits,</a:t>
            </a:r>
            <a:r>
              <a:rPr lang="en-US" sz="3600" spc="-170" dirty="0">
                <a:solidFill>
                  <a:srgbClr val="002060"/>
                </a:solidFill>
                <a:ea typeface="Calibri" panose="020F0502020204030204" pitchFamily="34" charset="0"/>
                <a:cs typeface="Arial" panose="020B0604020202020204" pitchFamily="34" charset="0"/>
              </a:rPr>
              <a:t> </a:t>
            </a:r>
            <a:r>
              <a:rPr lang="en-US" sz="3600" spc="10" dirty="0" smtClean="0">
                <a:solidFill>
                  <a:srgbClr val="002060"/>
                </a:solidFill>
                <a:ea typeface="Calibri" panose="020F0502020204030204" pitchFamily="34" charset="0"/>
                <a:cs typeface="Arial" panose="020B0604020202020204" pitchFamily="34" charset="0"/>
              </a:rPr>
              <a:t>vibra­</a:t>
            </a:r>
            <a:r>
              <a:rPr lang="en-US" sz="3600" dirty="0" smtClean="0">
                <a:solidFill>
                  <a:srgbClr val="002060"/>
                </a:solidFill>
                <a:ea typeface="Calibri" panose="020F0502020204030204" pitchFamily="34" charset="0"/>
                <a:cs typeface="Arial" panose="020B0604020202020204" pitchFamily="34" charset="0"/>
              </a:rPr>
              <a:t>tion</a:t>
            </a:r>
            <a:r>
              <a:rPr lang="en-US" sz="3600" dirty="0">
                <a:solidFill>
                  <a:srgbClr val="002060"/>
                </a:solidFill>
                <a:ea typeface="Calibri" panose="020F0502020204030204" pitchFamily="34" charset="0"/>
                <a:cs typeface="Arial" panose="020B0604020202020204" pitchFamily="34" charset="0"/>
              </a:rPr>
              <a:t>,  and  </a:t>
            </a:r>
            <a:r>
              <a:rPr lang="en-US" sz="3600" spc="15" dirty="0">
                <a:solidFill>
                  <a:srgbClr val="002060"/>
                </a:solidFill>
                <a:ea typeface="Calibri" panose="020F0502020204030204" pitchFamily="34" charset="0"/>
                <a:cs typeface="Arial" panose="020B0604020202020204" pitchFamily="34" charset="0"/>
              </a:rPr>
              <a:t>rotation </a:t>
            </a:r>
            <a:r>
              <a:rPr lang="en-US" sz="3600" dirty="0">
                <a:solidFill>
                  <a:srgbClr val="002060"/>
                </a:solidFill>
                <a:ea typeface="Calibri" panose="020F0502020204030204" pitchFamily="34" charset="0"/>
                <a:cs typeface="Arial" panose="020B0604020202020204" pitchFamily="34" charset="0"/>
              </a:rPr>
              <a:t>is </a:t>
            </a:r>
            <a:r>
              <a:rPr lang="en-US" sz="3600" dirty="0" smtClean="0">
                <a:solidFill>
                  <a:srgbClr val="002060"/>
                </a:solidFill>
                <a:ea typeface="Calibri" panose="020F0502020204030204" pitchFamily="34" charset="0"/>
                <a:cs typeface="Arial" panose="020B0604020202020204" pitchFamily="34" charset="0"/>
              </a:rPr>
              <a:t>characterized </a:t>
            </a:r>
            <a:r>
              <a:rPr lang="en-US" sz="3600" spc="20" dirty="0">
                <a:solidFill>
                  <a:srgbClr val="002060"/>
                </a:solidFill>
                <a:ea typeface="Calibri" panose="020F0502020204030204" pitchFamily="34" charset="0"/>
                <a:cs typeface="Arial" panose="020B0604020202020204" pitchFamily="34" charset="0"/>
              </a:rPr>
              <a:t>by </a:t>
            </a:r>
            <a:r>
              <a:rPr lang="en-US" sz="3600" dirty="0">
                <a:solidFill>
                  <a:srgbClr val="002060"/>
                </a:solidFill>
                <a:ea typeface="Calibri" panose="020F0502020204030204" pitchFamily="34" charset="0"/>
                <a:cs typeface="Arial" panose="020B0604020202020204" pitchFamily="34" charset="0"/>
              </a:rPr>
              <a:t>its</a:t>
            </a:r>
            <a:r>
              <a:rPr lang="en-US" sz="3600" spc="280" dirty="0">
                <a:solidFill>
                  <a:srgbClr val="002060"/>
                </a:solidFill>
                <a:ea typeface="Calibri" panose="020F0502020204030204" pitchFamily="34" charset="0"/>
                <a:cs typeface="Arial" panose="020B0604020202020204" pitchFamily="34" charset="0"/>
              </a:rPr>
              <a:t> </a:t>
            </a:r>
            <a:r>
              <a:rPr lang="en-US" sz="3600" dirty="0" smtClean="0">
                <a:solidFill>
                  <a:srgbClr val="002060"/>
                </a:solidFill>
                <a:ea typeface="Calibri" panose="020F0502020204030204" pitchFamily="34" charset="0"/>
                <a:cs typeface="Arial" panose="020B0604020202020204" pitchFamily="34" charset="0"/>
              </a:rPr>
              <a:t>own </a:t>
            </a:r>
            <a:r>
              <a:rPr lang="en-US" sz="3600" dirty="0">
                <a:ea typeface="Times New Roman" panose="02020603050405020304" pitchFamily="18" charset="0"/>
                <a:cs typeface="Times New Roman" panose="02020603050405020304" pitchFamily="18" charset="0"/>
              </a:rPr>
              <a:t>energy</a:t>
            </a:r>
            <a:r>
              <a:rPr lang="en-US" sz="3600" spc="-9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level,</a:t>
            </a:r>
            <a:r>
              <a:rPr lang="en-US" sz="3600" spc="-15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which</a:t>
            </a:r>
            <a:r>
              <a:rPr lang="en-US" sz="3600" spc="-7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represents</a:t>
            </a:r>
            <a:r>
              <a:rPr lang="en-US" sz="3600" spc="-3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the</a:t>
            </a:r>
            <a:r>
              <a:rPr lang="en-US" sz="3600" spc="-7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sum</a:t>
            </a:r>
            <a:r>
              <a:rPr lang="en-US" sz="3600" spc="-10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of</a:t>
            </a:r>
            <a:r>
              <a:rPr lang="en-US" sz="3600" spc="-5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the</a:t>
            </a:r>
            <a:r>
              <a:rPr lang="en-US" sz="3600" spc="-5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three kinds of energy. </a:t>
            </a:r>
            <a:endParaRPr lang="en-US" sz="3600" dirty="0">
              <a:solidFill>
                <a:srgbClr val="00206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364840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15288163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51190668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97014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586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520640"/>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42025316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88105636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77949613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44122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3803920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5" y="1"/>
            <a:ext cx="11062855" cy="1690688"/>
          </a:xfrm>
        </p:spPr>
        <p:txBody>
          <a:bodyPr/>
          <a:lstStyle/>
          <a:p>
            <a:r>
              <a:rPr lang="en-US" b="1" dirty="0">
                <a:solidFill>
                  <a:srgbClr val="C00000"/>
                </a:solidFill>
              </a:rPr>
              <a:t>Continuum, Emission, and Absorption Spectra</a:t>
            </a:r>
            <a:endParaRPr lang="en-US" dirty="0">
              <a:solidFill>
                <a:srgbClr val="C00000"/>
              </a:solidFill>
            </a:endParaRPr>
          </a:p>
        </p:txBody>
      </p:sp>
      <p:sp>
        <p:nvSpPr>
          <p:cNvPr id="3" name="Content Placeholder 2"/>
          <p:cNvSpPr>
            <a:spLocks noGrp="1"/>
          </p:cNvSpPr>
          <p:nvPr>
            <p:ph idx="1"/>
          </p:nvPr>
        </p:nvSpPr>
        <p:spPr>
          <a:xfrm>
            <a:off x="290945" y="1454728"/>
            <a:ext cx="11700164" cy="5403272"/>
          </a:xfrm>
        </p:spPr>
        <p:txBody>
          <a:bodyPr>
            <a:normAutofit/>
          </a:bodyPr>
          <a:lstStyle/>
          <a:p>
            <a:pPr marL="0" indent="0">
              <a:buNone/>
            </a:pPr>
            <a:r>
              <a:rPr lang="en-US" sz="4300" dirty="0"/>
              <a:t>T</a:t>
            </a:r>
            <a:r>
              <a:rPr lang="en-US" sz="4300" dirty="0" smtClean="0"/>
              <a:t>ypes </a:t>
            </a:r>
            <a:r>
              <a:rPr lang="en-US" sz="4300" dirty="0"/>
              <a:t>of </a:t>
            </a:r>
            <a:r>
              <a:rPr lang="en-US" sz="4300" dirty="0" smtClean="0"/>
              <a:t>spectra</a:t>
            </a:r>
            <a:endParaRPr lang="en-US" sz="4300" dirty="0"/>
          </a:p>
          <a:p>
            <a:r>
              <a:rPr lang="en-US" sz="4300" dirty="0">
                <a:solidFill>
                  <a:srgbClr val="002060"/>
                </a:solidFill>
              </a:rPr>
              <a:t>P</a:t>
            </a:r>
            <a:r>
              <a:rPr lang="en-US" sz="4300" dirty="0" smtClean="0">
                <a:solidFill>
                  <a:srgbClr val="002060"/>
                </a:solidFill>
              </a:rPr>
              <a:t>roduced </a:t>
            </a:r>
            <a:r>
              <a:rPr lang="en-US" sz="4300" dirty="0">
                <a:solidFill>
                  <a:srgbClr val="002060"/>
                </a:solidFill>
              </a:rPr>
              <a:t>in different ways, and can </a:t>
            </a:r>
            <a:r>
              <a:rPr lang="en-US" sz="4300" dirty="0" smtClean="0">
                <a:solidFill>
                  <a:srgbClr val="002060"/>
                </a:solidFill>
              </a:rPr>
              <a:t>tell </a:t>
            </a:r>
            <a:r>
              <a:rPr lang="en-US" sz="4300" dirty="0">
                <a:solidFill>
                  <a:srgbClr val="002060"/>
                </a:solidFill>
              </a:rPr>
              <a:t>us about the physical properties of the materials producing the spectra</a:t>
            </a:r>
            <a:r>
              <a:rPr lang="en-US" sz="4300" dirty="0" smtClean="0">
                <a:solidFill>
                  <a:srgbClr val="002060"/>
                </a:solidFill>
              </a:rPr>
              <a:t>.</a:t>
            </a:r>
          </a:p>
          <a:p>
            <a:r>
              <a:rPr lang="en-US" sz="4300" dirty="0" smtClean="0">
                <a:solidFill>
                  <a:srgbClr val="002060"/>
                </a:solidFill>
              </a:rPr>
              <a:t>The </a:t>
            </a:r>
            <a:r>
              <a:rPr lang="en-US" sz="4300" dirty="0">
                <a:solidFill>
                  <a:srgbClr val="002060"/>
                </a:solidFill>
              </a:rPr>
              <a:t>three types of spectra are called </a:t>
            </a:r>
            <a:r>
              <a:rPr lang="en-US" sz="4300" i="1" dirty="0">
                <a:solidFill>
                  <a:srgbClr val="002060"/>
                </a:solidFill>
              </a:rPr>
              <a:t>“a </a:t>
            </a:r>
            <a:r>
              <a:rPr lang="en-US" sz="4300" i="1" dirty="0">
                <a:solidFill>
                  <a:srgbClr val="C00000"/>
                </a:solidFill>
              </a:rPr>
              <a:t>continuous </a:t>
            </a:r>
            <a:r>
              <a:rPr lang="en-US" sz="4300" i="1" dirty="0">
                <a:solidFill>
                  <a:srgbClr val="002060"/>
                </a:solidFill>
              </a:rPr>
              <a:t>spectrum”</a:t>
            </a:r>
            <a:r>
              <a:rPr lang="en-US" sz="4300" dirty="0">
                <a:solidFill>
                  <a:srgbClr val="002060"/>
                </a:solidFill>
              </a:rPr>
              <a:t> (or continuum emission), </a:t>
            </a:r>
            <a:r>
              <a:rPr lang="en-US" sz="4300" i="1" dirty="0">
                <a:solidFill>
                  <a:srgbClr val="002060"/>
                </a:solidFill>
              </a:rPr>
              <a:t>“an </a:t>
            </a:r>
            <a:r>
              <a:rPr lang="en-US" sz="4300" i="1" dirty="0">
                <a:solidFill>
                  <a:srgbClr val="C00000"/>
                </a:solidFill>
              </a:rPr>
              <a:t>emission line </a:t>
            </a:r>
            <a:r>
              <a:rPr lang="en-US" sz="4300" i="1" dirty="0">
                <a:solidFill>
                  <a:srgbClr val="002060"/>
                </a:solidFill>
              </a:rPr>
              <a:t>spectrum”</a:t>
            </a:r>
            <a:r>
              <a:rPr lang="en-US" sz="4300" dirty="0">
                <a:solidFill>
                  <a:srgbClr val="002060"/>
                </a:solidFill>
              </a:rPr>
              <a:t> and </a:t>
            </a:r>
            <a:r>
              <a:rPr lang="en-US" sz="4300" i="1" dirty="0">
                <a:solidFill>
                  <a:srgbClr val="002060"/>
                </a:solidFill>
              </a:rPr>
              <a:t>“an </a:t>
            </a:r>
            <a:r>
              <a:rPr lang="en-US" sz="4300" i="1" dirty="0">
                <a:solidFill>
                  <a:srgbClr val="C00000"/>
                </a:solidFill>
              </a:rPr>
              <a:t>absorption </a:t>
            </a:r>
            <a:r>
              <a:rPr lang="en-US" sz="4300" i="1" dirty="0">
                <a:solidFill>
                  <a:srgbClr val="002060"/>
                </a:solidFill>
              </a:rPr>
              <a:t>line spectrum”</a:t>
            </a:r>
            <a:r>
              <a:rPr lang="en-US" sz="4300" dirty="0">
                <a:solidFill>
                  <a:srgbClr val="002060"/>
                </a:solidFill>
              </a:rPr>
              <a:t>. They look like the following</a:t>
            </a:r>
          </a:p>
          <a:p>
            <a:endParaRPr lang="en-US" sz="4300" dirty="0"/>
          </a:p>
          <a:p>
            <a:endParaRPr lang="en-US" dirty="0"/>
          </a:p>
        </p:txBody>
      </p:sp>
    </p:spTree>
    <p:extLst>
      <p:ext uri="{BB962C8B-B14F-4D97-AF65-F5344CB8AC3E}">
        <p14:creationId xmlns:p14="http://schemas.microsoft.com/office/powerpoint/2010/main" val="88109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342900"/>
            <a:ext cx="11544300" cy="3682675"/>
          </a:xfrm>
          <a:prstGeom prst="rect">
            <a:avLst/>
          </a:prstGeom>
        </p:spPr>
        <p:txBody>
          <a:bodyPr wrap="square">
            <a:spAutoFit/>
          </a:bodyPr>
          <a:lstStyle/>
          <a:p>
            <a:pPr marL="65088" marR="135255" algn="just">
              <a:lnSpc>
                <a:spcPct val="107000"/>
              </a:lnSpc>
              <a:spcBef>
                <a:spcPts val="0"/>
              </a:spcBef>
              <a:spcAft>
                <a:spcPts val="0"/>
              </a:spcAft>
            </a:pPr>
            <a:r>
              <a:rPr lang="en-US" sz="4400" dirty="0">
                <a:solidFill>
                  <a:srgbClr val="C00000"/>
                </a:solidFill>
                <a:ea typeface="Times New Roman" panose="02020603050405020304" pitchFamily="18" charset="0"/>
                <a:cs typeface="Times New Roman" panose="02020603050405020304" pitchFamily="18" charset="0"/>
              </a:rPr>
              <a:t>Absorptivity</a:t>
            </a:r>
            <a:r>
              <a:rPr lang="en-US" sz="4400" dirty="0">
                <a:solidFill>
                  <a:srgbClr val="002060"/>
                </a:solidFill>
                <a:ea typeface="Times New Roman" panose="02020603050405020304" pitchFamily="18" charset="0"/>
                <a:cs typeface="Times New Roman" panose="02020603050405020304" pitchFamily="18" charset="0"/>
              </a:rPr>
              <a:t> at visible and longer wavelengths</a:t>
            </a:r>
            <a:r>
              <a:rPr lang="en-US" sz="4400" spc="240"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can thus be described in terms of a </a:t>
            </a:r>
            <a:r>
              <a:rPr lang="en-US" sz="4400" i="1" dirty="0">
                <a:solidFill>
                  <a:srgbClr val="C00000"/>
                </a:solidFill>
                <a:ea typeface="Times New Roman" panose="02020603050405020304" pitchFamily="18" charset="0"/>
                <a:cs typeface="Times New Roman" panose="02020603050405020304" pitchFamily="18" charset="0"/>
              </a:rPr>
              <a:t>line spectrum</a:t>
            </a:r>
            <a:r>
              <a:rPr lang="en-US" sz="4400" i="1" spc="170" dirty="0">
                <a:solidFill>
                  <a:srgbClr val="C0000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consist­ing of extremely narrow  </a:t>
            </a:r>
            <a:r>
              <a:rPr lang="en-US" sz="4400" i="1" dirty="0">
                <a:solidFill>
                  <a:srgbClr val="002060"/>
                </a:solidFill>
                <a:ea typeface="Times New Roman" panose="02020603050405020304" pitchFamily="18" charset="0"/>
                <a:cs typeface="Times New Roman" panose="02020603050405020304" pitchFamily="18" charset="0"/>
              </a:rPr>
              <a:t>absorption  lines</a:t>
            </a:r>
            <a:r>
              <a:rPr lang="en-US" sz="4400" i="1" spc="85" dirty="0">
                <a:solidFill>
                  <a:srgbClr val="002060"/>
                </a:solidFill>
                <a:ea typeface="Times New Roman" panose="02020603050405020304" pitchFamily="18" charset="0"/>
                <a:cs typeface="Times New Roman" panose="02020603050405020304" pitchFamily="18" charset="0"/>
              </a:rPr>
              <a:t> </a:t>
            </a:r>
            <a:r>
              <a:rPr lang="en-US" sz="4400" dirty="0">
                <a:solidFill>
                  <a:srgbClr val="C00000"/>
                </a:solidFill>
                <a:ea typeface="Times New Roman" panose="02020603050405020304" pitchFamily="18" charset="0"/>
                <a:cs typeface="Times New Roman" panose="02020603050405020304" pitchFamily="18" charset="0"/>
              </a:rPr>
              <a:t>separated</a:t>
            </a:r>
            <a:r>
              <a:rPr lang="en-US" sz="4400" dirty="0">
                <a:solidFill>
                  <a:srgbClr val="002060"/>
                </a:solidFill>
                <a:ea typeface="Times New Roman" panose="02020603050405020304" pitchFamily="18" charset="0"/>
                <a:cs typeface="Times New Roman" panose="02020603050405020304" pitchFamily="18" charset="0"/>
              </a:rPr>
              <a:t> by much wider gaps in which the gas is</a:t>
            </a:r>
            <a:r>
              <a:rPr lang="en-US" sz="4400" spc="95"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virtually transparent  to incident</a:t>
            </a:r>
            <a:r>
              <a:rPr lang="en-US" sz="4400" spc="230" dirty="0">
                <a:solidFill>
                  <a:srgbClr val="002060"/>
                </a:solidFill>
                <a:ea typeface="Times New Roman" panose="02020603050405020304" pitchFamily="18" charset="0"/>
                <a:cs typeface="Times New Roman" panose="02020603050405020304" pitchFamily="18" charset="0"/>
              </a:rPr>
              <a:t> </a:t>
            </a:r>
            <a:r>
              <a:rPr lang="en-US" sz="4400" dirty="0">
                <a:solidFill>
                  <a:srgbClr val="002060"/>
                </a:solidFill>
                <a:ea typeface="Times New Roman" panose="02020603050405020304" pitchFamily="18" charset="0"/>
                <a:cs typeface="Times New Roman" panose="02020603050405020304" pitchFamily="18" charset="0"/>
              </a:rPr>
              <a:t>radiation.</a:t>
            </a:r>
          </a:p>
        </p:txBody>
      </p:sp>
    </p:spTree>
    <p:extLst>
      <p:ext uri="{BB962C8B-B14F-4D97-AF65-F5344CB8AC3E}">
        <p14:creationId xmlns:p14="http://schemas.microsoft.com/office/powerpoint/2010/main" val="41660759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074" y="850232"/>
            <a:ext cx="7972926" cy="3785652"/>
          </a:xfrm>
          <a:prstGeom prst="rect">
            <a:avLst/>
          </a:prstGeom>
        </p:spPr>
        <p:txBody>
          <a:bodyPr wrap="square">
            <a:spAutoFit/>
          </a:bodyPr>
          <a:lstStyle/>
          <a:p>
            <a:pPr>
              <a:lnSpc>
                <a:spcPct val="150000"/>
              </a:lnSpc>
              <a:spcBef>
                <a:spcPts val="600"/>
              </a:spcBef>
              <a:spcAft>
                <a:spcPts val="600"/>
              </a:spcAft>
            </a:pP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discussing</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first</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law</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of</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thermodynam­ics</a:t>
            </a:r>
            <a:r>
              <a:rPr lang="en-US" sz="3200" b="1" spc="-150" dirty="0" smtClean="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in</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Chapter</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3,</a:t>
            </a:r>
            <a:r>
              <a:rPr lang="en-US" sz="3200" b="1" spc="-16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we</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considered</a:t>
            </a:r>
            <a:r>
              <a:rPr lang="en-US" sz="3200" b="1" spc="-14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only</a:t>
            </a:r>
            <a:r>
              <a:rPr lang="en-US" sz="3200" b="1" spc="-17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changes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i="1" dirty="0">
                <a:solidFill>
                  <a:srgbClr val="0B0B0B"/>
                </a:solidFill>
                <a:ea typeface="Calibri" panose="020F0502020204030204" pitchFamily="34" charset="0"/>
                <a:cs typeface="Times New Roman" panose="02020603050405020304" pitchFamily="18" charset="0"/>
              </a:rPr>
              <a:t>E</a:t>
            </a:r>
            <a:r>
              <a:rPr lang="en-US" sz="3200" i="1" baseline="-25000" dirty="0">
                <a:solidFill>
                  <a:srgbClr val="0B0B0B"/>
                </a:solidFill>
                <a:ea typeface="Calibri" panose="020F0502020204030204" pitchFamily="34" charset="0"/>
                <a:cs typeface="Times New Roman" panose="02020603050405020304" pitchFamily="18" charset="0"/>
              </a:rPr>
              <a:t>t</a:t>
            </a:r>
            <a:r>
              <a:rPr lang="en-US" sz="2000" i="1" dirty="0">
                <a:solidFill>
                  <a:srgbClr val="0B0B0B"/>
                </a:solidFill>
                <a:ea typeface="Calibri" panose="020F0502020204030204" pitchFamily="34" charset="0"/>
                <a:cs typeface="Times New Roman" panose="02020603050405020304" pitchFamily="18" charset="0"/>
              </a:rPr>
              <a:t>	</a:t>
            </a:r>
            <a:r>
              <a:rPr lang="en-US" sz="3200" b="1" dirty="0" smtClean="0">
                <a:solidFill>
                  <a:srgbClr val="050505"/>
                </a:solidFill>
                <a:ea typeface="Arial Unicode MS" panose="020B0604020202020204" pitchFamily="34" charset="-128"/>
                <a:cs typeface="Times New Roman" panose="02020603050405020304" pitchFamily="18" charset="0"/>
              </a:rPr>
              <a:t>but </a:t>
            </a:r>
            <a:r>
              <a:rPr lang="en-US" sz="3200" b="1" spc="20" dirty="0">
                <a:solidFill>
                  <a:srgbClr val="050505"/>
                </a:solidFill>
                <a:ea typeface="Arial Unicode MS" panose="020B0604020202020204" pitchFamily="34" charset="-128"/>
                <a:cs typeface="Times New Roman" panose="02020603050405020304" pitchFamily="18" charset="0"/>
              </a:rPr>
              <a:t>in</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dealing</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with</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radiative</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transfer</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it</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is</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necessary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to </a:t>
            </a:r>
            <a:r>
              <a:rPr lang="en-US" sz="3200" b="1" dirty="0">
                <a:solidFill>
                  <a:srgbClr val="050505"/>
                </a:solidFill>
                <a:ea typeface="Arial Unicode MS" panose="020B0604020202020204" pitchFamily="34" charset="-128"/>
                <a:cs typeface="Times New Roman" panose="02020603050405020304" pitchFamily="18" charset="0"/>
              </a:rPr>
              <a:t>consider</a:t>
            </a:r>
            <a:r>
              <a:rPr lang="en-US" sz="3200" b="1" spc="-14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changes</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in</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the</a:t>
            </a:r>
            <a:r>
              <a:rPr lang="en-US" sz="3200" b="1" spc="-12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other</a:t>
            </a:r>
            <a:r>
              <a:rPr lang="en-US" sz="3200" b="1" spc="-130"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components</a:t>
            </a:r>
            <a:r>
              <a:rPr lang="en-US" sz="3200" b="1" spc="-125"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of</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the </a:t>
            </a:r>
            <a:r>
              <a:rPr lang="en-US" sz="3200" b="1" spc="10" dirty="0">
                <a:solidFill>
                  <a:srgbClr val="050505"/>
                </a:solidFill>
                <a:ea typeface="Arial Unicode MS" panose="020B0604020202020204" pitchFamily="34" charset="-128"/>
                <a:cs typeface="Times New Roman" panose="02020603050405020304" pitchFamily="18" charset="0"/>
              </a:rPr>
              <a:t>internal</a:t>
            </a:r>
            <a:r>
              <a:rPr lang="en-US" sz="3200" b="1" spc="-160" dirty="0">
                <a:solidFill>
                  <a:srgbClr val="050505"/>
                </a:solidFill>
                <a:ea typeface="Arial Unicode MS" panose="020B0604020202020204" pitchFamily="34" charset="-128"/>
                <a:cs typeface="Times New Roman" panose="02020603050405020304" pitchFamily="18" charset="0"/>
              </a:rPr>
              <a:t> </a:t>
            </a:r>
            <a:r>
              <a:rPr lang="en-US" sz="3200" b="1" spc="10" dirty="0">
                <a:solidFill>
                  <a:srgbClr val="050505"/>
                </a:solidFill>
                <a:ea typeface="Arial Unicode MS" panose="020B0604020202020204" pitchFamily="34" charset="-128"/>
                <a:cs typeface="Times New Roman" panose="02020603050405020304" pitchFamily="18" charset="0"/>
              </a:rPr>
              <a:t>energy</a:t>
            </a:r>
            <a:r>
              <a:rPr lang="en-US" sz="3200" b="1" spc="-135" dirty="0">
                <a:solidFill>
                  <a:srgbClr val="050505"/>
                </a:solidFill>
                <a:ea typeface="Arial Unicode MS" panose="020B0604020202020204" pitchFamily="34" charset="-128"/>
                <a:cs typeface="Times New Roman" panose="02020603050405020304" pitchFamily="18" charset="0"/>
              </a:rPr>
              <a:t> </a:t>
            </a:r>
            <a:r>
              <a:rPr lang="en-US" sz="3200" b="1" dirty="0">
                <a:solidFill>
                  <a:srgbClr val="050505"/>
                </a:solidFill>
                <a:ea typeface="Arial Unicode MS" panose="020B0604020202020204" pitchFamily="34" charset="-128"/>
                <a:cs typeface="Times New Roman" panose="02020603050405020304" pitchFamily="18" charset="0"/>
              </a:rPr>
              <a:t>as</a:t>
            </a:r>
            <a:r>
              <a:rPr lang="en-US" sz="3200" b="1" spc="-110" dirty="0">
                <a:solidFill>
                  <a:srgbClr val="050505"/>
                </a:solidFill>
                <a:ea typeface="Arial Unicode MS" panose="020B0604020202020204" pitchFamily="34" charset="-128"/>
                <a:cs typeface="Times New Roman" panose="02020603050405020304" pitchFamily="18" charset="0"/>
              </a:rPr>
              <a:t> </a:t>
            </a:r>
            <a:r>
              <a:rPr lang="en-US" sz="3200" b="1" spc="15" dirty="0">
                <a:solidFill>
                  <a:srgbClr val="050505"/>
                </a:solidFill>
                <a:ea typeface="Arial Unicode MS" panose="020B0604020202020204" pitchFamily="34" charset="-128"/>
                <a:cs typeface="Times New Roman" panose="02020603050405020304" pitchFamily="18" charset="0"/>
              </a:rPr>
              <a:t>well.</a:t>
            </a:r>
            <a:endParaRPr lang="en-US" sz="3200" b="1" dirty="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40385643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0071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291" y="197346"/>
            <a:ext cx="11450782" cy="4524315"/>
          </a:xfrm>
          <a:prstGeom prst="rect">
            <a:avLst/>
          </a:prstGeom>
        </p:spPr>
        <p:txBody>
          <a:bodyPr wrap="square">
            <a:spAutoFit/>
          </a:bodyPr>
          <a:lstStyle/>
          <a:p>
            <a:r>
              <a:rPr lang="en-US" dirty="0"/>
              <a:t>Doppler Broadening For moving molecules, the Doppler effect implies that the emission and absorption wavelengths are broadened.  This is  usually  described  by the so-called Doppler profile, centered at </a:t>
            </a:r>
            <a:r>
              <a:rPr lang="en-US" dirty="0" err="1"/>
              <a:t>Ao</a:t>
            </a:r>
            <a:r>
              <a:rPr lang="en-US" dirty="0"/>
              <a:t>, given by a Gaussian distribution with respect to the </a:t>
            </a:r>
            <a:r>
              <a:rPr lang="en-US" dirty="0" smtClean="0"/>
              <a:t>frequency</a:t>
            </a:r>
            <a:endParaRPr lang="en-US" dirty="0"/>
          </a:p>
          <a:p>
            <a:endParaRPr lang="en-US" dirty="0"/>
          </a:p>
          <a:p>
            <a:endParaRPr lang="en-US" dirty="0"/>
          </a:p>
          <a:p>
            <a:endParaRPr lang="en-US" dirty="0"/>
          </a:p>
          <a:p>
            <a:endParaRPr lang="en-US" dirty="0"/>
          </a:p>
          <a:p>
            <a:r>
              <a:rPr lang="en-US" dirty="0"/>
              <a:t> </a:t>
            </a:r>
          </a:p>
          <a:p>
            <a:endParaRPr lang="en-US" dirty="0"/>
          </a:p>
          <a:p>
            <a:r>
              <a:rPr lang="en-US" dirty="0"/>
              <a:t>where </a:t>
            </a:r>
            <a:r>
              <a:rPr lang="en-US" dirty="0" err="1"/>
              <a:t>aD</a:t>
            </a:r>
            <a:r>
              <a:rPr lang="en-US" dirty="0"/>
              <a:t> and SD stand for the half width of the line and the line strength, </a:t>
            </a:r>
            <a:r>
              <a:rPr lang="en-US" dirty="0" err="1"/>
              <a:t>respec</a:t>
            </a:r>
            <a:r>
              <a:rPr lang="en-US" dirty="0"/>
              <a:t>­ </a:t>
            </a:r>
            <a:r>
              <a:rPr lang="en-US" dirty="0" err="1"/>
              <a:t>tively</a:t>
            </a:r>
            <a:r>
              <a:rPr lang="en-US" dirty="0"/>
              <a:t>. The half width of the line is related to the velocity of the molecule in the direction  of the incident radiation,  and  is proportional  </a:t>
            </a:r>
            <a:r>
              <a:rPr lang="en-US" dirty="0" smtClean="0"/>
              <a:t>to.  </a:t>
            </a:r>
            <a:endParaRPr lang="en-US" dirty="0"/>
          </a:p>
          <a:p>
            <a:r>
              <a:rPr lang="en-US" dirty="0"/>
              <a:t>This shape is derived from the probability density function of the velocity, given  by the Maxwell  distribution</a:t>
            </a:r>
          </a:p>
          <a:p>
            <a:endParaRPr lang="en-US" dirty="0"/>
          </a:p>
          <a:p>
            <a:r>
              <a:rPr lang="en-US" dirty="0"/>
              <a:t>with m the molecule mass. The Doppler effect states that the frequency v appears shifted as seen by a stationary observer to the frequency v = v( l ± v/ c).</a:t>
            </a:r>
          </a:p>
          <a:p>
            <a:r>
              <a:rPr lang="en-US" dirty="0"/>
              <a:t> </a:t>
            </a:r>
          </a:p>
        </p:txBody>
      </p: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5622925" y="1738139"/>
            <a:ext cx="946150" cy="222885"/>
          </a:xfrm>
          <a:prstGeom prst="rect">
            <a:avLst/>
          </a:prstGeom>
          <a:noFill/>
          <a:ln>
            <a:noFill/>
          </a:ln>
        </p:spPr>
      </p:pic>
      <p:pic>
        <p:nvPicPr>
          <p:cNvPr id="14"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3281362" y="2335096"/>
            <a:ext cx="5629275" cy="691515"/>
          </a:xfrm>
          <a:prstGeom prst="rect">
            <a:avLst/>
          </a:prstGeom>
          <a:noFill/>
          <a:ln>
            <a:noFill/>
          </a:ln>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038235" y="6383655"/>
            <a:ext cx="1590040" cy="334010"/>
          </a:xfrm>
          <a:prstGeom prst="rect">
            <a:avLst/>
          </a:prstGeom>
          <a:noFill/>
          <a:ln>
            <a:noFill/>
          </a:ln>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7016432" y="4251743"/>
            <a:ext cx="445135" cy="302260"/>
          </a:xfrm>
          <a:prstGeom prst="rect">
            <a:avLst/>
          </a:prstGeom>
          <a:noFill/>
          <a:ln>
            <a:noFill/>
          </a:ln>
        </p:spPr>
      </p:pic>
    </p:spTree>
    <p:extLst>
      <p:ext uri="{BB962C8B-B14F-4D97-AF65-F5344CB8AC3E}">
        <p14:creationId xmlns:p14="http://schemas.microsoft.com/office/powerpoint/2010/main" val="213242797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0"/>
            <a:ext cx="6096000" cy="1031436"/>
          </a:xfrm>
          <a:prstGeom prst="rect">
            <a:avLst/>
          </a:prstGeom>
        </p:spPr>
        <p:txBody>
          <a:bodyPr>
            <a:spAutoFit/>
          </a:bodyPr>
          <a:lstStyle/>
          <a:p>
            <a:pPr marL="361315" marR="410845" algn="just">
              <a:lnSpc>
                <a:spcPct val="113000"/>
              </a:lnSpc>
              <a:spcBef>
                <a:spcPts val="0"/>
              </a:spcBef>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Pressure Broadening (Lorentz Effect) </a:t>
            </a:r>
            <a:r>
              <a:rPr lang="en-US" dirty="0">
                <a:latin typeface="Times New Roman" panose="02020603050405020304" pitchFamily="18" charset="0"/>
                <a:ea typeface="Calibri" panose="020F0502020204030204" pitchFamily="34" charset="0"/>
                <a:cs typeface="Times New Roman" panose="02020603050405020304" pitchFamily="18" charset="0"/>
              </a:rPr>
              <a:t>The collisions between the molecules contribute  to broaden  the lines. The distribution  function is</a:t>
            </a:r>
            <a:r>
              <a:rPr lang="en-US" spc="115"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then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88527" y="1246909"/>
            <a:ext cx="6096000" cy="6059223"/>
          </a:xfrm>
          <a:prstGeom prst="rect">
            <a:avLst/>
          </a:prstGeom>
        </p:spPr>
        <p:txBody>
          <a:bodyPr>
            <a:spAutoFit/>
          </a:bodyPr>
          <a:lstStyle/>
          <a:p>
            <a:pPr marL="352425" marR="401955" indent="4445" algn="just">
              <a:lnSpc>
                <a:spcPct val="101000"/>
              </a:lnSpc>
              <a:spcBef>
                <a:spcPts val="113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where </a:t>
            </a:r>
            <a:r>
              <a:rPr lang="en-US" i="1" dirty="0" err="1">
                <a:latin typeface="Arial" panose="020B0604020202020204" pitchFamily="34" charset="0"/>
                <a:ea typeface="Arial" panose="020B0604020202020204" pitchFamily="34" charset="0"/>
                <a:cs typeface="Times New Roman" panose="02020603050405020304" pitchFamily="18" charset="0"/>
              </a:rPr>
              <a:t>aL</a:t>
            </a:r>
            <a:r>
              <a:rPr lang="en-US" i="1"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and </a:t>
            </a:r>
            <a:r>
              <a:rPr lang="en-US" i="1" dirty="0">
                <a:latin typeface="Arial" panose="020B0604020202020204" pitchFamily="34" charset="0"/>
                <a:ea typeface="Arial" panose="020B0604020202020204" pitchFamily="34" charset="0"/>
                <a:cs typeface="Times New Roman" panose="02020603050405020304" pitchFamily="18" charset="0"/>
              </a:rPr>
              <a:t>SL </a:t>
            </a:r>
            <a:r>
              <a:rPr lang="en-US" dirty="0">
                <a:latin typeface="Arial" panose="020B0604020202020204" pitchFamily="34" charset="0"/>
                <a:ea typeface="Arial" panose="020B0604020202020204" pitchFamily="34" charset="0"/>
                <a:cs typeface="Times New Roman" panose="02020603050405020304" pitchFamily="18" charset="0"/>
              </a:rPr>
              <a:t>stand for the width and the strength of the line, respectively. The width is related to the collision frequency and is proportional to the product of the molecule  density,  </a:t>
            </a:r>
            <a:r>
              <a:rPr lang="en-US" sz="1200" dirty="0">
                <a:latin typeface="Arial" panose="020B0604020202020204" pitchFamily="34" charset="0"/>
                <a:ea typeface="Arial" panose="020B0604020202020204" pitchFamily="34" charset="0"/>
                <a:cs typeface="Times New Roman" panose="02020603050405020304" pitchFamily="18" charset="0"/>
              </a:rPr>
              <a:t>11, </a:t>
            </a:r>
            <a:r>
              <a:rPr lang="en-US" dirty="0">
                <a:latin typeface="Arial" panose="020B0604020202020204" pitchFamily="34" charset="0"/>
                <a:ea typeface="Arial" panose="020B0604020202020204" pitchFamily="34" charset="0"/>
                <a:cs typeface="Times New Roman" panose="02020603050405020304" pitchFamily="18" charset="0"/>
              </a:rPr>
              <a:t>by  the velocity  (proportional  to </a:t>
            </a:r>
            <a:r>
              <a:rPr lang="en-US" sz="2800" spc="20" dirty="0">
                <a:latin typeface="Arial" panose="020B0604020202020204" pitchFamily="34" charset="0"/>
                <a:ea typeface="Arial" panose="020B0604020202020204" pitchFamily="34" charset="0"/>
                <a:cs typeface="Times New Roman" panose="02020603050405020304" pitchFamily="18" charset="0"/>
              </a:rPr>
              <a:t>,/f). </a:t>
            </a:r>
            <a:r>
              <a:rPr lang="en-US" dirty="0">
                <a:latin typeface="Arial" panose="020B0604020202020204" pitchFamily="34" charset="0"/>
                <a:ea typeface="Arial" panose="020B0604020202020204" pitchFamily="34" charset="0"/>
                <a:cs typeface="Times New Roman" panose="02020603050405020304" pitchFamily="18" charset="0"/>
              </a:rPr>
              <a:t>With  the ideal gas </a:t>
            </a:r>
            <a:r>
              <a:rPr lang="en-US" spc="26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law,</a:t>
            </a:r>
          </a:p>
          <a:p>
            <a:pPr marL="352425" marR="0" algn="just">
              <a:lnSpc>
                <a:spcPts val="1395"/>
              </a:lnSpc>
              <a:spcBef>
                <a:spcPts val="0"/>
              </a:spcBef>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11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a:latin typeface="Arial" panose="020B0604020202020204" pitchFamily="34" charset="0"/>
                <a:ea typeface="Calibri" panose="020F0502020204030204" pitchFamily="34" charset="0"/>
                <a:cs typeface="Times New Roman" panose="02020603050405020304" pitchFamily="18" charset="0"/>
              </a:rPr>
              <a:t>P/ </a:t>
            </a:r>
            <a:r>
              <a:rPr lang="en-US" i="1" dirty="0">
                <a:latin typeface="Arial" panose="020B0604020202020204" pitchFamily="34" charset="0"/>
                <a:ea typeface="Calibri" panose="020F0502020204030204" pitchFamily="34" charset="0"/>
                <a:cs typeface="Times New Roman" panose="02020603050405020304" pitchFamily="18" charset="0"/>
              </a:rPr>
              <a:t>T ( P is </a:t>
            </a:r>
            <a:r>
              <a:rPr lang="en-US" sz="2000" dirty="0">
                <a:latin typeface="Times New Roman" panose="02020603050405020304" pitchFamily="18" charset="0"/>
                <a:ea typeface="Calibri" panose="020F0502020204030204" pitchFamily="34" charset="0"/>
                <a:cs typeface="Times New Roman" panose="02020603050405020304" pitchFamily="18" charset="0"/>
              </a:rPr>
              <a:t>the pressure), and thus </a:t>
            </a:r>
            <a:r>
              <a:rPr lang="en-US" i="1" dirty="0" err="1">
                <a:latin typeface="Arial" panose="020B0604020202020204" pitchFamily="34" charset="0"/>
                <a:ea typeface="Calibri" panose="020F0502020204030204" pitchFamily="34" charset="0"/>
                <a:cs typeface="Times New Roman" panose="02020603050405020304" pitchFamily="18" charset="0"/>
              </a:rPr>
              <a:t>aL</a:t>
            </a:r>
            <a:r>
              <a:rPr lang="en-US" i="1"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0&lt; </a:t>
            </a:r>
            <a:r>
              <a:rPr lang="en-US" i="1" spc="55" dirty="0" err="1">
                <a:latin typeface="Arial" panose="020B0604020202020204" pitchFamily="34" charset="0"/>
                <a:ea typeface="Calibri" panose="020F0502020204030204" pitchFamily="34" charset="0"/>
                <a:cs typeface="Times New Roman" panose="02020603050405020304" pitchFamily="18" charset="0"/>
              </a:rPr>
              <a:t>P</a:t>
            </a:r>
            <a:r>
              <a:rPr lang="en-US" sz="2800" i="1" spc="55" dirty="0" err="1">
                <a:latin typeface="Arial" panose="020B0604020202020204" pitchFamily="34" charset="0"/>
                <a:ea typeface="Calibri" panose="020F0502020204030204" pitchFamily="34" charset="0"/>
                <a:cs typeface="Times New Roman" panose="02020603050405020304" pitchFamily="18" charset="0"/>
              </a:rPr>
              <a:t>j</a:t>
            </a:r>
            <a:r>
              <a:rPr lang="en-US" sz="2800" i="1" spc="55"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,/T</a:t>
            </a:r>
            <a:r>
              <a:rPr lang="en-US" sz="2800" i="1" spc="20" dirty="0">
                <a:latin typeface="Arial" panose="020B0604020202020204" pitchFamily="34" charset="0"/>
                <a:ea typeface="Calibri" panose="020F0502020204030204" pitchFamily="34" charset="0"/>
                <a:cs typeface="Times New Roman" panose="02020603050405020304" pitchFamily="18" charset="0"/>
              </a:rPr>
              <a:t> </a:t>
            </a:r>
            <a:r>
              <a:rPr lang="en-US" sz="2800" i="1"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06400" indent="173355" algn="just">
              <a:lnSpc>
                <a:spcPct val="110000"/>
              </a:lnSpc>
              <a:spcBef>
                <a:spcPts val="65"/>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Lorentz effect is a decreasing function of altitude. For a hydrostatic </a:t>
            </a:r>
            <a:r>
              <a:rPr lang="en-US" dirty="0" err="1">
                <a:latin typeface="Arial" panose="020B0604020202020204" pitchFamily="34" charset="0"/>
                <a:ea typeface="Arial" panose="020B0604020202020204" pitchFamily="34" charset="0"/>
                <a:cs typeface="Times New Roman" panose="02020603050405020304" pitchFamily="18" charset="0"/>
              </a:rPr>
              <a:t>atmo</a:t>
            </a:r>
            <a:r>
              <a:rPr lang="en-US" dirty="0">
                <a:latin typeface="Arial" panose="020B0604020202020204" pitchFamily="34" charset="0"/>
                <a:ea typeface="Arial" panose="020B0604020202020204" pitchFamily="34" charset="0"/>
                <a:cs typeface="Times New Roman" panose="02020603050405020304" pitchFamily="18" charset="0"/>
              </a:rPr>
              <a:t>­ sphere (Chap.  I ), supposed to be adiabatic (Chap. 3), the vertical profiles of</a:t>
            </a:r>
            <a:r>
              <a:rPr lang="en-US" spc="245" dirty="0">
                <a:latin typeface="Arial" panose="020B0604020202020204" pitchFamily="34" charset="0"/>
                <a:ea typeface="Arial" panose="020B0604020202020204" pitchFamily="34" charset="0"/>
                <a:cs typeface="Times New Roman" panose="02020603050405020304" pitchFamily="18" charset="0"/>
              </a:rPr>
              <a:t> </a:t>
            </a:r>
            <a:r>
              <a:rPr lang="en-US" dirty="0">
                <a:latin typeface="Arial" panose="020B0604020202020204" pitchFamily="34" charset="0"/>
                <a:ea typeface="Arial" panose="020B0604020202020204" pitchFamily="34" charset="0"/>
                <a:cs typeface="Times New Roman" panose="02020603050405020304" pitchFamily="18" charset="0"/>
              </a:rPr>
              <a:t>pressure</a:t>
            </a:r>
          </a:p>
          <a:p>
            <a:pPr marL="356870" marR="0" algn="just">
              <a:lnSpc>
                <a:spcPts val="1365"/>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and</a:t>
            </a:r>
            <a:r>
              <a:rPr lang="en-US" sz="2000" spc="-5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of</a:t>
            </a:r>
            <a:r>
              <a:rPr lang="en-US" sz="2000" spc="-35"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temperature</a:t>
            </a:r>
            <a:r>
              <a:rPr lang="en-US" sz="2000" spc="1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spc="-6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indeed</a:t>
            </a:r>
            <a:r>
              <a:rPr lang="en-US" sz="2000" spc="4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a:t>
            </a:r>
            <a:r>
              <a:rPr lang="en-US" i="1" spc="-145"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40"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10"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Po</a:t>
            </a:r>
            <a:r>
              <a:rPr lang="en-US" i="1" spc="-130" dirty="0">
                <a:latin typeface="Arial" panose="020B0604020202020204" pitchFamily="34" charset="0"/>
                <a:ea typeface="Calibri" panose="020F0502020204030204" pitchFamily="34" charset="0"/>
                <a:cs typeface="Times New Roman" panose="02020603050405020304" pitchFamily="18" charset="0"/>
              </a:rPr>
              <a:t> </a:t>
            </a:r>
            <a:r>
              <a:rPr lang="en-US" i="1" spc="20" dirty="0" err="1">
                <a:latin typeface="Arial" panose="020B0604020202020204" pitchFamily="34" charset="0"/>
                <a:ea typeface="Calibri" panose="020F0502020204030204" pitchFamily="34" charset="0"/>
                <a:cs typeface="Times New Roman" panose="02020603050405020304" pitchFamily="18" charset="0"/>
              </a:rPr>
              <a:t>exp</a:t>
            </a:r>
            <a:r>
              <a:rPr lang="en-US" i="1" spc="20" dirty="0">
                <a:latin typeface="Arial" panose="020B0604020202020204" pitchFamily="34" charset="0"/>
                <a:ea typeface="Calibri" panose="020F0502020204030204" pitchFamily="34" charset="0"/>
                <a:cs typeface="Times New Roman" panose="02020603050405020304" pitchFamily="18" charset="0"/>
              </a:rPr>
              <a:t>(</a:t>
            </a:r>
            <a:r>
              <a:rPr lang="en-US" i="1" spc="-15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70" dirty="0">
                <a:latin typeface="Arial" panose="020B0604020202020204" pitchFamily="34" charset="0"/>
                <a:ea typeface="Calibri" panose="020F0502020204030204" pitchFamily="34" charset="0"/>
                <a:cs typeface="Times New Roman" panose="02020603050405020304" pitchFamily="18" charset="0"/>
              </a:rPr>
              <a:t> </a:t>
            </a:r>
            <a:r>
              <a:rPr lang="en-US" i="1" spc="50" dirty="0">
                <a:latin typeface="Arial" panose="020B0604020202020204" pitchFamily="34" charset="0"/>
                <a:ea typeface="Calibri" panose="020F0502020204030204" pitchFamily="34" charset="0"/>
                <a:cs typeface="Times New Roman" panose="02020603050405020304" pitchFamily="18" charset="0"/>
              </a:rPr>
              <a:t>H)</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and </a:t>
            </a:r>
            <a:r>
              <a:rPr lang="en-US" i="1" dirty="0">
                <a:latin typeface="Arial" panose="020B0604020202020204" pitchFamily="34" charset="0"/>
                <a:ea typeface="Calibri" panose="020F0502020204030204" pitchFamily="34" charset="0"/>
                <a:cs typeface="Times New Roman" panose="02020603050405020304" pitchFamily="18" charset="0"/>
              </a:rPr>
              <a:t>T</a:t>
            </a:r>
            <a:r>
              <a:rPr lang="en-US" i="1" spc="-190" dirty="0">
                <a:latin typeface="Arial" panose="020B0604020202020204" pitchFamily="34" charset="0"/>
                <a:ea typeface="Calibri" panose="020F0502020204030204" pitchFamily="34" charset="0"/>
                <a:cs typeface="Times New Roman" panose="02020603050405020304" pitchFamily="18" charset="0"/>
              </a:rPr>
              <a:t> </a:t>
            </a:r>
            <a:r>
              <a:rPr lang="en-US" i="1" spc="15" dirty="0">
                <a:latin typeface="Arial" panose="020B0604020202020204" pitchFamily="34" charset="0"/>
                <a:ea typeface="Calibri" panose="020F0502020204030204" pitchFamily="34" charset="0"/>
                <a:cs typeface="Times New Roman" panose="02020603050405020304" pitchFamily="18" charset="0"/>
              </a:rPr>
              <a:t>(z)</a:t>
            </a:r>
            <a:r>
              <a:rPr lang="en-US" i="1" spc="-15" dirty="0">
                <a:latin typeface="Arial" panose="020B0604020202020204" pitchFamily="34" charset="0"/>
                <a:ea typeface="Calibri" panose="020F0502020204030204" pitchFamily="34" charset="0"/>
                <a:cs typeface="Times New Roman" panose="02020603050405020304" pitchFamily="18" charset="0"/>
              </a:rPr>
              <a:t> </a:t>
            </a:r>
            <a:r>
              <a:rPr lang="en-US" sz="1400" dirty="0">
                <a:latin typeface="Times New Roman" panose="02020603050405020304" pitchFamily="18" charset="0"/>
                <a:ea typeface="Calibri" panose="020F0502020204030204" pitchFamily="34" charset="0"/>
                <a:cs typeface="Times New Roman" panose="02020603050405020304" pitchFamily="18" charset="0"/>
              </a:rPr>
              <a:t>:,c</a:t>
            </a:r>
            <a:r>
              <a:rPr lang="en-US" sz="1400" spc="-35" dirty="0">
                <a:latin typeface="Times New Roman" panose="02020603050405020304" pitchFamily="18" charset="0"/>
                <a:ea typeface="Calibri" panose="020F0502020204030204" pitchFamily="34" charset="0"/>
                <a:cs typeface="Times New Roman" panose="02020603050405020304" pitchFamily="18" charset="0"/>
              </a:rPr>
              <a:t> </a:t>
            </a:r>
            <a:r>
              <a:rPr lang="en-US" i="1" dirty="0">
                <a:latin typeface="Arial" panose="020B0604020202020204" pitchFamily="34" charset="0"/>
                <a:ea typeface="Calibri" panose="020F0502020204030204" pitchFamily="34" charset="0"/>
                <a:cs typeface="Times New Roman" panose="02020603050405020304" pitchFamily="18" charset="0"/>
              </a:rPr>
              <a:t>To</a:t>
            </a:r>
            <a:r>
              <a:rPr lang="en-US" i="1" spc="-95" dirty="0">
                <a:latin typeface="Arial" panose="020B0604020202020204" pitchFamily="34" charset="0"/>
                <a:ea typeface="Calibri" panose="020F0502020204030204" pitchFamily="34" charset="0"/>
                <a:cs typeface="Times New Roman" panose="02020603050405020304" pitchFamily="18" charset="0"/>
              </a:rPr>
              <a:t> </a:t>
            </a:r>
            <a:r>
              <a:rPr lang="en-US" dirty="0">
                <a:latin typeface="Arial" panose="020B0604020202020204" pitchFamily="34" charset="0"/>
                <a:ea typeface="Calibri" panose="020F0502020204030204" pitchFamily="34" charset="0"/>
                <a:cs typeface="Times New Roman" panose="02020603050405020304" pitchFamily="18" charset="0"/>
              </a:rPr>
              <a:t>-</a:t>
            </a:r>
            <a:r>
              <a:rPr lang="en-US" spc="-495" dirty="0">
                <a:latin typeface="Arial" panose="020B0604020202020204" pitchFamily="34"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rz</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2425" marR="412115" indent="173355" algn="just">
              <a:lnSpc>
                <a:spcPct val="110000"/>
              </a:lnSpc>
              <a:spcBef>
                <a:spcPts val="40"/>
              </a:spcBef>
              <a:spcAft>
                <a:spcPts val="0"/>
              </a:spcAft>
            </a:pPr>
            <a:r>
              <a:rPr lang="en-US" dirty="0">
                <a:latin typeface="Arial" panose="020B0604020202020204" pitchFamily="34" charset="0"/>
                <a:ea typeface="Arial" panose="020B0604020202020204" pitchFamily="34" charset="0"/>
                <a:cs typeface="Times New Roman" panose="02020603050405020304" pitchFamily="18" charset="0"/>
              </a:rPr>
              <a:t>The typical shape of the Doppler  and Lorentz  profiles  is shown in Fig.  2.6.  Up to 40 kilometers, the Lorentz effect is the dominant effect (due to high  densities),  then the Doppler effect and, finally, the joint  impact  of both  effects (described  by the so-called </a:t>
            </a:r>
            <a:r>
              <a:rPr lang="en-US" i="1" dirty="0">
                <a:latin typeface="Times New Roman" panose="02020603050405020304" pitchFamily="18" charset="0"/>
                <a:ea typeface="Arial" panose="020B0604020202020204" pitchFamily="34" charset="0"/>
                <a:cs typeface="Times New Roman" panose="02020603050405020304" pitchFamily="18" charset="0"/>
              </a:rPr>
              <a:t>Voigt profile</a:t>
            </a:r>
            <a:r>
              <a:rPr lang="en-US" i="1" spc="-145" dirty="0">
                <a:latin typeface="Times New Roman" panose="02020603050405020304" pitchFamily="18" charset="0"/>
                <a:ea typeface="Arial" panose="020B0604020202020204" pitchFamily="34" charset="0"/>
                <a:cs typeface="Times New Roman" panose="02020603050405020304" pitchFamily="18" charset="0"/>
              </a:rPr>
              <a:t> </a:t>
            </a:r>
            <a:r>
              <a:rPr lang="en-US" i="1" dirty="0">
                <a:latin typeface="Times New Roman" panose="02020603050405020304" pitchFamily="18" charset="0"/>
                <a:ea typeface="Arial" panose="020B0604020202020204" pitchFamily="34" charset="0"/>
                <a:cs typeface="Times New Roman" panose="02020603050405020304" pitchFamily="18" charset="0"/>
              </a:rPr>
              <a:t>).</a:t>
            </a:r>
            <a:endParaRPr lang="en-US" dirty="0">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017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330450" y="1843722"/>
            <a:ext cx="7531100" cy="3170555"/>
          </a:xfrm>
          <a:prstGeom prst="rect">
            <a:avLst/>
          </a:prstGeom>
          <a:noFill/>
          <a:ln>
            <a:noFill/>
          </a:ln>
        </p:spPr>
      </p:pic>
    </p:spTree>
    <p:extLst>
      <p:ext uri="{BB962C8B-B14F-4D97-AF65-F5344CB8AC3E}">
        <p14:creationId xmlns:p14="http://schemas.microsoft.com/office/powerpoint/2010/main" val="306175176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1998636" cy="6247864"/>
          </a:xfrm>
          <a:prstGeom prst="rect">
            <a:avLst/>
          </a:prstGeom>
        </p:spPr>
        <p:txBody>
          <a:bodyPr wrap="square">
            <a:spAutoFit/>
          </a:bodyPr>
          <a:lstStyle/>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Photons</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that</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carry</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sufficient</a:t>
            </a:r>
            <a:r>
              <a:rPr lang="en-US" sz="4000" spc="-1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8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produce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these</a:t>
            </a:r>
            <a:r>
              <a:rPr lang="en-US" sz="4000" spc="-8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reactions</a:t>
            </a:r>
            <a:r>
              <a:rPr lang="en-US" sz="4000" spc="-9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are</a:t>
            </a:r>
            <a:r>
              <a:rPr lang="en-US" sz="4000" spc="-12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absorbed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any</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excess</a:t>
            </a:r>
            <a:r>
              <a:rPr lang="en-US" sz="4000" spc="-12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energy</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is</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imparted</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kinetic</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a:t>
            </a:r>
            <a:r>
              <a:rPr lang="en-US" sz="4000" spc="-14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molecules,</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rais­ing</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temperature</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of</a:t>
            </a:r>
            <a:r>
              <a:rPr lang="en-US" sz="4000" spc="-6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gas.</a:t>
            </a:r>
            <a:r>
              <a:rPr lang="en-US" sz="4000" spc="-60" dirty="0" smtClean="0">
                <a:solidFill>
                  <a:srgbClr val="002060"/>
                </a:solidFill>
                <a:ea typeface="Calibri" panose="020F0502020204030204" pitchFamily="34" charset="0"/>
                <a:cs typeface="Times New Roman" panose="02020603050405020304" pitchFamily="18" charset="0"/>
              </a:rPr>
              <a:t> </a:t>
            </a:r>
          </a:p>
          <a:p>
            <a:pPr marL="75565" marR="11430" indent="132080" algn="just">
              <a:spcAft>
                <a:spcPts val="0"/>
              </a:spcAft>
            </a:pPr>
            <a:r>
              <a:rPr lang="en-US" sz="4000" dirty="0" smtClean="0">
                <a:solidFill>
                  <a:srgbClr val="002060"/>
                </a:solidFill>
                <a:ea typeface="Calibri" panose="020F0502020204030204" pitchFamily="34" charset="0"/>
                <a:cs typeface="Times New Roman" panose="02020603050405020304" pitchFamily="18" charset="0"/>
              </a:rPr>
              <a:t>Since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energy required</a:t>
            </a:r>
            <a:r>
              <a:rPr lang="en-US" sz="4000" spc="-20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liberate</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electrons</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and/or</a:t>
            </a:r>
            <a:r>
              <a:rPr lang="en-US" sz="4000" spc="-19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break</a:t>
            </a:r>
            <a:r>
              <a:rPr lang="en-US" sz="4000" spc="-2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molecular</a:t>
            </a:r>
            <a:r>
              <a:rPr lang="en-US" sz="4000" spc="-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bonds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is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very</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large,</a:t>
            </a:r>
            <a:r>
              <a:rPr lang="en-US" sz="4000" spc="-1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so-called</a:t>
            </a:r>
            <a:r>
              <a:rPr lang="en-US" sz="4000" spc="-170"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absorption</a:t>
            </a:r>
            <a:r>
              <a:rPr lang="en-US" sz="4000" i="1" spc="-105" dirty="0" smtClean="0">
                <a:solidFill>
                  <a:srgbClr val="C00000"/>
                </a:solidFill>
                <a:ea typeface="Calibri" panose="020F0502020204030204" pitchFamily="34" charset="0"/>
                <a:cs typeface="Times New Roman" panose="02020603050405020304" pitchFamily="18" charset="0"/>
              </a:rPr>
              <a:t> </a:t>
            </a:r>
            <a:r>
              <a:rPr lang="en-US" sz="4000" i="1" dirty="0" smtClean="0">
                <a:solidFill>
                  <a:srgbClr val="C00000"/>
                </a:solidFill>
                <a:ea typeface="Calibri" panose="020F0502020204030204" pitchFamily="34" charset="0"/>
                <a:cs typeface="Times New Roman" panose="02020603050405020304" pitchFamily="18" charset="0"/>
              </a:rPr>
              <a:t>continua </a:t>
            </a:r>
            <a:r>
              <a:rPr lang="en-US" sz="4000" dirty="0" smtClean="0">
                <a:solidFill>
                  <a:srgbClr val="002060"/>
                </a:solidFill>
                <a:ea typeface="Calibri" panose="020F0502020204030204" pitchFamily="34" charset="0"/>
                <a:cs typeface="Times New Roman" panose="02020603050405020304" pitchFamily="18" charset="0"/>
              </a:rPr>
              <a:t>associated</a:t>
            </a:r>
            <a:r>
              <a:rPr lang="en-US" sz="4000" spc="-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with</a:t>
            </a:r>
            <a:r>
              <a:rPr lang="en-US" sz="4000" spc="-6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these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reactions</a:t>
            </a:r>
            <a:r>
              <a:rPr lang="en-US" sz="4000" spc="-7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are</a:t>
            </a:r>
            <a:r>
              <a:rPr lang="en-US" sz="4000" spc="-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confined</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to</a:t>
            </a:r>
            <a:r>
              <a:rPr lang="en-US" sz="4000" spc="-5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the</a:t>
            </a:r>
            <a:r>
              <a:rPr lang="en-US" sz="4000" spc="-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x-ray</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and</a:t>
            </a:r>
            <a:r>
              <a:rPr lang="en-US" sz="4000" spc="-9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ultraviolet</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regions</a:t>
            </a:r>
            <a:r>
              <a:rPr lang="en-US" sz="4000" spc="-11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of</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spectrum.</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Most</a:t>
            </a:r>
            <a:r>
              <a:rPr lang="en-US" sz="4000" spc="-110" dirty="0" smtClean="0">
                <a:solidFill>
                  <a:srgbClr val="002060"/>
                </a:solidFill>
                <a:ea typeface="Calibri" panose="020F0502020204030204" pitchFamily="34" charset="0"/>
                <a:cs typeface="Times New Roman" panose="02020603050405020304" pitchFamily="18" charset="0"/>
              </a:rPr>
              <a:t> </a:t>
            </a:r>
            <a:r>
              <a:rPr lang="en-US" sz="4000" spc="-20" dirty="0" smtClean="0">
                <a:solidFill>
                  <a:srgbClr val="002060"/>
                </a:solidFill>
                <a:ea typeface="Calibri" panose="020F0502020204030204" pitchFamily="34" charset="0"/>
                <a:cs typeface="Times New Roman" panose="02020603050405020304" pitchFamily="18" charset="0"/>
              </a:rPr>
              <a:t>of</a:t>
            </a:r>
            <a:r>
              <a:rPr lang="en-US" sz="4000" spc="-15" dirty="0" smtClean="0">
                <a:solidFill>
                  <a:srgbClr val="002060"/>
                </a:solidFill>
                <a:ea typeface="Calibri" panose="020F0502020204030204" pitchFamily="34" charset="0"/>
                <a:cs typeface="Times New Roman" panose="02020603050405020304" pitchFamily="18" charset="0"/>
              </a:rPr>
              <a:t> the </a:t>
            </a:r>
            <a:r>
              <a:rPr lang="en-US" sz="4000" spc="-20" dirty="0" smtClean="0">
                <a:solidFill>
                  <a:srgbClr val="002060"/>
                </a:solidFill>
                <a:ea typeface="Calibri" panose="020F0502020204030204" pitchFamily="34" charset="0"/>
                <a:cs typeface="Times New Roman" panose="02020603050405020304" pitchFamily="18" charset="0"/>
              </a:rPr>
              <a:t>solar </a:t>
            </a:r>
            <a:r>
              <a:rPr lang="en-US" sz="4000" dirty="0" smtClean="0">
                <a:solidFill>
                  <a:srgbClr val="002060"/>
                </a:solidFill>
                <a:ea typeface="Calibri" panose="020F0502020204030204" pitchFamily="34" charset="0"/>
                <a:cs typeface="Times New Roman" panose="02020603050405020304" pitchFamily="18" charset="0"/>
              </a:rPr>
              <a:t>radiation </a:t>
            </a:r>
            <a:r>
              <a:rPr lang="en-US" sz="4000" spc="-15" dirty="0" smtClean="0">
                <a:solidFill>
                  <a:srgbClr val="002060"/>
                </a:solidFill>
                <a:ea typeface="Calibri" panose="020F0502020204030204" pitchFamily="34" charset="0"/>
                <a:cs typeface="Times New Roman" panose="02020603050405020304" pitchFamily="18" charset="0"/>
              </a:rPr>
              <a:t>with </a:t>
            </a:r>
            <a:r>
              <a:rPr lang="en-US" sz="4000" spc="-20" dirty="0" smtClean="0">
                <a:solidFill>
                  <a:srgbClr val="002060"/>
                </a:solidFill>
                <a:ea typeface="Calibri" panose="020F0502020204030204" pitchFamily="34" charset="0"/>
                <a:cs typeface="Times New Roman" panose="02020603050405020304" pitchFamily="18" charset="0"/>
              </a:rPr>
              <a:t>wavelengths </a:t>
            </a:r>
            <a:r>
              <a:rPr lang="en-US" sz="4000" dirty="0" smtClean="0">
                <a:solidFill>
                  <a:srgbClr val="002060"/>
                </a:solidFill>
                <a:ea typeface="Calibri" panose="020F0502020204030204" pitchFamily="34" charset="0"/>
                <a:cs typeface="Times New Roman" panose="02020603050405020304" pitchFamily="18" charset="0"/>
              </a:rPr>
              <a:t>longer</a:t>
            </a:r>
            <a:r>
              <a:rPr lang="en-US" sz="4000" spc="14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than 0.31</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i="1" dirty="0" smtClean="0">
                <a:solidFill>
                  <a:srgbClr val="002060"/>
                </a:solidFill>
                <a:ea typeface="Calibri" panose="020F0502020204030204" pitchFamily="34" charset="0"/>
                <a:cs typeface="Times New Roman" panose="02020603050405020304" pitchFamily="18" charset="0"/>
              </a:rPr>
              <a:t>µm</a:t>
            </a:r>
            <a:r>
              <a:rPr lang="en-US" sz="4000" i="1" spc="-12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penetrates</a:t>
            </a:r>
            <a:r>
              <a:rPr lang="en-US" sz="4000" spc="-135"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to</a:t>
            </a:r>
            <a:r>
              <a:rPr lang="en-US" sz="4000" spc="-10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the</a:t>
            </a:r>
            <a:r>
              <a:rPr lang="en-US" sz="4000" spc="-155" dirty="0" smtClean="0">
                <a:solidFill>
                  <a:srgbClr val="002060"/>
                </a:solidFill>
                <a:ea typeface="Calibri" panose="020F0502020204030204" pitchFamily="34" charset="0"/>
                <a:cs typeface="Times New Roman" panose="02020603050405020304" pitchFamily="18" charset="0"/>
              </a:rPr>
              <a:t> </a:t>
            </a:r>
            <a:r>
              <a:rPr lang="en-US" sz="4000" dirty="0" smtClean="0">
                <a:solidFill>
                  <a:srgbClr val="002060"/>
                </a:solidFill>
                <a:ea typeface="Calibri" panose="020F0502020204030204" pitchFamily="34" charset="0"/>
                <a:cs typeface="Times New Roman" panose="02020603050405020304" pitchFamily="18" charset="0"/>
              </a:rPr>
              <a:t>Earth's</a:t>
            </a:r>
            <a:r>
              <a:rPr lang="en-US" sz="4000" spc="-130" dirty="0" smtClean="0">
                <a:solidFill>
                  <a:srgbClr val="002060"/>
                </a:solidFill>
                <a:ea typeface="Calibri" panose="020F0502020204030204" pitchFamily="34" charset="0"/>
                <a:cs typeface="Times New Roman" panose="02020603050405020304" pitchFamily="18" charset="0"/>
              </a:rPr>
              <a:t> </a:t>
            </a:r>
            <a:r>
              <a:rPr lang="en-US" sz="4000" spc="-15" dirty="0" smtClean="0">
                <a:solidFill>
                  <a:srgbClr val="002060"/>
                </a:solidFill>
                <a:ea typeface="Calibri" panose="020F0502020204030204" pitchFamily="34" charset="0"/>
                <a:cs typeface="Times New Roman" panose="02020603050405020304" pitchFamily="18" charset="0"/>
              </a:rPr>
              <a:t>surface.</a:t>
            </a:r>
            <a:endParaRPr lang="en-US" sz="40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744990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marR="0" lvl="0" algn="just">
              <a:buSzPts val="1150"/>
              <a:tabLst>
                <a:tab pos="272415" algn="l"/>
              </a:tabLst>
            </a:pP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Absorption</a:t>
            </a:r>
            <a:r>
              <a:rPr lang="en-US" sz="4000" spc="1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 </a:t>
            </a:r>
            <a:r>
              <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rPr>
              <a:t>lines</a:t>
            </a:r>
          </a:p>
          <a:p>
            <a:pPr marR="0" lvl="0" algn="just">
              <a:buSzPts val="1150"/>
              <a:tabLst>
                <a:tab pos="272415" algn="l"/>
              </a:tabLst>
            </a:pPr>
            <a:endParaRPr lang="en-US" sz="4000" dirty="0" smtClean="0">
              <a:solidFill>
                <a:srgbClr val="C00000"/>
              </a:solidFill>
              <a:latin typeface="Arial" panose="020B0604020202020204" pitchFamily="34" charset="0"/>
              <a:ea typeface="Book Antiqua" panose="02040602050305030304" pitchFamily="18" charset="0"/>
              <a:cs typeface="Arial" panose="020B0604020202020204" pitchFamily="34" charset="0"/>
            </a:endParaRPr>
          </a:p>
          <a:p>
            <a:pPr marR="0" lvl="0" algn="just">
              <a:buSzPts val="1150"/>
              <a:tabLst>
                <a:tab pos="272415" algn="l"/>
              </a:tabLst>
            </a:pPr>
            <a:r>
              <a:rPr lang="en-US" sz="4000" dirty="0" smtClean="0">
                <a:solidFill>
                  <a:srgbClr val="002060"/>
                </a:solidFill>
                <a:ea typeface="Arial Unicode MS" panose="020B0604020202020204" pitchFamily="34" charset="-128"/>
                <a:cs typeface="Times New Roman" panose="02020603050405020304" pitchFamily="18" charset="0"/>
              </a:rPr>
              <a:t>Radiation</a:t>
            </a:r>
            <a:r>
              <a:rPr lang="en-US" sz="4000" spc="-75" dirty="0" smtClean="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visible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and</a:t>
            </a:r>
            <a:r>
              <a:rPr lang="en-US" sz="4000" spc="-9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infrared</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30" dirty="0">
                <a:solidFill>
                  <a:srgbClr val="002060"/>
                </a:solidFill>
                <a:ea typeface="Arial Unicode MS" panose="020B0604020202020204" pitchFamily="34" charset="-128"/>
                <a:cs typeface="Times New Roman" panose="02020603050405020304" pitchFamily="18" charset="0"/>
              </a:rPr>
              <a:t>does</a:t>
            </a:r>
            <a:r>
              <a:rPr lang="en-US" sz="4000" spc="2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not</a:t>
            </a:r>
            <a:r>
              <a:rPr lang="en-US" sz="4000" spc="-9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possess</a:t>
            </a:r>
            <a:r>
              <a:rPr lang="en-US" sz="4000" spc="-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sufficient</a:t>
            </a:r>
            <a:r>
              <a:rPr lang="en-US" sz="4000" spc="-1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energy</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to</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produce</a:t>
            </a:r>
            <a:r>
              <a:rPr lang="en-US" sz="4000" spc="-7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photoioniza­tion</a:t>
            </a:r>
            <a:r>
              <a:rPr lang="en-US" sz="4000" spc="-140" dirty="0" smtClean="0">
                <a:solidFill>
                  <a:srgbClr val="002060"/>
                </a:solidFill>
                <a:ea typeface="Arial Unicode MS" panose="020B0604020202020204" pitchFamily="34" charset="-128"/>
                <a:cs typeface="Times New Roman" panose="02020603050405020304" pitchFamily="18" charset="0"/>
              </a:rPr>
              <a:t> </a:t>
            </a:r>
            <a:r>
              <a:rPr lang="en-US" sz="4000" spc="-25" dirty="0">
                <a:solidFill>
                  <a:srgbClr val="002060"/>
                </a:solidFill>
                <a:ea typeface="Arial Unicode MS" panose="020B0604020202020204" pitchFamily="34" charset="-128"/>
                <a:cs typeface="Times New Roman" panose="02020603050405020304" pitchFamily="18" charset="0"/>
              </a:rPr>
              <a:t>or</a:t>
            </a:r>
            <a:r>
              <a:rPr lang="en-US" sz="4000" spc="-135" dirty="0">
                <a:solidFill>
                  <a:srgbClr val="002060"/>
                </a:solidFill>
                <a:ea typeface="Arial Unicode MS" panose="020B0604020202020204" pitchFamily="34" charset="-128"/>
                <a:cs typeface="Times New Roman" panose="02020603050405020304" pitchFamily="18" charset="0"/>
              </a:rPr>
              <a:t> </a:t>
            </a:r>
            <a:r>
              <a:rPr lang="en-US" sz="4000" dirty="0" err="1">
                <a:solidFill>
                  <a:srgbClr val="002060"/>
                </a:solidFill>
                <a:ea typeface="Arial Unicode MS" panose="020B0604020202020204" pitchFamily="34" charset="-128"/>
                <a:cs typeface="Times New Roman" panose="02020603050405020304" pitchFamily="18" charset="0"/>
              </a:rPr>
              <a:t>photodissociation</a:t>
            </a:r>
            <a:r>
              <a:rPr lang="en-US" sz="4000" dirty="0">
                <a:solidFill>
                  <a:srgbClr val="002060"/>
                </a:solidFill>
                <a:ea typeface="Arial Unicode MS" panose="020B0604020202020204" pitchFamily="34" charset="-128"/>
                <a:cs typeface="Times New Roman" panose="02020603050405020304" pitchFamily="18" charset="0"/>
              </a:rPr>
              <a: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but</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under</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certain</a:t>
            </a:r>
            <a:r>
              <a:rPr lang="en-US" sz="4000" spc="-145" dirty="0">
                <a:solidFill>
                  <a:srgbClr val="002060"/>
                </a:solidFill>
                <a:ea typeface="Arial Unicode MS" panose="020B0604020202020204" pitchFamily="34" charset="-128"/>
                <a:cs typeface="Times New Roman" panose="02020603050405020304" pitchFamily="18" charset="0"/>
              </a:rPr>
              <a:t> </a:t>
            </a:r>
            <a:r>
              <a:rPr lang="en-US" sz="4000" spc="-10" dirty="0" smtClean="0">
                <a:solidFill>
                  <a:srgbClr val="002060"/>
                </a:solidFill>
                <a:ea typeface="Arial Unicode MS" panose="020B0604020202020204" pitchFamily="34" charset="-128"/>
                <a:cs typeface="Times New Roman" panose="02020603050405020304" pitchFamily="18" charset="0"/>
              </a:rPr>
              <a:t>condi­</a:t>
            </a:r>
            <a:r>
              <a:rPr lang="en-US" sz="4000" dirty="0" smtClean="0">
                <a:solidFill>
                  <a:srgbClr val="002060"/>
                </a:solidFill>
                <a:ea typeface="Arial Unicode MS" panose="020B0604020202020204" pitchFamily="34" charset="-128"/>
                <a:cs typeface="Times New Roman" panose="02020603050405020304" pitchFamily="18" charset="0"/>
              </a:rPr>
              <a:t>tions, </a:t>
            </a:r>
            <a:r>
              <a:rPr lang="en-US" sz="4000" dirty="0">
                <a:solidFill>
                  <a:srgbClr val="002060"/>
                </a:solidFill>
                <a:ea typeface="Arial Unicode MS" panose="020B0604020202020204" pitchFamily="34" charset="-128"/>
                <a:cs typeface="Times New Roman" panose="02020603050405020304" pitchFamily="18" charset="0"/>
              </a:rPr>
              <a:t>appreciable absorption </a:t>
            </a:r>
            <a:r>
              <a:rPr lang="en-US" sz="4000" spc="-20" dirty="0">
                <a:solidFill>
                  <a:srgbClr val="002060"/>
                </a:solidFill>
                <a:ea typeface="Arial Unicode MS" panose="020B0604020202020204" pitchFamily="34" charset="-128"/>
                <a:cs typeface="Times New Roman" panose="02020603050405020304" pitchFamily="18" charset="0"/>
              </a:rPr>
              <a:t>can </a:t>
            </a:r>
            <a:r>
              <a:rPr lang="en-US" sz="4000" dirty="0">
                <a:solidFill>
                  <a:srgbClr val="002060"/>
                </a:solidFill>
                <a:ea typeface="Arial Unicode MS" panose="020B0604020202020204" pitchFamily="34" charset="-128"/>
                <a:cs typeface="Times New Roman" panose="02020603050405020304" pitchFamily="18" charset="0"/>
              </a:rPr>
              <a:t>nonetheless</a:t>
            </a:r>
            <a:r>
              <a:rPr lang="en-US" sz="4000" spc="6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occur.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To understand </a:t>
            </a:r>
            <a:r>
              <a:rPr lang="en-US" sz="4000" spc="-20" dirty="0">
                <a:solidFill>
                  <a:srgbClr val="002060"/>
                </a:solidFill>
                <a:ea typeface="Arial Unicode MS" panose="020B0604020202020204" pitchFamily="34" charset="-128"/>
                <a:cs typeface="Times New Roman" panose="02020603050405020304" pitchFamily="18" charset="0"/>
              </a:rPr>
              <a:t>the </a:t>
            </a:r>
            <a:r>
              <a:rPr lang="en-US" sz="4000" dirty="0">
                <a:solidFill>
                  <a:srgbClr val="002060"/>
                </a:solidFill>
                <a:ea typeface="Arial Unicode MS" panose="020B0604020202020204" pitchFamily="34" charset="-128"/>
                <a:cs typeface="Times New Roman" panose="02020603050405020304" pitchFamily="18" charset="0"/>
              </a:rPr>
              <a:t>processes </a:t>
            </a:r>
            <a:r>
              <a:rPr lang="en-US" sz="4000" spc="-15" dirty="0">
                <a:solidFill>
                  <a:srgbClr val="002060"/>
                </a:solidFill>
                <a:ea typeface="Arial Unicode MS" panose="020B0604020202020204" pitchFamily="34" charset="-128"/>
                <a:cs typeface="Times New Roman" panose="02020603050405020304" pitchFamily="18" charset="0"/>
              </a:rPr>
              <a:t>that </a:t>
            </a:r>
            <a:r>
              <a:rPr lang="en-US" sz="4000" dirty="0">
                <a:solidFill>
                  <a:srgbClr val="002060"/>
                </a:solidFill>
                <a:ea typeface="Arial Unicode MS" panose="020B0604020202020204" pitchFamily="34" charset="-128"/>
                <a:cs typeface="Times New Roman" panose="02020603050405020304" pitchFamily="18" charset="0"/>
              </a:rPr>
              <a:t>are responsible</a:t>
            </a:r>
            <a:r>
              <a:rPr lang="en-US" sz="4000" spc="-140" dirty="0">
                <a:solidFill>
                  <a:srgbClr val="002060"/>
                </a:solidFill>
                <a:ea typeface="Arial Unicode MS" panose="020B0604020202020204" pitchFamily="34" charset="-128"/>
                <a:cs typeface="Times New Roman" panose="02020603050405020304" pitchFamily="18" charset="0"/>
              </a:rPr>
              <a:t> </a:t>
            </a:r>
            <a:r>
              <a:rPr lang="en-US" sz="4000" spc="-10" dirty="0">
                <a:solidFill>
                  <a:srgbClr val="002060"/>
                </a:solidFill>
                <a:ea typeface="Arial Unicode MS" panose="020B0604020202020204" pitchFamily="34" charset="-128"/>
                <a:cs typeface="Times New Roman" panose="02020603050405020304" pitchFamily="18" charset="0"/>
              </a:rPr>
              <a:t>for</a:t>
            </a:r>
            <a:r>
              <a:rPr lang="en-US" sz="4000" spc="-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absorption</a:t>
            </a:r>
            <a:r>
              <a:rPr lang="en-US" sz="4000" spc="-10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at</a:t>
            </a:r>
            <a:r>
              <a:rPr lang="en-US" sz="4000" spc="-12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these</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longer</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wavelengths,</a:t>
            </a:r>
            <a:r>
              <a:rPr lang="en-US" sz="4000" spc="-13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it</a:t>
            </a:r>
            <a:r>
              <a:rPr lang="en-US" sz="4000" spc="-115" dirty="0">
                <a:solidFill>
                  <a:srgbClr val="002060"/>
                </a:solidFill>
                <a:ea typeface="Arial Unicode MS" panose="020B0604020202020204" pitchFamily="34" charset="-128"/>
                <a:cs typeface="Times New Roman" panose="02020603050405020304" pitchFamily="18" charset="0"/>
              </a:rPr>
              <a:t> </a:t>
            </a:r>
            <a:r>
              <a:rPr lang="en-US" sz="4000" spc="-20" dirty="0">
                <a:solidFill>
                  <a:srgbClr val="002060"/>
                </a:solidFill>
                <a:ea typeface="Arial Unicode MS" panose="020B0604020202020204" pitchFamily="34" charset="-128"/>
                <a:cs typeface="Times New Roman" panose="02020603050405020304" pitchFamily="18" charset="0"/>
              </a:rPr>
              <a:t>is</a:t>
            </a:r>
            <a:r>
              <a:rPr lang="en-US" sz="4000" spc="-110" dirty="0">
                <a:solidFill>
                  <a:srgbClr val="002060"/>
                </a:solidFill>
                <a:ea typeface="Arial Unicode MS" panose="020B0604020202020204" pitchFamily="34" charset="-128"/>
                <a:cs typeface="Times New Roman" panose="02020603050405020304" pitchFamily="18" charset="0"/>
              </a:rPr>
              <a:t> </a:t>
            </a:r>
            <a:r>
              <a:rPr lang="en-US" sz="4000" dirty="0" smtClean="0">
                <a:solidFill>
                  <a:srgbClr val="002060"/>
                </a:solidFill>
                <a:ea typeface="Arial Unicode MS" panose="020B0604020202020204" pitchFamily="34" charset="-128"/>
                <a:cs typeface="Times New Roman" panose="02020603050405020304" pitchFamily="18" charset="0"/>
              </a:rPr>
              <a:t>neces­sary</a:t>
            </a:r>
            <a:r>
              <a:rPr lang="en-US" sz="4000" spc="-155" dirty="0" smtClean="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to</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consider</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other</a:t>
            </a:r>
            <a:r>
              <a:rPr lang="en-US" sz="4000" spc="-17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kinds</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a:t>
            </a:r>
            <a:r>
              <a:rPr lang="en-US" sz="4000" spc="-190" dirty="0">
                <a:solidFill>
                  <a:srgbClr val="002060"/>
                </a:solidFill>
                <a:ea typeface="Arial Unicode MS" panose="020B0604020202020204" pitchFamily="34" charset="-128"/>
                <a:cs typeface="Times New Roman" panose="02020603050405020304" pitchFamily="18" charset="0"/>
              </a:rPr>
              <a:t> </a:t>
            </a:r>
            <a:r>
              <a:rPr lang="en-US" sz="4000" spc="-15" dirty="0">
                <a:solidFill>
                  <a:srgbClr val="002060"/>
                </a:solidFill>
                <a:ea typeface="Arial Unicode MS" panose="020B0604020202020204" pitchFamily="34" charset="-128"/>
                <a:cs typeface="Times New Roman" panose="02020603050405020304" pitchFamily="18" charset="0"/>
              </a:rPr>
              <a:t>changes</a:t>
            </a:r>
            <a:r>
              <a:rPr lang="en-US" sz="4000" spc="-1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in</a:t>
            </a:r>
            <a:r>
              <a:rPr lang="en-US" sz="4000" spc="-16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the</a:t>
            </a:r>
            <a:r>
              <a:rPr lang="en-US" sz="4000" spc="-20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state</a:t>
            </a:r>
            <a:r>
              <a:rPr lang="en-US" sz="4000" spc="-170"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of a</a:t>
            </a:r>
            <a:r>
              <a:rPr lang="en-US" sz="4000" spc="-5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gas</a:t>
            </a:r>
            <a:r>
              <a:rPr lang="en-US" sz="4000" spc="-85" dirty="0">
                <a:solidFill>
                  <a:srgbClr val="002060"/>
                </a:solidFill>
                <a:ea typeface="Arial Unicode MS" panose="020B0604020202020204" pitchFamily="34" charset="-128"/>
                <a:cs typeface="Times New Roman" panose="02020603050405020304" pitchFamily="18" charset="0"/>
              </a:rPr>
              <a:t> </a:t>
            </a:r>
            <a:r>
              <a:rPr lang="en-US" sz="4000" dirty="0">
                <a:solidFill>
                  <a:srgbClr val="002060"/>
                </a:solidFill>
                <a:ea typeface="Arial Unicode MS" panose="020B0604020202020204" pitchFamily="34" charset="-128"/>
                <a:cs typeface="Times New Roman" panose="02020603050405020304" pitchFamily="18" charset="0"/>
              </a:rPr>
              <a:t>molecule.</a:t>
            </a:r>
            <a:r>
              <a:rPr lang="en-US" sz="4000" spc="-135" dirty="0">
                <a:solidFill>
                  <a:srgbClr val="002060"/>
                </a:solidFill>
                <a:ea typeface="Arial Unicode MS" panose="020B0604020202020204" pitchFamily="34" charset="-128"/>
                <a:cs typeface="Times New Roman" panose="02020603050405020304" pitchFamily="18" charset="0"/>
              </a:rPr>
              <a:t> </a:t>
            </a:r>
            <a:endParaRPr lang="en-US" sz="4000" dirty="0">
              <a:effectLst/>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245573831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2" y="70003"/>
            <a:ext cx="11055926" cy="5661314"/>
          </a:xfrm>
          <a:prstGeom prst="rect">
            <a:avLst/>
          </a:prstGeom>
        </p:spPr>
      </p:pic>
      <p:sp>
        <p:nvSpPr>
          <p:cNvPr id="3" name="Rectangle 2"/>
          <p:cNvSpPr/>
          <p:nvPr/>
        </p:nvSpPr>
        <p:spPr>
          <a:xfrm>
            <a:off x="346364" y="5592442"/>
            <a:ext cx="11845636" cy="1323439"/>
          </a:xfrm>
          <a:prstGeom prst="rect">
            <a:avLst/>
          </a:prstGeom>
        </p:spPr>
        <p:txBody>
          <a:bodyPr wrap="square">
            <a:spAutoFit/>
          </a:bodyPr>
          <a:lstStyle/>
          <a:p>
            <a:pPr algn="ctr"/>
            <a:r>
              <a:rPr lang="en-US" sz="4000" dirty="0">
                <a:solidFill>
                  <a:srgbClr val="002060"/>
                </a:solidFill>
              </a:rPr>
              <a:t>Comparison of the Doppler and Lorentz profiles for equivalent </a:t>
            </a:r>
            <a:r>
              <a:rPr lang="en-US" sz="4000" dirty="0" smtClean="0">
                <a:solidFill>
                  <a:srgbClr val="002060"/>
                </a:solidFill>
              </a:rPr>
              <a:t>line strengths </a:t>
            </a:r>
            <a:r>
              <a:rPr lang="en-US" sz="4000" dirty="0">
                <a:solidFill>
                  <a:srgbClr val="002060"/>
                </a:solidFill>
              </a:rPr>
              <a:t>and widths.</a:t>
            </a:r>
          </a:p>
        </p:txBody>
      </p:sp>
    </p:spTree>
    <p:extLst>
      <p:ext uri="{BB962C8B-B14F-4D97-AF65-F5344CB8AC3E}">
        <p14:creationId xmlns:p14="http://schemas.microsoft.com/office/powerpoint/2010/main" val="416697405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777" y="115766"/>
            <a:ext cx="11410950" cy="5509200"/>
          </a:xfrm>
          <a:prstGeom prst="rect">
            <a:avLst/>
          </a:prstGeom>
        </p:spPr>
        <p:txBody>
          <a:bodyPr wrap="square">
            <a:spAutoFit/>
          </a:bodyPr>
          <a:lstStyle/>
          <a:p>
            <a:r>
              <a:rPr lang="en-US" sz="4400" dirty="0" smtClean="0">
                <a:solidFill>
                  <a:srgbClr val="C00000"/>
                </a:solidFill>
              </a:rPr>
              <a:t>Doppler broadening</a:t>
            </a:r>
          </a:p>
          <a:p>
            <a:r>
              <a:rPr lang="en-US" sz="4400" dirty="0" smtClean="0">
                <a:solidFill>
                  <a:srgbClr val="002060"/>
                </a:solidFill>
              </a:rPr>
              <a:t>the </a:t>
            </a:r>
            <a:r>
              <a:rPr lang="en-US" sz="4400" dirty="0">
                <a:solidFill>
                  <a:srgbClr val="002060"/>
                </a:solidFill>
              </a:rPr>
              <a:t>Doppler shifting of frequencies at which the gas molecules experience the incident radiation by virtue of their random motions toward or away from the source of the radiation, and</a:t>
            </a:r>
          </a:p>
          <a:p>
            <a:r>
              <a:rPr lang="en-US" sz="4400" dirty="0" smtClean="0">
                <a:solidFill>
                  <a:srgbClr val="002060"/>
                </a:solidFill>
              </a:rPr>
              <a:t>pressure </a:t>
            </a:r>
            <a:r>
              <a:rPr lang="en-US" sz="4400" dirty="0">
                <a:solidFill>
                  <a:srgbClr val="002060"/>
                </a:solidFill>
              </a:rPr>
              <a:t>broadening: ( also referred to as collision broadening) associated with molecular collisions.</a:t>
            </a:r>
          </a:p>
        </p:txBody>
      </p:sp>
    </p:spTree>
    <p:extLst>
      <p:ext uri="{BB962C8B-B14F-4D97-AF65-F5344CB8AC3E}">
        <p14:creationId xmlns:p14="http://schemas.microsoft.com/office/powerpoint/2010/main" val="36283185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1764"/>
            <a:ext cx="11941628" cy="1938992"/>
          </a:xfrm>
          <a:prstGeom prst="rect">
            <a:avLst/>
          </a:prstGeom>
        </p:spPr>
        <p:txBody>
          <a:bodyPr wrap="square">
            <a:spAutoFit/>
          </a:bodyPr>
          <a:lstStyle/>
          <a:p>
            <a:r>
              <a:rPr lang="en-US" sz="4000" dirty="0">
                <a:solidFill>
                  <a:srgbClr val="002060"/>
                </a:solidFill>
              </a:rPr>
              <a:t>The absorption spectra in the vicinity of </a:t>
            </a:r>
            <a:r>
              <a:rPr lang="en-US" sz="4000" dirty="0" smtClean="0">
                <a:solidFill>
                  <a:srgbClr val="002060"/>
                </a:solidFill>
              </a:rPr>
              <a:t>pressure ­</a:t>
            </a:r>
            <a:r>
              <a:rPr lang="en-US" sz="4000" dirty="0">
                <a:solidFill>
                  <a:srgbClr val="002060"/>
                </a:solidFill>
              </a:rPr>
              <a:t>and Doppler-broadened absorption lines can </a:t>
            </a:r>
            <a:r>
              <a:rPr lang="en-US" sz="4000" dirty="0" smtClean="0">
                <a:solidFill>
                  <a:srgbClr val="002060"/>
                </a:solidFill>
              </a:rPr>
              <a:t>be represented </a:t>
            </a:r>
            <a:r>
              <a:rPr lang="en-US" sz="4000" dirty="0">
                <a:solidFill>
                  <a:srgbClr val="002060"/>
                </a:solidFill>
              </a:rPr>
              <a:t>by </a:t>
            </a:r>
          </a:p>
        </p:txBody>
      </p:sp>
      <p:sp>
        <p:nvSpPr>
          <p:cNvPr id="3" name="Rectangle 2"/>
          <p:cNvSpPr/>
          <p:nvPr/>
        </p:nvSpPr>
        <p:spPr>
          <a:xfrm>
            <a:off x="250371" y="4919008"/>
            <a:ext cx="11691257" cy="1938992"/>
          </a:xfrm>
          <a:prstGeom prst="rect">
            <a:avLst/>
          </a:prstGeom>
        </p:spPr>
        <p:txBody>
          <a:bodyPr wrap="square">
            <a:spAutoFit/>
          </a:bodyPr>
          <a:lstStyle/>
          <a:p>
            <a:r>
              <a:rPr lang="en-US" sz="4000" dirty="0"/>
              <a:t>is the line intensity, v</a:t>
            </a:r>
            <a:r>
              <a:rPr lang="en-US" sz="4000" baseline="-25000" dirty="0"/>
              <a:t>0</a:t>
            </a:r>
            <a:r>
              <a:rPr lang="en-US" sz="4000" dirty="0"/>
              <a:t> is the wave number on which the line is centered, and f is the so-called shape factor or line profile. </a:t>
            </a:r>
          </a:p>
        </p:txBody>
      </p:sp>
      <p:pic>
        <p:nvPicPr>
          <p:cNvPr id="4" name="Picture 3"/>
          <p:cNvPicPr>
            <a:picLocks noChangeAspect="1"/>
          </p:cNvPicPr>
          <p:nvPr/>
        </p:nvPicPr>
        <p:blipFill>
          <a:blip r:embed="rId2"/>
          <a:stretch>
            <a:fillRect/>
          </a:stretch>
        </p:blipFill>
        <p:spPr>
          <a:xfrm>
            <a:off x="935212" y="1689870"/>
            <a:ext cx="8652381" cy="3229138"/>
          </a:xfrm>
          <a:prstGeom prst="rect">
            <a:avLst/>
          </a:prstGeom>
        </p:spPr>
      </p:pic>
    </p:spTree>
    <p:extLst>
      <p:ext uri="{BB962C8B-B14F-4D97-AF65-F5344CB8AC3E}">
        <p14:creationId xmlns:p14="http://schemas.microsoft.com/office/powerpoint/2010/main" val="42682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71" y="190251"/>
            <a:ext cx="11756572" cy="5990871"/>
          </a:xfrm>
          <a:prstGeom prst="rect">
            <a:avLst/>
          </a:prstGeom>
        </p:spPr>
        <p:txBody>
          <a:bodyPr wrap="square">
            <a:spAutoFit/>
          </a:bodyPr>
          <a:lstStyle/>
          <a:p>
            <a:pPr marR="0">
              <a:lnSpc>
                <a:spcPct val="107000"/>
              </a:lnSpc>
              <a:spcBef>
                <a:spcPts val="0"/>
              </a:spcBef>
              <a:spcAft>
                <a:spcPts val="0"/>
              </a:spcAft>
            </a:pPr>
            <a:r>
              <a:rPr lang="en-US" sz="4000" dirty="0">
                <a:solidFill>
                  <a:srgbClr val="002060"/>
                </a:solidFill>
                <a:ea typeface="Times New Roman" panose="02020603050405020304" pitchFamily="18" charset="0"/>
                <a:cs typeface="Times New Roman" panose="02020603050405020304" pitchFamily="18" charset="0"/>
              </a:rPr>
              <a:t>The</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a:t>
            </a:r>
            <a:r>
              <a:rPr lang="en-US" sz="4000"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a:t>
            </a:r>
            <a:r>
              <a:rPr lang="en-US" sz="4000"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state</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of</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molecules</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that</a:t>
            </a:r>
            <a:r>
              <a:rPr lang="en-US" sz="4000" spc="8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give</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rise</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smtClean="0">
                <a:solidFill>
                  <a:srgbClr val="002060"/>
                </a:solidFill>
                <a:ea typeface="Times New Roman" panose="02020603050405020304" pitchFamily="18" charset="0"/>
                <a:cs typeface="Times New Roman" panose="02020603050405020304" pitchFamily="18" charset="0"/>
              </a:rPr>
              <a:t>to </a:t>
            </a:r>
            <a:r>
              <a:rPr lang="en-US" sz="4000" dirty="0">
                <a:solidFill>
                  <a:srgbClr val="002060"/>
                </a:solidFill>
                <a:ea typeface="Times New Roman" panose="02020603050405020304" pitchFamily="18" charset="0"/>
                <a:cs typeface="Times New Roman" panose="02020603050405020304" pitchFamily="18" charset="0"/>
              </a:rPr>
              <a:t>these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absorption </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lines </a:t>
            </a:r>
            <a:r>
              <a:rPr lang="en-US" sz="4000" spc="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may </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involve </a:t>
            </a:r>
            <a:r>
              <a:rPr lang="en-US" sz="4000" spc="45" dirty="0">
                <a:solidFill>
                  <a:srgbClr val="002060"/>
                </a:solidFill>
                <a:ea typeface="Times New Roman" panose="02020603050405020304" pitchFamily="18" charset="0"/>
                <a:cs typeface="Times New Roman" panose="02020603050405020304" pitchFamily="18" charset="0"/>
              </a:rPr>
              <a:t> </a:t>
            </a:r>
            <a:r>
              <a:rPr lang="en-US" sz="4000" i="1" dirty="0">
                <a:solidFill>
                  <a:srgbClr val="002060"/>
                </a:solidFill>
                <a:ea typeface="Times New Roman" panose="02020603050405020304" pitchFamily="18" charset="0"/>
                <a:cs typeface="Times New Roman" panose="02020603050405020304" pitchFamily="18" charset="0"/>
              </a:rPr>
              <a:t>orbital, </a:t>
            </a:r>
            <a:r>
              <a:rPr lang="en-US" sz="4000" i="1" spc="-40" dirty="0">
                <a:solidFill>
                  <a:srgbClr val="002060"/>
                </a:solidFill>
                <a:ea typeface="Times New Roman" panose="02020603050405020304" pitchFamily="18" charset="0"/>
                <a:cs typeface="Times New Roman" panose="02020603050405020304" pitchFamily="18" charset="0"/>
              </a:rPr>
              <a:t> </a:t>
            </a:r>
            <a:r>
              <a:rPr lang="en-US" sz="4000" i="1" dirty="0" smtClean="0">
                <a:solidFill>
                  <a:srgbClr val="002060"/>
                </a:solidFill>
                <a:ea typeface="Times New Roman" panose="02020603050405020304" pitchFamily="18" charset="0"/>
                <a:cs typeface="Times New Roman" panose="02020603050405020304" pitchFamily="18" charset="0"/>
              </a:rPr>
              <a:t>vibrational</a:t>
            </a:r>
            <a:r>
              <a:rPr lang="en-US" sz="4000" i="1" dirty="0">
                <a:solidFill>
                  <a:srgbClr val="002060"/>
                </a:solidFill>
                <a:ea typeface="Times New Roman" panose="02020603050405020304" pitchFamily="18" charset="0"/>
                <a:cs typeface="Times New Roman" panose="02020603050405020304" pitchFamily="18" charset="0"/>
              </a:rPr>
              <a:t>, </a:t>
            </a:r>
            <a:r>
              <a:rPr lang="en-US" sz="4000" i="1"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  </a:t>
            </a:r>
            <a:r>
              <a:rPr lang="en-US" sz="4000" spc="-85" dirty="0">
                <a:solidFill>
                  <a:srgbClr val="002060"/>
                </a:solidFill>
                <a:ea typeface="Times New Roman" panose="02020603050405020304" pitchFamily="18" charset="0"/>
                <a:cs typeface="Times New Roman" panose="02020603050405020304" pitchFamily="18" charset="0"/>
              </a:rPr>
              <a:t> </a:t>
            </a:r>
            <a:r>
              <a:rPr lang="en-US" sz="4000" i="1" dirty="0">
                <a:solidFill>
                  <a:srgbClr val="002060"/>
                </a:solidFill>
                <a:ea typeface="Times New Roman" panose="02020603050405020304" pitchFamily="18" charset="0"/>
                <a:cs typeface="Times New Roman" panose="02020603050405020304" pitchFamily="18" charset="0"/>
              </a:rPr>
              <a:t>rotational  </a:t>
            </a:r>
            <a:r>
              <a:rPr lang="en-US" sz="4000" i="1"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transitions  </a:t>
            </a:r>
            <a:r>
              <a:rPr lang="en-US" sz="4000" spc="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combinations thereof.  </a:t>
            </a:r>
            <a:r>
              <a:rPr lang="en-US" sz="4000" spc="5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Orbital  </a:t>
            </a:r>
            <a:r>
              <a:rPr lang="en-US" sz="4000" spc="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transitions  </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are  </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associated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with absorption </a:t>
            </a:r>
            <a:r>
              <a:rPr lang="en-US" sz="4000" spc="-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lines </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 </a:t>
            </a:r>
            <a:r>
              <a:rPr lang="en-US" sz="4000" spc="-4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4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ultraviolet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visible </a:t>
            </a:r>
            <a:r>
              <a:rPr lang="en-US" sz="4000" spc="3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part</a:t>
            </a:r>
          </a:p>
          <a:p>
            <a:pPr marR="138430" algn="just">
              <a:lnSpc>
                <a:spcPct val="107000"/>
              </a:lnSpc>
              <a:spcBef>
                <a:spcPts val="0"/>
              </a:spcBef>
              <a:spcAft>
                <a:spcPts val="0"/>
              </a:spcAft>
            </a:pPr>
            <a:r>
              <a:rPr lang="en-US" sz="4000" dirty="0">
                <a:solidFill>
                  <a:srgbClr val="002060"/>
                </a:solidFill>
                <a:ea typeface="Times New Roman" panose="02020603050405020304" pitchFamily="18" charset="0"/>
                <a:cs typeface="Times New Roman" panose="02020603050405020304" pitchFamily="18" charset="0"/>
              </a:rPr>
              <a:t>of  </a:t>
            </a:r>
            <a:r>
              <a:rPr lang="en-US" sz="4000" spc="-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spectrum;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vibrational  </a:t>
            </a:r>
            <a:r>
              <a:rPr lang="en-US" sz="4000" spc="-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  </a:t>
            </a:r>
            <a:r>
              <a:rPr lang="en-US" sz="4000" spc="-6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with  </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near­ infrared </a:t>
            </a:r>
            <a:r>
              <a:rPr lang="en-US" sz="4000" spc="9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infrared </a:t>
            </a:r>
            <a:r>
              <a:rPr lang="en-US" sz="4000" spc="9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wavelengths; </a:t>
            </a:r>
            <a:r>
              <a:rPr lang="en-US" sz="4000" spc="7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5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rotational lines,</a:t>
            </a:r>
            <a:r>
              <a:rPr lang="en-US" sz="4000" spc="6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which </a:t>
            </a:r>
            <a:r>
              <a:rPr lang="en-US" sz="4000" spc="-8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involve </a:t>
            </a:r>
            <a:r>
              <a:rPr lang="en-US" sz="4000" spc="-8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smallest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changes </a:t>
            </a:r>
            <a:r>
              <a:rPr lang="en-US" sz="4000" spc="-1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 </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energy, with </a:t>
            </a:r>
            <a:r>
              <a:rPr lang="en-US" sz="4000" spc="-10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infrared </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microwave </a:t>
            </a:r>
            <a:r>
              <a:rPr lang="en-US" sz="4000" spc="-1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radiation.</a:t>
            </a:r>
            <a:r>
              <a:rPr lang="en-US" sz="4000" spc="-30" dirty="0">
                <a:solidFill>
                  <a:srgbClr val="002060"/>
                </a:solidFill>
                <a:ea typeface="Times New Roman" panose="02020603050405020304" pitchFamily="18" charset="0"/>
                <a:cs typeface="Times New Roman" panose="02020603050405020304" pitchFamily="18" charset="0"/>
              </a:rPr>
              <a:t> </a:t>
            </a:r>
            <a:endParaRPr lang="en-US" sz="4000" dirty="0">
              <a:solidFill>
                <a:srgbClr val="00206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78738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0" y="781050"/>
            <a:ext cx="11049000" cy="5355312"/>
          </a:xfrm>
          <a:prstGeom prst="rect">
            <a:avLst/>
          </a:prstGeom>
        </p:spPr>
        <p:txBody>
          <a:bodyPr wrap="square">
            <a:spAutoFit/>
          </a:bodyPr>
          <a:lstStyle/>
          <a:p>
            <a:r>
              <a:rPr lang="en-US" sz="3600" dirty="0"/>
              <a:t>The shape factor for Doppler broadening is inferred from the Maxwell-Boltzmann distribution of the velocity of the molecules in a gas, which has the shape of the familiar Gaussian probability distribution. It is of the form </a:t>
            </a:r>
            <a:endParaRPr lang="en-US" sz="3600" dirty="0" smtClean="0"/>
          </a:p>
          <a:p>
            <a:r>
              <a:rPr lang="en-US" sz="3600" dirty="0"/>
              <a:t>and the points at which the amplitude is equal to half the peak amplitude) is</a:t>
            </a:r>
          </a:p>
          <a:p>
            <a:endParaRPr lang="en-US" sz="3600" dirty="0"/>
          </a:p>
          <a:p>
            <a:r>
              <a:rPr lang="en-US" sz="3600" dirty="0"/>
              <a:t>m is the mass of the molecule and k is the Boltzmann's constant (1.381 X10-23 J K</a:t>
            </a:r>
            <a:r>
              <a:rPr lang="en-US" sz="3600" baseline="30000" dirty="0"/>
              <a:t>-1</a:t>
            </a:r>
            <a:r>
              <a:rPr lang="en-US" sz="3600" dirty="0"/>
              <a:t> molecule</a:t>
            </a:r>
            <a:r>
              <a:rPr lang="en-US" sz="3600" baseline="30000" dirty="0"/>
              <a:t>-I</a:t>
            </a:r>
            <a:r>
              <a:rPr lang="en-US" sz="3600" dirty="0"/>
              <a:t>).</a:t>
            </a:r>
          </a:p>
          <a:p>
            <a:endParaRPr lang="en-US" dirty="0"/>
          </a:p>
        </p:txBody>
      </p:sp>
    </p:spTree>
    <p:extLst>
      <p:ext uri="{BB962C8B-B14F-4D97-AF65-F5344CB8AC3E}">
        <p14:creationId xmlns:p14="http://schemas.microsoft.com/office/powerpoint/2010/main" val="21057964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4623136"/>
            <a:ext cx="11593286" cy="2123658"/>
          </a:xfrm>
          <a:prstGeom prst="rect">
            <a:avLst/>
          </a:prstGeom>
        </p:spPr>
        <p:txBody>
          <a:bodyPr wrap="square">
            <a:spAutoFit/>
          </a:bodyPr>
          <a:lstStyle/>
          <a:p>
            <a:r>
              <a:rPr lang="en-US" sz="4400" dirty="0"/>
              <a:t>In this expression the so-called half-width of the line (i.e., the distance between the center of the line</a:t>
            </a:r>
          </a:p>
        </p:txBody>
      </p:sp>
      <p:pic>
        <p:nvPicPr>
          <p:cNvPr id="3" name="Picture 2"/>
          <p:cNvPicPr>
            <a:picLocks noChangeAspect="1"/>
          </p:cNvPicPr>
          <p:nvPr/>
        </p:nvPicPr>
        <p:blipFill rotWithShape="1">
          <a:blip r:embed="rId2"/>
          <a:srcRect r="5898"/>
          <a:stretch/>
        </p:blipFill>
        <p:spPr>
          <a:xfrm>
            <a:off x="1136661" y="163287"/>
            <a:ext cx="9352261" cy="4000500"/>
          </a:xfrm>
          <a:prstGeom prst="rect">
            <a:avLst/>
          </a:prstGeom>
        </p:spPr>
      </p:pic>
    </p:spTree>
    <p:extLst>
      <p:ext uri="{BB962C8B-B14F-4D97-AF65-F5344CB8AC3E}">
        <p14:creationId xmlns:p14="http://schemas.microsoft.com/office/powerpoint/2010/main" val="315945604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23658"/>
          </a:xfrm>
          <a:prstGeom prst="rect">
            <a:avLst/>
          </a:prstGeom>
        </p:spPr>
        <p:txBody>
          <a:bodyPr wrap="square">
            <a:spAutoFit/>
          </a:bodyPr>
          <a:lstStyle/>
          <a:p>
            <a:r>
              <a:rPr lang="en-US" sz="4400" dirty="0"/>
              <a:t>(i.e., the distance between the center of the </a:t>
            </a:r>
            <a:r>
              <a:rPr lang="en-US" sz="4400" dirty="0" smtClean="0"/>
              <a:t>line </a:t>
            </a:r>
            <a:r>
              <a:rPr lang="en-US" sz="4400" dirty="0"/>
              <a:t>and the points at which the amplitude is equal to half the peak amplitude) </a:t>
            </a:r>
            <a:r>
              <a:rPr lang="en-US" sz="4400" dirty="0" smtClean="0"/>
              <a:t>is</a:t>
            </a:r>
            <a:endParaRPr lang="en-US" sz="4400" dirty="0"/>
          </a:p>
        </p:txBody>
      </p:sp>
      <p:pic>
        <p:nvPicPr>
          <p:cNvPr id="3" name="Picture 2"/>
          <p:cNvPicPr>
            <a:picLocks noChangeAspect="1"/>
          </p:cNvPicPr>
          <p:nvPr/>
        </p:nvPicPr>
        <p:blipFill>
          <a:blip r:embed="rId2"/>
          <a:stretch>
            <a:fillRect/>
          </a:stretch>
        </p:blipFill>
        <p:spPr>
          <a:xfrm>
            <a:off x="4244824" y="2638926"/>
            <a:ext cx="2238527" cy="753979"/>
          </a:xfrm>
          <a:prstGeom prst="rect">
            <a:avLst/>
          </a:prstGeom>
        </p:spPr>
      </p:pic>
      <p:sp>
        <p:nvSpPr>
          <p:cNvPr id="4" name="Rectangle 3"/>
          <p:cNvSpPr/>
          <p:nvPr/>
        </p:nvSpPr>
        <p:spPr>
          <a:xfrm>
            <a:off x="387350" y="4439335"/>
            <a:ext cx="11252199" cy="2123658"/>
          </a:xfrm>
          <a:prstGeom prst="rect">
            <a:avLst/>
          </a:prstGeom>
        </p:spPr>
        <p:txBody>
          <a:bodyPr wrap="square">
            <a:spAutoFit/>
          </a:bodyPr>
          <a:lstStyle/>
          <a:p>
            <a:r>
              <a:rPr lang="en-US" sz="4400" dirty="0"/>
              <a:t>m is the mass of the molecule and k is the Boltzmann's constant (1.381 X10-23 J K</a:t>
            </a:r>
            <a:r>
              <a:rPr lang="en-US" sz="4400" baseline="30000" dirty="0"/>
              <a:t>-1</a:t>
            </a:r>
            <a:r>
              <a:rPr lang="en-US" sz="4400" dirty="0"/>
              <a:t> molecule</a:t>
            </a:r>
            <a:r>
              <a:rPr lang="en-US" sz="4400" baseline="30000" dirty="0"/>
              <a:t>-I</a:t>
            </a:r>
            <a:r>
              <a:rPr lang="en-US" sz="4400" dirty="0"/>
              <a:t>).</a:t>
            </a:r>
          </a:p>
        </p:txBody>
      </p:sp>
    </p:spTree>
    <p:extLst>
      <p:ext uri="{BB962C8B-B14F-4D97-AF65-F5344CB8AC3E}">
        <p14:creationId xmlns:p14="http://schemas.microsoft.com/office/powerpoint/2010/main" val="252267718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171" y="285751"/>
            <a:ext cx="11227896" cy="1323439"/>
          </a:xfrm>
          <a:prstGeom prst="rect">
            <a:avLst/>
          </a:prstGeom>
        </p:spPr>
        <p:txBody>
          <a:bodyPr wrap="square">
            <a:spAutoFit/>
          </a:bodyPr>
          <a:lstStyle/>
          <a:p>
            <a:r>
              <a:rPr lang="en-US" sz="4000" dirty="0"/>
              <a:t>The shape factor </a:t>
            </a:r>
            <a:r>
              <a:rPr lang="en-US" sz="4000" dirty="0" smtClean="0"/>
              <a:t>for </a:t>
            </a:r>
            <a:r>
              <a:rPr lang="en-US" sz="4000" dirty="0"/>
              <a:t>pressure broadening, com­monly referred to as the </a:t>
            </a:r>
            <a:r>
              <a:rPr lang="en-US" sz="4000" dirty="0" smtClean="0"/>
              <a:t>Lorentz  </a:t>
            </a:r>
            <a:r>
              <a:rPr lang="en-US" sz="4000" dirty="0"/>
              <a:t>line shape, is given by </a:t>
            </a:r>
          </a:p>
        </p:txBody>
      </p:sp>
      <p:sp>
        <p:nvSpPr>
          <p:cNvPr id="4" name="Rectangle 3"/>
          <p:cNvSpPr/>
          <p:nvPr/>
        </p:nvSpPr>
        <p:spPr>
          <a:xfrm>
            <a:off x="555171" y="4030459"/>
            <a:ext cx="9640716" cy="1323439"/>
          </a:xfrm>
          <a:prstGeom prst="rect">
            <a:avLst/>
          </a:prstGeom>
        </p:spPr>
        <p:txBody>
          <a:bodyPr wrap="none">
            <a:spAutoFit/>
          </a:bodyPr>
          <a:lstStyle/>
          <a:p>
            <a:r>
              <a:rPr lang="en-US" sz="4000" dirty="0"/>
              <a:t>In this expression the </a:t>
            </a:r>
            <a:r>
              <a:rPr lang="en-US" sz="4000" dirty="0" smtClean="0"/>
              <a:t>half-width </a:t>
            </a:r>
            <a:r>
              <a:rPr lang="en-US" sz="4000" dirty="0"/>
              <a:t>of the line is </a:t>
            </a:r>
            <a:endParaRPr lang="en-US" sz="4000" dirty="0" smtClean="0"/>
          </a:p>
          <a:p>
            <a:r>
              <a:rPr lang="en-US" sz="4000" dirty="0" smtClean="0"/>
              <a:t>deter­mined </a:t>
            </a:r>
            <a:r>
              <a:rPr lang="en-US" sz="4000" dirty="0"/>
              <a:t>by </a:t>
            </a:r>
          </a:p>
        </p:txBody>
      </p:sp>
      <p:pic>
        <p:nvPicPr>
          <p:cNvPr id="5" name="Picture 4"/>
          <p:cNvPicPr>
            <a:picLocks noChangeAspect="1"/>
          </p:cNvPicPr>
          <p:nvPr/>
        </p:nvPicPr>
        <p:blipFill>
          <a:blip r:embed="rId2"/>
          <a:stretch>
            <a:fillRect/>
          </a:stretch>
        </p:blipFill>
        <p:spPr>
          <a:xfrm>
            <a:off x="2550892" y="2688490"/>
            <a:ext cx="5126073" cy="1341969"/>
          </a:xfrm>
          <a:prstGeom prst="rect">
            <a:avLst/>
          </a:prstGeom>
        </p:spPr>
      </p:pic>
      <p:pic>
        <p:nvPicPr>
          <p:cNvPr id="6" name="Picture 5"/>
          <p:cNvPicPr>
            <a:picLocks noChangeAspect="1"/>
          </p:cNvPicPr>
          <p:nvPr/>
        </p:nvPicPr>
        <p:blipFill rotWithShape="1">
          <a:blip r:embed="rId3"/>
          <a:srcRect l="24999" t="22318" b="14181"/>
          <a:stretch/>
        </p:blipFill>
        <p:spPr>
          <a:xfrm>
            <a:off x="2923466" y="5572704"/>
            <a:ext cx="6389897" cy="1285296"/>
          </a:xfrm>
          <a:prstGeom prst="rect">
            <a:avLst/>
          </a:prstGeom>
        </p:spPr>
      </p:pic>
    </p:spTree>
    <p:extLst>
      <p:ext uri="{BB962C8B-B14F-4D97-AF65-F5344CB8AC3E}">
        <p14:creationId xmlns:p14="http://schemas.microsoft.com/office/powerpoint/2010/main" val="10511606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740307"/>
          </a:xfrm>
          <a:prstGeom prst="rect">
            <a:avLst/>
          </a:prstGeom>
        </p:spPr>
        <p:txBody>
          <a:bodyPr wrap="square">
            <a:spAutoFit/>
          </a:bodyPr>
          <a:lstStyle/>
          <a:p>
            <a:r>
              <a:rPr lang="en-US" sz="3600" dirty="0">
                <a:solidFill>
                  <a:srgbClr val="002060"/>
                </a:solidFill>
              </a:rPr>
              <a:t>which is proportional to the frequency of molecular collisions. The exponent N ranges from 1/2 to 1 depending on the molecular species. </a:t>
            </a:r>
          </a:p>
          <a:p>
            <a:endParaRPr lang="en-US" sz="3600" dirty="0" smtClean="0">
              <a:solidFill>
                <a:srgbClr val="002060"/>
              </a:solidFill>
            </a:endParaRPr>
          </a:p>
          <a:p>
            <a:pPr marL="571500" indent="-571500">
              <a:buFont typeface="Courier New" panose="02070309020205020404" pitchFamily="49" charset="0"/>
              <a:buChar char="o"/>
            </a:pPr>
            <a:r>
              <a:rPr lang="en-US" sz="3600" dirty="0" smtClean="0">
                <a:solidFill>
                  <a:srgbClr val="002060"/>
                </a:solidFill>
              </a:rPr>
              <a:t>Shapes </a:t>
            </a:r>
            <a:r>
              <a:rPr lang="en-US" sz="3600" dirty="0">
                <a:solidFill>
                  <a:srgbClr val="002060"/>
                </a:solidFill>
              </a:rPr>
              <a:t>of absorption lines of the same strength and half-width, but broadened by these two dis­tinctly different processes, are contrasted in Fig. 4.21. </a:t>
            </a:r>
          </a:p>
          <a:p>
            <a:pPr marL="571500" indent="-571500">
              <a:buFont typeface="Courier New" panose="02070309020205020404" pitchFamily="49" charset="0"/>
              <a:buChar char="o"/>
            </a:pPr>
            <a:r>
              <a:rPr lang="en-US" sz="3600" dirty="0" smtClean="0">
                <a:solidFill>
                  <a:srgbClr val="002060"/>
                </a:solidFill>
              </a:rPr>
              <a:t>The </a:t>
            </a:r>
            <a:r>
              <a:rPr lang="en-US" sz="36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3600" dirty="0" smtClean="0">
                <a:solidFill>
                  <a:srgbClr val="002060"/>
                </a:solidFill>
              </a:rPr>
              <a:t>For </a:t>
            </a:r>
            <a:r>
              <a:rPr lang="en-US" sz="3600" dirty="0">
                <a:solidFill>
                  <a:srgbClr val="002060"/>
                </a:solidFill>
              </a:rPr>
              <a:t>a water vapor line at 400 cm</a:t>
            </a:r>
            <a:r>
              <a:rPr lang="en-US" sz="3600" baseline="30000" dirty="0">
                <a:solidFill>
                  <a:srgbClr val="002060"/>
                </a:solidFill>
              </a:rPr>
              <a:t>-I</a:t>
            </a:r>
            <a:r>
              <a:rPr lang="en-US" sz="3600" dirty="0">
                <a:solidFill>
                  <a:srgbClr val="002060"/>
                </a:solidFill>
              </a:rPr>
              <a:t> and a temperature of 300 K, the Doppler line width is 7 X 10-4 cm</a:t>
            </a:r>
            <a:r>
              <a:rPr lang="en-US" sz="3600" baseline="30000" dirty="0">
                <a:solidFill>
                  <a:srgbClr val="002060"/>
                </a:solidFill>
              </a:rPr>
              <a:t>-I</a:t>
            </a:r>
            <a:r>
              <a:rPr lang="en-US" sz="3600" dirty="0">
                <a:solidFill>
                  <a:srgbClr val="002060"/>
                </a:solidFill>
              </a:rPr>
              <a:t>. </a:t>
            </a:r>
          </a:p>
        </p:txBody>
      </p:sp>
    </p:spTree>
    <p:extLst>
      <p:ext uri="{BB962C8B-B14F-4D97-AF65-F5344CB8AC3E}">
        <p14:creationId xmlns:p14="http://schemas.microsoft.com/office/powerpoint/2010/main" val="26474020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108" y="211014"/>
            <a:ext cx="11570677"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361523615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263" y="422029"/>
            <a:ext cx="11799276" cy="5078313"/>
          </a:xfrm>
          <a:prstGeom prst="rect">
            <a:avLst/>
          </a:prstGeom>
        </p:spPr>
        <p:txBody>
          <a:bodyPr wrap="square">
            <a:spAutoFit/>
          </a:bodyPr>
          <a:lstStyle/>
          <a:p>
            <a:r>
              <a:rPr lang="en-US" sz="3600" dirty="0"/>
              <a:t>A typical water vapor line width for air at the same temperature at the Earth's surface is -100 times wider due to the presence of pressure broadening.14 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31214679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5641673"/>
          </a:xfrm>
          <a:prstGeom prst="rect">
            <a:avLst/>
          </a:prstGeom>
        </p:spPr>
        <p:txBody>
          <a:bodyPr wrap="square">
            <a:spAutoFit/>
          </a:bodyPr>
          <a:lstStyle/>
          <a:p>
            <a:pPr marR="0" lvl="1">
              <a:spcBef>
                <a:spcPts val="0"/>
              </a:spcBef>
              <a:spcAft>
                <a:spcPts val="0"/>
              </a:spcAft>
              <a:tabLst>
                <a:tab pos="808990" algn="l"/>
              </a:tabLst>
            </a:pPr>
            <a:r>
              <a:rPr lang="en-US" sz="4000" b="1" kern="0" dirty="0" smtClean="0">
                <a:solidFill>
                  <a:srgbClr val="002060"/>
                </a:solidFill>
                <a:latin typeface="+mj-lt"/>
                <a:ea typeface="Times New Roman" panose="02020603050405020304" pitchFamily="18" charset="0"/>
                <a:cs typeface="Times New Roman" panose="02020603050405020304" pitchFamily="18" charset="0"/>
              </a:rPr>
              <a:t>Radiative</a:t>
            </a:r>
            <a:r>
              <a:rPr lang="en-US" sz="4000" b="1" kern="0" spc="-250" dirty="0" smtClean="0">
                <a:solidFill>
                  <a:srgbClr val="002060"/>
                </a:solidFill>
                <a:latin typeface="+mj-lt"/>
                <a:ea typeface="Times New Roman" panose="02020603050405020304" pitchFamily="18" charset="0"/>
                <a:cs typeface="Times New Roman" panose="02020603050405020304" pitchFamily="18" charset="0"/>
              </a:rPr>
              <a:t> </a:t>
            </a:r>
            <a:r>
              <a:rPr lang="en-US" sz="4000" b="1" kern="0" dirty="0" smtClean="0">
                <a:solidFill>
                  <a:srgbClr val="002060"/>
                </a:solidFill>
                <a:latin typeface="+mj-lt"/>
                <a:ea typeface="Times New Roman" panose="02020603050405020304" pitchFamily="18" charset="0"/>
                <a:cs typeface="Times New Roman" panose="02020603050405020304" pitchFamily="18" charset="0"/>
              </a:rPr>
              <a:t>Transfer</a:t>
            </a:r>
            <a:r>
              <a:rPr lang="en-US" sz="4000" spc="80" dirty="0" smtClean="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Planetary </a:t>
            </a:r>
            <a:r>
              <a:rPr lang="en-US" sz="4000" spc="165" dirty="0">
                <a:solidFill>
                  <a:srgbClr val="002060"/>
                </a:solidFill>
                <a:latin typeface="+mj-lt"/>
                <a:ea typeface="Calibri" panose="020F0502020204030204" pitchFamily="34" charset="0"/>
                <a:cs typeface="Times New Roman" panose="02020603050405020304" pitchFamily="18" charset="0"/>
              </a:rPr>
              <a:t> </a:t>
            </a:r>
            <a:r>
              <a:rPr lang="en-US" sz="4000" dirty="0">
                <a:solidFill>
                  <a:srgbClr val="002060"/>
                </a:solidFill>
                <a:latin typeface="+mj-lt"/>
                <a:ea typeface="Calibri" panose="020F0502020204030204" pitchFamily="34" charset="0"/>
                <a:cs typeface="Times New Roman" panose="02020603050405020304" pitchFamily="18" charset="0"/>
              </a:rPr>
              <a:t>Atmospheres</a:t>
            </a:r>
          </a:p>
          <a:p>
            <a:pPr marL="415290" marR="0" algn="just">
              <a:spcBef>
                <a:spcPts val="690"/>
              </a:spcBef>
              <a:spcAft>
                <a:spcPts val="0"/>
              </a:spcAft>
            </a:pP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Law</a:t>
            </a:r>
          </a:p>
          <a:p>
            <a:pPr marL="419735" algn="just">
              <a:lnSpc>
                <a:spcPct val="106000"/>
              </a:lnSpc>
              <a:spcBef>
                <a:spcPts val="675"/>
              </a:spcBef>
            </a:pP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Equations</a:t>
            </a:r>
            <a:r>
              <a:rPr lang="en-US" sz="3600" spc="2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(4.17)</a:t>
            </a:r>
            <a:r>
              <a:rPr lang="en-US" sz="3600" spc="16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and/or</a:t>
            </a:r>
            <a:r>
              <a:rPr lang="en-US" sz="3600" spc="23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pc="-3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(4.16)</a:t>
            </a:r>
            <a:r>
              <a:rPr lang="en-US" sz="3600" spc="11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may</a:t>
            </a:r>
            <a:r>
              <a:rPr lang="en-US" sz="3600" spc="2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3600" spc="1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integrated</a:t>
            </a:r>
            <a:r>
              <a:rPr lang="en-US" sz="3600" spc="-25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from the top of the atmosphere </a:t>
            </a:r>
            <a:r>
              <a:rPr lang="en-US" sz="3600" i="1"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oo</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down to</a:t>
            </a:r>
            <a:r>
              <a:rPr lang="en-US" sz="3600" spc="18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any level </a:t>
            </a:r>
            <a:r>
              <a:rPr lang="en-US" sz="3600" i="1" spc="60" dirty="0">
                <a:solidFill>
                  <a:srgbClr val="002060"/>
                </a:solidFill>
                <a:latin typeface="Arial" panose="020B0604020202020204" pitchFamily="34" charset="0"/>
                <a:ea typeface="Times New Roman" panose="02020603050405020304" pitchFamily="18" charset="0"/>
                <a:cs typeface="Times New Roman" panose="02020603050405020304" pitchFamily="18" charset="0"/>
              </a:rPr>
              <a:t>(z) </a:t>
            </a:r>
            <a:r>
              <a:rPr lang="en-US" sz="36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to determine  what  fraction of the   </a:t>
            </a:r>
            <a:r>
              <a:rPr lang="en-US" sz="3600" spc="1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incident </a:t>
            </a:r>
            <a:r>
              <a:rPr lang="en-US" sz="3600" dirty="0" smtClean="0">
                <a:solidFill>
                  <a:srgbClr val="002060"/>
                </a:solidFill>
              </a:rPr>
              <a:t>beam </a:t>
            </a:r>
            <a:r>
              <a:rPr lang="en-US" sz="3600" dirty="0">
                <a:solidFill>
                  <a:srgbClr val="002060"/>
                </a:solidFill>
              </a:rPr>
              <a:t>or "pencil" of radiation has been attenuated due to absorption  and/or  scattering  and  how much remains </a:t>
            </a:r>
            <a:r>
              <a:rPr lang="en-US" sz="3600" dirty="0" err="1">
                <a:solidFill>
                  <a:srgbClr val="002060"/>
                </a:solidFill>
              </a:rPr>
              <a:t>undepleted</a:t>
            </a:r>
            <a:r>
              <a:rPr lang="en-US" sz="3600" dirty="0">
                <a:solidFill>
                  <a:srgbClr val="002060"/>
                </a:solidFill>
              </a:rPr>
              <a:t>. Integrating  (4.17) with </a:t>
            </a:r>
            <a:r>
              <a:rPr lang="en-US" sz="3600" i="1" dirty="0">
                <a:solidFill>
                  <a:srgbClr val="002060"/>
                </a:solidFill>
              </a:rPr>
              <a:t>ds </a:t>
            </a:r>
            <a:r>
              <a:rPr lang="en-US" sz="3600" dirty="0">
                <a:solidFill>
                  <a:srgbClr val="002060"/>
                </a:solidFill>
              </a:rPr>
              <a:t>= sec </a:t>
            </a:r>
            <a:r>
              <a:rPr lang="en-US" sz="3600" i="1" dirty="0">
                <a:solidFill>
                  <a:srgbClr val="002060"/>
                </a:solidFill>
              </a:rPr>
              <a:t>8 </a:t>
            </a:r>
            <a:r>
              <a:rPr lang="en-US" sz="3600" i="1" dirty="0" err="1">
                <a:solidFill>
                  <a:srgbClr val="002060"/>
                </a:solidFill>
              </a:rPr>
              <a:t>dz</a:t>
            </a:r>
            <a:r>
              <a:rPr lang="en-US" sz="3600" i="1" dirty="0">
                <a:solidFill>
                  <a:srgbClr val="002060"/>
                </a:solidFill>
              </a:rPr>
              <a:t> </a:t>
            </a:r>
            <a:r>
              <a:rPr lang="en-US" sz="3600" dirty="0">
                <a:solidFill>
                  <a:srgbClr val="002060"/>
                </a:solidFill>
              </a:rPr>
              <a:t>yields</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495584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dirty="0"/>
              <a:t>http://www.geo.mtu.edu/~scarn/teaching/GE4250/AtmoEmission_lecture_slides.pdf</a:t>
            </a:r>
          </a:p>
        </p:txBody>
      </p:sp>
      <p:sp>
        <p:nvSpPr>
          <p:cNvPr id="3" name="Rectangle 2"/>
          <p:cNvSpPr/>
          <p:nvPr/>
        </p:nvSpPr>
        <p:spPr>
          <a:xfrm>
            <a:off x="2732056" y="733890"/>
            <a:ext cx="4965590" cy="369332"/>
          </a:xfrm>
          <a:prstGeom prst="rect">
            <a:avLst/>
          </a:prstGeom>
        </p:spPr>
        <p:txBody>
          <a:bodyPr wrap="none">
            <a:spAutoFit/>
          </a:bodyPr>
          <a:lstStyle/>
          <a:p>
            <a:r>
              <a:rPr lang="en-US" dirty="0"/>
              <a:t>http://www.spectralcalc.com/calc/spectralcalc.php</a:t>
            </a:r>
          </a:p>
        </p:txBody>
      </p:sp>
    </p:spTree>
    <p:extLst>
      <p:ext uri="{BB962C8B-B14F-4D97-AF65-F5344CB8AC3E}">
        <p14:creationId xmlns:p14="http://schemas.microsoft.com/office/powerpoint/2010/main" val="285455422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04646" y="678205"/>
            <a:ext cx="12376372" cy="83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2832" tIns="4761"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smtClean="0">
                <a:ln>
                  <a:noFill/>
                </a:ln>
                <a:solidFill>
                  <a:srgbClr val="FF0000"/>
                </a:solidFill>
                <a:effectLst/>
                <a:latin typeface="Arial" panose="020B0604020202020204" pitchFamily="34" charset="0"/>
                <a:ea typeface="Arial" panose="020B0604020202020204" pitchFamily="34" charset="0"/>
                <a:cs typeface="Times New Roman" panose="02020603050405020304" pitchFamily="18" charset="0"/>
              </a:rPr>
              <a:t>Atmospheric Emission</a:t>
            </a:r>
            <a:endParaRPr kumimoji="0" lang="en-US" altLang="en-US" sz="3600" b="0" i="0" u="none" strike="noStrike" cap="none" normalizeH="0" baseline="0" smtClean="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121" name="ima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5" y="1324707"/>
            <a:ext cx="7773909" cy="4991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004646" y="5977253"/>
            <a:ext cx="123763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smtClean="0">
              <a:ln>
                <a:noFill/>
              </a:ln>
              <a:solidFill>
                <a:schemeClr val="tx1"/>
              </a:solidFill>
              <a:effectLst/>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877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33350"/>
            <a:ext cx="11563350" cy="6863417"/>
          </a:xfrm>
          <a:prstGeom prst="rect">
            <a:avLst/>
          </a:prstGeom>
        </p:spPr>
        <p:txBody>
          <a:bodyPr wrap="square">
            <a:spAutoFit/>
          </a:bodyPr>
          <a:lstStyle/>
          <a:p>
            <a:pPr marR="138430" algn="just">
              <a:spcAft>
                <a:spcPts val="0"/>
              </a:spcAft>
            </a:pPr>
            <a:r>
              <a:rPr lang="en-US" sz="4000" dirty="0">
                <a:solidFill>
                  <a:srgbClr val="002060"/>
                </a:solidFill>
                <a:ea typeface="Times New Roman" panose="02020603050405020304" pitchFamily="18" charset="0"/>
                <a:cs typeface="Times New Roman" panose="02020603050405020304" pitchFamily="18" charset="0"/>
              </a:rPr>
              <a:t>The</a:t>
            </a:r>
            <a:r>
              <a:rPr lang="en-US" sz="4000" spc="9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absorp­tion </a:t>
            </a:r>
            <a:r>
              <a:rPr lang="en-US" sz="4000" spc="10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spectra </a:t>
            </a:r>
            <a:r>
              <a:rPr lang="en-US" sz="4000" spc="8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of  </a:t>
            </a:r>
            <a:r>
              <a:rPr lang="en-US" sz="4000" spc="-13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the </a:t>
            </a:r>
            <a:r>
              <a:rPr lang="en-US" sz="4000" spc="7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dominant  </a:t>
            </a:r>
            <a:r>
              <a:rPr lang="en-US" sz="4000" spc="-12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species </a:t>
            </a:r>
            <a:r>
              <a:rPr lang="en-US" sz="4000" spc="-40" dirty="0" smtClean="0">
                <a:solidFill>
                  <a:srgbClr val="002060"/>
                </a:solidFill>
                <a:ea typeface="Times New Roman" panose="02020603050405020304" pitchFamily="18" charset="0"/>
                <a:cs typeface="Times New Roman" panose="02020603050405020304" pitchFamily="18" charset="0"/>
              </a:rPr>
              <a:t>0</a:t>
            </a:r>
            <a:r>
              <a:rPr lang="en-US" sz="4000" baseline="-25000" dirty="0" smtClean="0">
                <a:solidFill>
                  <a:srgbClr val="002060"/>
                </a:solidFill>
                <a:ea typeface="Times New Roman" panose="02020603050405020304" pitchFamily="18" charset="0"/>
                <a:cs typeface="Times New Roman" panose="02020603050405020304" pitchFamily="18" charset="0"/>
              </a:rPr>
              <a:t>2 </a:t>
            </a:r>
            <a:r>
              <a:rPr lang="en-US" sz="4000" spc="80" dirty="0" smtClean="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a:t>
            </a:r>
            <a:r>
              <a:rPr lang="en-US" sz="4000" spc="45" dirty="0">
                <a:solidFill>
                  <a:srgbClr val="002060"/>
                </a:solidFill>
                <a:ea typeface="Times New Roman" panose="02020603050405020304" pitchFamily="18" charset="0"/>
                <a:cs typeface="Times New Roman" panose="02020603050405020304" pitchFamily="18" charset="0"/>
              </a:rPr>
              <a:t> </a:t>
            </a:r>
            <a:r>
              <a:rPr lang="en-US" sz="4000" spc="-165" dirty="0" smtClean="0">
                <a:solidFill>
                  <a:srgbClr val="002060"/>
                </a:solidFill>
                <a:ea typeface="Times New Roman" panose="02020603050405020304" pitchFamily="18" charset="0"/>
                <a:cs typeface="Times New Roman" panose="02020603050405020304" pitchFamily="18" charset="0"/>
              </a:rPr>
              <a:t>N</a:t>
            </a:r>
            <a:r>
              <a:rPr lang="en-US" sz="4000" baseline="-25000" dirty="0" smtClean="0">
                <a:solidFill>
                  <a:srgbClr val="002060"/>
                </a:solidFill>
                <a:ea typeface="Times New Roman" panose="02020603050405020304" pitchFamily="18" charset="0"/>
                <a:cs typeface="Times New Roman" panose="02020603050405020304" pitchFamily="18" charset="0"/>
              </a:rPr>
              <a:t>2</a:t>
            </a:r>
            <a:r>
              <a:rPr lang="en-US" sz="4000" dirty="0" smtClean="0">
                <a:solidFill>
                  <a:srgbClr val="002060"/>
                </a:solidFill>
                <a:ea typeface="Times New Roman" panose="02020603050405020304" pitchFamily="18" charset="0"/>
                <a:cs typeface="Times New Roman" panose="02020603050405020304" pitchFamily="18" charset="0"/>
              </a:rPr>
              <a:t> exhibit   </a:t>
            </a:r>
            <a:r>
              <a:rPr lang="en-US" sz="4000" dirty="0">
                <a:solidFill>
                  <a:srgbClr val="002060"/>
                </a:solidFill>
                <a:ea typeface="Times New Roman" panose="02020603050405020304" pitchFamily="18" charset="0"/>
                <a:cs typeface="Times New Roman" panose="02020603050405020304" pitchFamily="18" charset="0"/>
              </a:rPr>
              <a:t>a  </a:t>
            </a:r>
            <a:r>
              <a:rPr lang="en-US" sz="4000" dirty="0">
                <a:solidFill>
                  <a:srgbClr val="C00000"/>
                </a:solidFill>
                <a:ea typeface="Times New Roman" panose="02020603050405020304" pitchFamily="18" charset="0"/>
                <a:cs typeface="Times New Roman" panose="02020603050405020304" pitchFamily="18" charset="0"/>
              </a:rPr>
              <a:t>sparse  population   of   absorption </a:t>
            </a:r>
            <a:r>
              <a:rPr lang="en-US" sz="4000" spc="85" dirty="0">
                <a:solidFill>
                  <a:srgbClr val="C00000"/>
                </a:solidFill>
                <a:ea typeface="Times New Roman" panose="02020603050405020304" pitchFamily="18" charset="0"/>
                <a:cs typeface="Times New Roman" panose="02020603050405020304" pitchFamily="18" charset="0"/>
              </a:rPr>
              <a:t> </a:t>
            </a:r>
            <a:r>
              <a:rPr lang="en-US" sz="4000" dirty="0" smtClean="0">
                <a:solidFill>
                  <a:srgbClr val="C00000"/>
                </a:solidFill>
                <a:ea typeface="Times New Roman" panose="02020603050405020304" pitchFamily="18" charset="0"/>
                <a:cs typeface="Times New Roman" panose="02020603050405020304" pitchFamily="18" charset="0"/>
              </a:rPr>
              <a:t>lines </a:t>
            </a:r>
            <a:r>
              <a:rPr lang="en-US" sz="4000" dirty="0" smtClean="0">
                <a:solidFill>
                  <a:srgbClr val="002060"/>
                </a:solidFill>
                <a:ea typeface="Times New Roman" panose="02020603050405020304" pitchFamily="18" charset="0"/>
                <a:cs typeface="Times New Roman" panose="02020603050405020304" pitchFamily="18" charset="0"/>
              </a:rPr>
              <a:t>because </a:t>
            </a:r>
            <a:r>
              <a:rPr lang="en-US" sz="4000" dirty="0">
                <a:solidFill>
                  <a:srgbClr val="002060"/>
                </a:solidFill>
                <a:ea typeface="Times New Roman" panose="02020603050405020304" pitchFamily="18" charset="0"/>
                <a:cs typeface="Times New Roman" panose="02020603050405020304" pitchFamily="18" charset="0"/>
              </a:rPr>
              <a:t>these molecular  species  </a:t>
            </a:r>
            <a:r>
              <a:rPr lang="en-US" sz="4000" dirty="0">
                <a:solidFill>
                  <a:srgbClr val="C00000"/>
                </a:solidFill>
                <a:ea typeface="Times New Roman" panose="02020603050405020304" pitchFamily="18" charset="0"/>
                <a:cs typeface="Times New Roman" panose="02020603050405020304" pitchFamily="18" charset="0"/>
              </a:rPr>
              <a:t>do  not </a:t>
            </a:r>
            <a:r>
              <a:rPr lang="en-US" sz="4000" spc="120" dirty="0">
                <a:solidFill>
                  <a:srgbClr val="C00000"/>
                </a:solidFill>
                <a:ea typeface="Times New Roman" panose="02020603050405020304" pitchFamily="18" charset="0"/>
                <a:cs typeface="Times New Roman" panose="02020603050405020304" pitchFamily="18" charset="0"/>
              </a:rPr>
              <a:t> </a:t>
            </a:r>
            <a:r>
              <a:rPr lang="en-US" sz="4000" dirty="0">
                <a:solidFill>
                  <a:srgbClr val="C00000"/>
                </a:solidFill>
                <a:ea typeface="Times New Roman" panose="02020603050405020304" pitchFamily="18" charset="0"/>
                <a:cs typeface="Times New Roman" panose="02020603050405020304" pitchFamily="18" charset="0"/>
              </a:rPr>
              <a:t>possess an electric dipole</a:t>
            </a:r>
            <a:r>
              <a:rPr lang="en-US" sz="4000" dirty="0">
                <a:solidFill>
                  <a:srgbClr val="002060"/>
                </a:solidFill>
                <a:ea typeface="Times New Roman" panose="02020603050405020304" pitchFamily="18" charset="0"/>
                <a:cs typeface="Times New Roman" panose="02020603050405020304" pitchFamily="18" charset="0"/>
              </a:rPr>
              <a:t>,  even  when  they  are</a:t>
            </a:r>
            <a:r>
              <a:rPr lang="en-US" sz="4000" spc="-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vibrating. In contrast, so-called "greenhouse gases"</a:t>
            </a:r>
            <a:r>
              <a:rPr lang="en-US" sz="4000" spc="1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(notably H</a:t>
            </a:r>
            <a:r>
              <a:rPr lang="en-US" sz="4000" baseline="-25000" dirty="0">
                <a:solidFill>
                  <a:srgbClr val="002060"/>
                </a:solidFill>
                <a:ea typeface="Times New Roman" panose="02020603050405020304" pitchFamily="18" charset="0"/>
                <a:cs typeface="Times New Roman" panose="02020603050405020304" pitchFamily="18" charset="0"/>
              </a:rPr>
              <a:t>2</a:t>
            </a:r>
            <a:r>
              <a:rPr lang="en-US" sz="4000" dirty="0">
                <a:solidFill>
                  <a:srgbClr val="002060"/>
                </a:solidFill>
                <a:ea typeface="Times New Roman" panose="02020603050405020304" pitchFamily="18" charset="0"/>
                <a:cs typeface="Times New Roman" panose="02020603050405020304" pitchFamily="18" charset="0"/>
              </a:rPr>
              <a:t>0,  </a:t>
            </a:r>
            <a:r>
              <a:rPr lang="en-US" sz="4000" spc="15" dirty="0">
                <a:solidFill>
                  <a:srgbClr val="002060"/>
                </a:solidFill>
                <a:ea typeface="Times New Roman" panose="02020603050405020304" pitchFamily="18" charset="0"/>
                <a:cs typeface="Times New Roman" panose="02020603050405020304" pitchFamily="18" charset="0"/>
              </a:rPr>
              <a:t>C0</a:t>
            </a:r>
            <a:r>
              <a:rPr lang="en-US" sz="4000" spc="15" baseline="-25000" dirty="0">
                <a:solidFill>
                  <a:srgbClr val="002060"/>
                </a:solidFill>
                <a:ea typeface="Times New Roman" panose="02020603050405020304" pitchFamily="18" charset="0"/>
                <a:cs typeface="Times New Roman" panose="02020603050405020304" pitchFamily="18" charset="0"/>
              </a:rPr>
              <a:t>2</a:t>
            </a:r>
            <a:r>
              <a:rPr lang="en-US" sz="4000" spc="15" dirty="0">
                <a:solidFill>
                  <a:srgbClr val="002060"/>
                </a:solidFill>
                <a:ea typeface="Times New Roman" panose="02020603050405020304" pitchFamily="18" charset="0"/>
                <a:cs typeface="Times New Roman" panose="02020603050405020304" pitchFamily="18" charset="0"/>
              </a:rPr>
              <a:t>, </a:t>
            </a:r>
            <a:r>
              <a:rPr lang="en-US" sz="4000" spc="-20" dirty="0">
                <a:solidFill>
                  <a:srgbClr val="002060"/>
                </a:solidFill>
                <a:ea typeface="Times New Roman" panose="02020603050405020304" pitchFamily="18" charset="0"/>
                <a:cs typeface="Times New Roman" panose="02020603050405020304" pitchFamily="18" charset="0"/>
              </a:rPr>
              <a:t>0</a:t>
            </a:r>
            <a:r>
              <a:rPr lang="en-US" sz="4000" spc="-20" baseline="-25000" dirty="0">
                <a:solidFill>
                  <a:srgbClr val="002060"/>
                </a:solidFill>
                <a:ea typeface="Times New Roman" panose="02020603050405020304" pitchFamily="18" charset="0"/>
                <a:cs typeface="Times New Roman" panose="02020603050405020304" pitchFamily="18" charset="0"/>
              </a:rPr>
              <a:t>3</a:t>
            </a:r>
            <a:r>
              <a:rPr lang="en-US" sz="4000" spc="-20"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and  trace  species  such  as  such </a:t>
            </a:r>
            <a:r>
              <a:rPr lang="en-US" sz="4000" spc="115" dirty="0">
                <a:solidFill>
                  <a:srgbClr val="002060"/>
                </a:solidFill>
                <a:ea typeface="Times New Roman" panose="02020603050405020304" pitchFamily="18" charset="0"/>
                <a:cs typeface="Times New Roman" panose="02020603050405020304" pitchFamily="18" charset="0"/>
              </a:rPr>
              <a:t> </a:t>
            </a:r>
            <a:r>
              <a:rPr lang="en-US" sz="4000" dirty="0">
                <a:solidFill>
                  <a:srgbClr val="002060"/>
                </a:solidFill>
                <a:ea typeface="Times New Roman" panose="02020603050405020304" pitchFamily="18" charset="0"/>
                <a:cs typeface="Times New Roman" panose="02020603050405020304" pitchFamily="18" charset="0"/>
              </a:rPr>
              <a:t>as </a:t>
            </a:r>
            <a:r>
              <a:rPr lang="en-US" sz="4000" dirty="0">
                <a:solidFill>
                  <a:srgbClr val="002060"/>
                </a:solidFill>
              </a:rPr>
              <a:t>CH4, N2O, CO and </a:t>
            </a:r>
            <a:r>
              <a:rPr lang="en-US" sz="4000" dirty="0" err="1">
                <a:solidFill>
                  <a:srgbClr val="002060"/>
                </a:solidFill>
              </a:rPr>
              <a:t>chlorocarbons</a:t>
            </a:r>
            <a:r>
              <a:rPr lang="en-US" sz="4000" dirty="0">
                <a:solidFill>
                  <a:srgbClr val="002060"/>
                </a:solidFill>
              </a:rPr>
              <a:t> exhibit a </a:t>
            </a:r>
            <a:r>
              <a:rPr lang="en-US" sz="4000" dirty="0">
                <a:solidFill>
                  <a:srgbClr val="C00000"/>
                </a:solidFill>
              </a:rPr>
              <a:t>myriad of closely spaced absorption lines </a:t>
            </a:r>
            <a:r>
              <a:rPr lang="en-US" sz="4000" dirty="0">
                <a:solidFill>
                  <a:srgbClr val="002060"/>
                </a:solidFill>
              </a:rPr>
              <a:t>in the </a:t>
            </a:r>
            <a:r>
              <a:rPr lang="en-US" sz="4000" dirty="0">
                <a:solidFill>
                  <a:srgbClr val="C00000"/>
                </a:solidFill>
              </a:rPr>
              <a:t>infrared region of the spectrum </a:t>
            </a:r>
            <a:r>
              <a:rPr lang="en-US" sz="4000" dirty="0">
                <a:solidFill>
                  <a:srgbClr val="002060"/>
                </a:solidFill>
              </a:rPr>
              <a:t>that are due to pure </a:t>
            </a:r>
            <a:r>
              <a:rPr lang="en-US" sz="4000" dirty="0">
                <a:solidFill>
                  <a:srgbClr val="C00000"/>
                </a:solidFill>
              </a:rPr>
              <a:t>rotational</a:t>
            </a:r>
            <a:r>
              <a:rPr lang="en-US" sz="4000" dirty="0">
                <a:solidFill>
                  <a:srgbClr val="002060"/>
                </a:solidFill>
              </a:rPr>
              <a:t> or simultaneous </a:t>
            </a:r>
            <a:r>
              <a:rPr lang="en-US" sz="4000" dirty="0">
                <a:solidFill>
                  <a:srgbClr val="C00000"/>
                </a:solidFill>
              </a:rPr>
              <a:t>vibrational-rotational </a:t>
            </a:r>
            <a:r>
              <a:rPr lang="en-US" sz="4000" dirty="0" smtClean="0">
                <a:solidFill>
                  <a:srgbClr val="C00000"/>
                </a:solidFill>
              </a:rPr>
              <a:t>transitions.</a:t>
            </a:r>
            <a:endParaRPr lang="en-US" sz="4000" dirty="0">
              <a:solidFill>
                <a:srgbClr val="C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02741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61310" y="964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74456" tIns="723672" rIns="143464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ozone (O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3</a:t>
            </a: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6145" name="imag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310" y="1421476"/>
            <a:ext cx="7496175" cy="4467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161310" y="58887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59600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2984" tIns="723672" rIns="1307688"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Transmittance spectrum for CO</a:t>
            </a:r>
            <a:r>
              <a:rPr kumimoji="0" lang="en-US" altLang="en-US" sz="2100" b="0" i="0" u="none" strike="noStrike" cap="none" normalizeH="0" baseline="0" smtClean="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2</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http://www.spectralcalc.com/calc/spectralcalc.php</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7169" name="imag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7562850" cy="44481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90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t/>
            </a:r>
            <a:br>
              <a:rPr kumimoji="0" lang="en-US" altLang="en-US" sz="1000" b="0" i="0" u="none" strike="noStrike" cap="none" normalizeH="0" baseline="0" smtClean="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852110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42078" y="311307"/>
            <a:ext cx="8307844" cy="6235386"/>
          </a:xfrm>
          <a:prstGeom prst="rect">
            <a:avLst/>
          </a:prstGeom>
        </p:spPr>
      </p:pic>
    </p:spTree>
    <p:extLst>
      <p:ext uri="{BB962C8B-B14F-4D97-AF65-F5344CB8AC3E}">
        <p14:creationId xmlns:p14="http://schemas.microsoft.com/office/powerpoint/2010/main" val="31559921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6898" y="106205"/>
            <a:ext cx="9018203" cy="6645589"/>
          </a:xfrm>
          <a:prstGeom prst="rect">
            <a:avLst/>
          </a:prstGeom>
        </p:spPr>
      </p:pic>
    </p:spTree>
    <p:extLst>
      <p:ext uri="{BB962C8B-B14F-4D97-AF65-F5344CB8AC3E}">
        <p14:creationId xmlns:p14="http://schemas.microsoft.com/office/powerpoint/2010/main" val="204052137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1746" y="209137"/>
            <a:ext cx="9068508" cy="6439725"/>
          </a:xfrm>
          <a:prstGeom prst="rect">
            <a:avLst/>
          </a:prstGeom>
        </p:spPr>
      </p:pic>
    </p:spTree>
    <p:extLst>
      <p:ext uri="{BB962C8B-B14F-4D97-AF65-F5344CB8AC3E}">
        <p14:creationId xmlns:p14="http://schemas.microsoft.com/office/powerpoint/2010/main" val="172335617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7871" y="149788"/>
            <a:ext cx="8396258" cy="5884655"/>
          </a:xfrm>
          <a:prstGeom prst="rect">
            <a:avLst/>
          </a:prstGeom>
        </p:spPr>
      </p:pic>
      <p:sp>
        <p:nvSpPr>
          <p:cNvPr id="4" name="TextBox 3"/>
          <p:cNvSpPr txBox="1"/>
          <p:nvPr/>
        </p:nvSpPr>
        <p:spPr>
          <a:xfrm>
            <a:off x="625642" y="6192253"/>
            <a:ext cx="5181600" cy="923330"/>
          </a:xfrm>
          <a:prstGeom prst="rect">
            <a:avLst/>
          </a:prstGeom>
          <a:noFill/>
        </p:spPr>
        <p:txBody>
          <a:bodyPr wrap="square" rtlCol="0">
            <a:spAutoFit/>
          </a:bodyPr>
          <a:lstStyle/>
          <a:p>
            <a:r>
              <a:rPr lang="en-US" sz="3600" dirty="0"/>
              <a:t>where B = </a:t>
            </a:r>
            <a:r>
              <a:rPr lang="en-US" sz="3600" dirty="0" err="1"/>
              <a:t>B</a:t>
            </a:r>
            <a:r>
              <a:rPr lang="en-US" sz="3600" baseline="-25000" dirty="0" err="1"/>
              <a:t>λ</a:t>
            </a:r>
            <a:r>
              <a:rPr lang="en-US" sz="3600" dirty="0"/>
              <a:t>(T)</a:t>
            </a:r>
          </a:p>
          <a:p>
            <a:endParaRPr lang="en-US" dirty="0"/>
          </a:p>
        </p:txBody>
      </p:sp>
    </p:spTree>
    <p:extLst>
      <p:ext uri="{BB962C8B-B14F-4D97-AF65-F5344CB8AC3E}">
        <p14:creationId xmlns:p14="http://schemas.microsoft.com/office/powerpoint/2010/main" val="341194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36" y="196921"/>
            <a:ext cx="11772900" cy="6063198"/>
          </a:xfrm>
          <a:prstGeom prst="rect">
            <a:avLst/>
          </a:prstGeom>
        </p:spPr>
        <p:txBody>
          <a:bodyPr wrap="square">
            <a:spAutoFit/>
          </a:bodyPr>
          <a:lstStyle/>
          <a:p>
            <a:r>
              <a:rPr lang="en-US" sz="4400" dirty="0" smtClean="0">
                <a:solidFill>
                  <a:srgbClr val="C00000"/>
                </a:solidFill>
              </a:rPr>
              <a:t>Broadening </a:t>
            </a:r>
            <a:r>
              <a:rPr lang="en-US" sz="4400" dirty="0">
                <a:solidFill>
                  <a:srgbClr val="C00000"/>
                </a:solidFill>
              </a:rPr>
              <a:t>of absorption </a:t>
            </a:r>
            <a:r>
              <a:rPr lang="en-US" sz="4400" dirty="0" smtClean="0">
                <a:solidFill>
                  <a:srgbClr val="C00000"/>
                </a:solidFill>
              </a:rPr>
              <a:t>lines</a:t>
            </a:r>
          </a:p>
          <a:p>
            <a:endParaRPr lang="en-US" sz="4400" dirty="0">
              <a:solidFill>
                <a:srgbClr val="C00000"/>
              </a:solidFill>
            </a:endParaRPr>
          </a:p>
          <a:p>
            <a:r>
              <a:rPr lang="en-US" sz="4400" dirty="0">
                <a:solidFill>
                  <a:srgbClr val="002060"/>
                </a:solidFill>
              </a:rPr>
              <a:t>The absorption lines of molecules are of </a:t>
            </a:r>
            <a:r>
              <a:rPr lang="en-US" sz="4400" dirty="0">
                <a:solidFill>
                  <a:srgbClr val="C00000"/>
                </a:solidFill>
              </a:rPr>
              <a:t>finite width </a:t>
            </a:r>
            <a:r>
              <a:rPr lang="en-US" sz="4400" dirty="0">
                <a:solidFill>
                  <a:srgbClr val="002060"/>
                </a:solidFill>
              </a:rPr>
              <a:t>due to </a:t>
            </a:r>
            <a:r>
              <a:rPr lang="en-US" sz="4400" dirty="0" smtClean="0">
                <a:solidFill>
                  <a:srgbClr val="002060"/>
                </a:solidFill>
              </a:rPr>
              <a:t>the </a:t>
            </a:r>
            <a:r>
              <a:rPr lang="en-US" sz="4400" dirty="0">
                <a:solidFill>
                  <a:srgbClr val="002060"/>
                </a:solidFill>
              </a:rPr>
              <a:t>inherent </a:t>
            </a:r>
            <a:r>
              <a:rPr lang="en-US" sz="4400" dirty="0">
                <a:solidFill>
                  <a:srgbClr val="C00000"/>
                </a:solidFill>
              </a:rPr>
              <a:t>uncertainty in quantizing </a:t>
            </a:r>
            <a:r>
              <a:rPr lang="en-US" sz="4400" dirty="0">
                <a:solidFill>
                  <a:srgbClr val="002060"/>
                </a:solidFill>
              </a:rPr>
              <a:t>their energy levels, but this "natural broadening" is </a:t>
            </a:r>
            <a:r>
              <a:rPr lang="en-US" sz="4400" dirty="0">
                <a:solidFill>
                  <a:srgbClr val="C00000"/>
                </a:solidFill>
              </a:rPr>
              <a:t>inconsequential</a:t>
            </a:r>
            <a:r>
              <a:rPr lang="en-US" sz="4400" dirty="0">
                <a:solidFill>
                  <a:srgbClr val="002060"/>
                </a:solidFill>
              </a:rPr>
              <a:t> in comparison to the broadening attributable to the motions and collisions of the </a:t>
            </a:r>
            <a:r>
              <a:rPr lang="en-US" sz="4400" dirty="0" smtClean="0">
                <a:solidFill>
                  <a:srgbClr val="002060"/>
                </a:solidFill>
              </a:rPr>
              <a:t>gas molecules.</a:t>
            </a:r>
          </a:p>
          <a:p>
            <a:endParaRPr lang="en-US" sz="3600" dirty="0"/>
          </a:p>
        </p:txBody>
      </p:sp>
    </p:spTree>
    <p:extLst>
      <p:ext uri="{BB962C8B-B14F-4D97-AF65-F5344CB8AC3E}">
        <p14:creationId xmlns:p14="http://schemas.microsoft.com/office/powerpoint/2010/main" val="1059118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271" y="266672"/>
            <a:ext cx="8790355" cy="646331"/>
          </a:xfrm>
          <a:prstGeom prst="rect">
            <a:avLst/>
          </a:prstGeom>
        </p:spPr>
        <p:txBody>
          <a:bodyPr wrap="none">
            <a:spAutoFit/>
          </a:bodyPr>
          <a:lstStyle/>
          <a:p>
            <a:r>
              <a:rPr lang="en-US" sz="3600" dirty="0">
                <a:solidFill>
                  <a:srgbClr val="C00000"/>
                </a:solidFill>
              </a:rPr>
              <a:t>What is the Heisenberg Uncertainty Principle</a:t>
            </a:r>
            <a:endParaRPr lang="en-US" sz="3600" i="0" dirty="0">
              <a:solidFill>
                <a:srgbClr val="C00000"/>
              </a:solidFill>
              <a:effectLst/>
            </a:endParaRPr>
          </a:p>
        </p:txBody>
      </p:sp>
      <p:sp>
        <p:nvSpPr>
          <p:cNvPr id="3" name="Rectangle 2"/>
          <p:cNvSpPr/>
          <p:nvPr/>
        </p:nvSpPr>
        <p:spPr>
          <a:xfrm>
            <a:off x="926123" y="1418493"/>
            <a:ext cx="8979877" cy="3416320"/>
          </a:xfrm>
          <a:prstGeom prst="rect">
            <a:avLst/>
          </a:prstGeom>
        </p:spPr>
        <p:txBody>
          <a:bodyPr wrap="square">
            <a:spAutoFit/>
          </a:bodyPr>
          <a:lstStyle/>
          <a:p>
            <a:r>
              <a:rPr lang="en-US" sz="3600" dirty="0">
                <a:solidFill>
                  <a:srgbClr val="000000"/>
                </a:solidFill>
                <a:latin typeface="Helvetica Neue Custom"/>
              </a:rPr>
              <a:t>The Heisenberg Uncertainty Principle states that you can never simultaneously know the exact position and the exact speed of an </a:t>
            </a:r>
            <a:r>
              <a:rPr lang="en-US" sz="3600" dirty="0" smtClean="0">
                <a:solidFill>
                  <a:srgbClr val="000000"/>
                </a:solidFill>
                <a:latin typeface="Helvetica Neue Custom"/>
              </a:rPr>
              <a:t>object because </a:t>
            </a:r>
            <a:r>
              <a:rPr lang="en-US" sz="3600" dirty="0">
                <a:solidFill>
                  <a:srgbClr val="000000"/>
                </a:solidFill>
                <a:latin typeface="Helvetica Neue Custom"/>
              </a:rPr>
              <a:t>everything in the universe behaves like both a particle and a wave at the same time</a:t>
            </a:r>
            <a:endParaRPr lang="en-US" sz="3600" dirty="0"/>
          </a:p>
        </p:txBody>
      </p:sp>
    </p:spTree>
    <p:extLst>
      <p:ext uri="{BB962C8B-B14F-4D97-AF65-F5344CB8AC3E}">
        <p14:creationId xmlns:p14="http://schemas.microsoft.com/office/powerpoint/2010/main" val="44520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0879015" cy="2677656"/>
          </a:xfrm>
          <a:prstGeom prst="rect">
            <a:avLst/>
          </a:prstGeom>
        </p:spPr>
        <p:txBody>
          <a:bodyPr wrap="square">
            <a:spAutoFit/>
          </a:bodyPr>
          <a:lstStyle/>
          <a:p>
            <a:r>
              <a:rPr lang="en-US" sz="2800" dirty="0">
                <a:solidFill>
                  <a:srgbClr val="252525"/>
                </a:solidFill>
                <a:latin typeface="Arial" panose="020B0604020202020204" pitchFamily="34" charset="0"/>
              </a:rPr>
              <a:t>In </a:t>
            </a:r>
            <a:r>
              <a:rPr lang="en-US" sz="2800" dirty="0">
                <a:solidFill>
                  <a:srgbClr val="0B0080"/>
                </a:solidFill>
                <a:latin typeface="Arial" panose="020B0604020202020204" pitchFamily="34" charset="0"/>
                <a:hlinkClick r:id="rId2" tooltip="Quantum mechanics"/>
              </a:rPr>
              <a:t>quantum mechanics</a:t>
            </a:r>
            <a:r>
              <a:rPr lang="en-US" sz="2800" dirty="0">
                <a:solidFill>
                  <a:srgbClr val="252525"/>
                </a:solidFill>
                <a:latin typeface="Arial" panose="020B0604020202020204" pitchFamily="34" charset="0"/>
              </a:rPr>
              <a:t>, the </a:t>
            </a:r>
            <a:r>
              <a:rPr lang="en-US" sz="2800" b="1" dirty="0">
                <a:solidFill>
                  <a:srgbClr val="252525"/>
                </a:solidFill>
                <a:latin typeface="Arial" panose="020B0604020202020204" pitchFamily="34" charset="0"/>
              </a:rPr>
              <a:t>uncertainty principle</a:t>
            </a:r>
            <a:r>
              <a:rPr lang="en-US" sz="2800" dirty="0">
                <a:solidFill>
                  <a:srgbClr val="252525"/>
                </a:solidFill>
                <a:latin typeface="Arial" panose="020B0604020202020204" pitchFamily="34" charset="0"/>
              </a:rPr>
              <a:t>, also known as </a:t>
            </a:r>
            <a:r>
              <a:rPr lang="en-US" sz="2800" b="1" dirty="0">
                <a:solidFill>
                  <a:srgbClr val="252525"/>
                </a:solidFill>
                <a:latin typeface="Arial" panose="020B0604020202020204" pitchFamily="34" charset="0"/>
              </a:rPr>
              <a:t>Heisenberg's uncertainty principle</a:t>
            </a:r>
            <a:r>
              <a:rPr lang="en-US" sz="2800" dirty="0">
                <a:solidFill>
                  <a:srgbClr val="252525"/>
                </a:solidFill>
                <a:latin typeface="Arial" panose="020B0604020202020204" pitchFamily="34" charset="0"/>
              </a:rPr>
              <a:t>, is any of a variety of mathematical inequalities asserting a fundamental limit to the precision with which certain pairs of physical properties of a particle, known as </a:t>
            </a:r>
            <a:r>
              <a:rPr lang="en-US" sz="2800" dirty="0">
                <a:solidFill>
                  <a:srgbClr val="0B0080"/>
                </a:solidFill>
                <a:latin typeface="Arial" panose="020B0604020202020204" pitchFamily="34" charset="0"/>
                <a:hlinkClick r:id="rId3" tooltip="Complementarity (physics)"/>
              </a:rPr>
              <a:t>complementary</a:t>
            </a:r>
            <a:r>
              <a:rPr lang="en-US" sz="2800" dirty="0">
                <a:solidFill>
                  <a:srgbClr val="252525"/>
                </a:solidFill>
                <a:latin typeface="Arial" panose="020B0604020202020204" pitchFamily="34" charset="0"/>
              </a:rPr>
              <a:t> variables, such as </a:t>
            </a:r>
            <a:r>
              <a:rPr lang="en-US" sz="2800" dirty="0">
                <a:solidFill>
                  <a:srgbClr val="0B0080"/>
                </a:solidFill>
                <a:latin typeface="Arial" panose="020B0604020202020204" pitchFamily="34" charset="0"/>
                <a:hlinkClick r:id="rId4" tooltip="Position (vector)"/>
              </a:rPr>
              <a:t>position</a:t>
            </a:r>
            <a:r>
              <a:rPr lang="en-US" sz="2800" dirty="0">
                <a:solidFill>
                  <a:srgbClr val="252525"/>
                </a:solidFill>
                <a:latin typeface="Arial" panose="020B0604020202020204" pitchFamily="34" charset="0"/>
              </a:rPr>
              <a:t> </a:t>
            </a:r>
            <a:r>
              <a:rPr lang="en-US" sz="2800" i="1" dirty="0">
                <a:solidFill>
                  <a:srgbClr val="252525"/>
                </a:solidFill>
                <a:latin typeface="Arial" panose="020B0604020202020204" pitchFamily="34" charset="0"/>
              </a:rPr>
              <a:t>x</a:t>
            </a:r>
            <a:r>
              <a:rPr lang="en-US" sz="2800" dirty="0">
                <a:solidFill>
                  <a:srgbClr val="252525"/>
                </a:solidFill>
                <a:latin typeface="Arial" panose="020B0604020202020204" pitchFamily="34" charset="0"/>
              </a:rPr>
              <a:t> and </a:t>
            </a:r>
            <a:r>
              <a:rPr lang="en-US" sz="2800" dirty="0">
                <a:solidFill>
                  <a:srgbClr val="0B0080"/>
                </a:solidFill>
                <a:latin typeface="Arial" panose="020B0604020202020204" pitchFamily="34" charset="0"/>
                <a:hlinkClick r:id="rId5" tooltip="Momentum"/>
              </a:rPr>
              <a:t>momentum</a:t>
            </a:r>
            <a:r>
              <a:rPr lang="en-US" sz="2800" dirty="0">
                <a:solidFill>
                  <a:srgbClr val="252525"/>
                </a:solidFill>
                <a:latin typeface="Arial" panose="020B0604020202020204" pitchFamily="34" charset="0"/>
              </a:rPr>
              <a:t> </a:t>
            </a:r>
            <a:r>
              <a:rPr lang="en-US" sz="2800" i="1" dirty="0">
                <a:solidFill>
                  <a:srgbClr val="252525"/>
                </a:solidFill>
                <a:latin typeface="Arial" panose="020B0604020202020204" pitchFamily="34" charset="0"/>
              </a:rPr>
              <a:t>p</a:t>
            </a:r>
            <a:r>
              <a:rPr lang="en-US" sz="2800" dirty="0">
                <a:solidFill>
                  <a:srgbClr val="252525"/>
                </a:solidFill>
                <a:latin typeface="Arial" panose="020B0604020202020204" pitchFamily="34" charset="0"/>
              </a:rPr>
              <a:t>, can be known simultaneously</a:t>
            </a:r>
            <a:endParaRPr lang="en-US" sz="2800" dirty="0"/>
          </a:p>
        </p:txBody>
      </p:sp>
      <p:sp>
        <p:nvSpPr>
          <p:cNvPr id="5" name="Rectangle 4"/>
          <p:cNvSpPr/>
          <p:nvPr/>
        </p:nvSpPr>
        <p:spPr>
          <a:xfrm>
            <a:off x="93785" y="2912927"/>
            <a:ext cx="11172092" cy="2246769"/>
          </a:xfrm>
          <a:prstGeom prst="rect">
            <a:avLst/>
          </a:prstGeom>
        </p:spPr>
        <p:txBody>
          <a:bodyPr wrap="square">
            <a:spAutoFit/>
          </a:bodyPr>
          <a:lstStyle/>
          <a:p>
            <a:r>
              <a:rPr lang="en-US" sz="2800" dirty="0" smtClean="0"/>
              <a:t>Introduced </a:t>
            </a:r>
            <a:r>
              <a:rPr lang="en-US" sz="2800" dirty="0"/>
              <a:t>first in 1927, by the German physicist Werner Heisenberg, it states that the more precisely the position of some particle is determined, the less precisely its momentum can be known, and vice versa</a:t>
            </a:r>
            <a:r>
              <a:rPr lang="en-US" sz="2800" dirty="0" smtClean="0"/>
              <a:t>. The </a:t>
            </a:r>
            <a:r>
              <a:rPr lang="en-US" sz="2800" dirty="0"/>
              <a:t>formal inequality </a:t>
            </a:r>
            <a:r>
              <a:rPr lang="en-US" sz="2800" dirty="0" smtClean="0"/>
              <a:t>relates </a:t>
            </a:r>
            <a:r>
              <a:rPr lang="en-US" sz="2800" dirty="0"/>
              <a:t>the standard deviation of position </a:t>
            </a:r>
            <a:r>
              <a:rPr lang="en-US" sz="2800" dirty="0" err="1"/>
              <a:t>σx</a:t>
            </a:r>
            <a:r>
              <a:rPr lang="en-US" sz="2800" dirty="0"/>
              <a:t> and the standard deviation of momentum </a:t>
            </a:r>
            <a:r>
              <a:rPr lang="en-US" sz="2800" dirty="0" err="1"/>
              <a:t>σp</a:t>
            </a:r>
            <a:r>
              <a:rPr lang="en-US" sz="2800" dirty="0"/>
              <a:t> </a:t>
            </a:r>
            <a:r>
              <a:rPr lang="en-US" sz="2800" dirty="0" smtClean="0"/>
              <a:t>(</a:t>
            </a:r>
            <a:r>
              <a:rPr lang="en-US" sz="2800" dirty="0"/>
              <a:t>ħ is the reduced Planck constant, h / 2π).</a:t>
            </a:r>
          </a:p>
        </p:txBody>
      </p:sp>
      <p:pic>
        <p:nvPicPr>
          <p:cNvPr id="5125" name="Picture 5" descr=" \sigma_{x}\sigma_{p} \geq \frac{\hbar}{2}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305" y="5512309"/>
            <a:ext cx="1890558" cy="9811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5138" y="5512309"/>
            <a:ext cx="1663725" cy="369332"/>
          </a:xfrm>
          <a:prstGeom prst="rect">
            <a:avLst/>
          </a:prstGeom>
          <a:noFill/>
        </p:spPr>
        <p:txBody>
          <a:bodyPr wrap="none" rtlCol="0">
            <a:spAutoFit/>
          </a:bodyPr>
          <a:lstStyle/>
          <a:p>
            <a:r>
              <a:rPr lang="en-US" dirty="0" smtClean="0"/>
              <a:t>From Wikipedia</a:t>
            </a:r>
            <a:endParaRPr lang="en-US" dirty="0"/>
          </a:p>
        </p:txBody>
      </p:sp>
    </p:spTree>
    <p:extLst>
      <p:ext uri="{BB962C8B-B14F-4D97-AF65-F5344CB8AC3E}">
        <p14:creationId xmlns:p14="http://schemas.microsoft.com/office/powerpoint/2010/main" val="338391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0"/>
            <a:ext cx="11783291" cy="707886"/>
          </a:xfrm>
          <a:prstGeom prst="rect">
            <a:avLst/>
          </a:prstGeom>
        </p:spPr>
        <p:txBody>
          <a:bodyPr wrap="square">
            <a:spAutoFit/>
          </a:bodyPr>
          <a:lstStyle/>
          <a:p>
            <a:pPr algn="ctr"/>
            <a:r>
              <a:rPr lang="en-US" sz="4000" dirty="0">
                <a:solidFill>
                  <a:srgbClr val="C00000"/>
                </a:solidFill>
              </a:rPr>
              <a:t>Spectral line shapes: Lorentz profile, Doppler </a:t>
            </a:r>
            <a:r>
              <a:rPr lang="en-US" sz="4000" dirty="0" smtClean="0">
                <a:solidFill>
                  <a:srgbClr val="C00000"/>
                </a:solidFill>
              </a:rPr>
              <a:t>profile</a:t>
            </a:r>
            <a:endParaRPr lang="en-US" sz="4000" dirty="0">
              <a:solidFill>
                <a:srgbClr val="C00000"/>
              </a:solidFill>
            </a:endParaRPr>
          </a:p>
        </p:txBody>
      </p:sp>
      <p:sp>
        <p:nvSpPr>
          <p:cNvPr id="3" name="Rectangle 2"/>
          <p:cNvSpPr/>
          <p:nvPr/>
        </p:nvSpPr>
        <p:spPr>
          <a:xfrm>
            <a:off x="145473" y="1662545"/>
            <a:ext cx="11606645" cy="3170099"/>
          </a:xfrm>
          <a:prstGeom prst="rect">
            <a:avLst/>
          </a:prstGeom>
        </p:spPr>
        <p:txBody>
          <a:bodyPr wrap="square">
            <a:spAutoFit/>
          </a:bodyPr>
          <a:lstStyle/>
          <a:p>
            <a:r>
              <a:rPr lang="en-US" sz="4000" dirty="0">
                <a:solidFill>
                  <a:srgbClr val="002060"/>
                </a:solidFill>
              </a:rPr>
              <a:t>Three main factors that define an absorption line: central position of the </a:t>
            </a:r>
            <a:r>
              <a:rPr lang="en-US" sz="4000" dirty="0" smtClean="0">
                <a:solidFill>
                  <a:srgbClr val="002060"/>
                </a:solidFill>
              </a:rPr>
              <a:t>line, e.g</a:t>
            </a:r>
            <a:r>
              <a:rPr lang="en-US" sz="4000" dirty="0">
                <a:solidFill>
                  <a:srgbClr val="002060"/>
                </a:solidFill>
              </a:rPr>
              <a:t>., the central frequency </a:t>
            </a:r>
          </a:p>
          <a:p>
            <a:endParaRPr lang="en-US" sz="4000" dirty="0" smtClean="0">
              <a:solidFill>
                <a:srgbClr val="002060"/>
              </a:solidFill>
            </a:endParaRPr>
          </a:p>
          <a:p>
            <a:r>
              <a:rPr lang="en-US" sz="4000" dirty="0" smtClean="0">
                <a:solidFill>
                  <a:srgbClr val="002060"/>
                </a:solidFill>
              </a:rPr>
              <a:t>or </a:t>
            </a:r>
            <a:r>
              <a:rPr lang="en-US" sz="4000" dirty="0">
                <a:solidFill>
                  <a:srgbClr val="002060"/>
                </a:solidFill>
              </a:rPr>
              <a:t>the central wavenumber  </a:t>
            </a:r>
            <a:r>
              <a:rPr lang="en-US" sz="4000" dirty="0" smtClean="0">
                <a:solidFill>
                  <a:srgbClr val="002060"/>
                </a:solidFill>
              </a:rPr>
              <a:t>     ,  strength </a:t>
            </a:r>
            <a:r>
              <a:rPr lang="en-US" sz="4000" dirty="0">
                <a:solidFill>
                  <a:srgbClr val="002060"/>
                </a:solidFill>
              </a:rPr>
              <a:t>of the</a:t>
            </a:r>
          </a:p>
          <a:p>
            <a:r>
              <a:rPr lang="en-US" sz="4000" dirty="0">
                <a:solidFill>
                  <a:srgbClr val="002060"/>
                </a:solidFill>
              </a:rPr>
              <a:t>line (or intensity, S), and shape factor (or line profile, </a:t>
            </a:r>
            <a:r>
              <a:rPr lang="en-US" sz="4000" i="1" dirty="0">
                <a:solidFill>
                  <a:srgbClr val="002060"/>
                </a:solidFill>
              </a:rPr>
              <a:t>f</a:t>
            </a:r>
            <a:r>
              <a:rPr lang="en-US" sz="4000" dirty="0">
                <a:solidFill>
                  <a:srgbClr val="002060"/>
                </a:solidFill>
              </a:rPr>
              <a:t>).</a:t>
            </a:r>
          </a:p>
        </p:txBody>
      </p:sp>
      <p:pic>
        <p:nvPicPr>
          <p:cNvPr id="6" name="Picture 5"/>
          <p:cNvPicPr>
            <a:picLocks noChangeAspect="1"/>
          </p:cNvPicPr>
          <p:nvPr/>
        </p:nvPicPr>
        <p:blipFill>
          <a:blip r:embed="rId2"/>
          <a:stretch>
            <a:fillRect/>
          </a:stretch>
        </p:blipFill>
        <p:spPr>
          <a:xfrm>
            <a:off x="6141427" y="3577081"/>
            <a:ext cx="561110" cy="599927"/>
          </a:xfrm>
          <a:prstGeom prst="rect">
            <a:avLst/>
          </a:prstGeom>
        </p:spPr>
      </p:pic>
      <p:pic>
        <p:nvPicPr>
          <p:cNvPr id="7" name="Picture 6"/>
          <p:cNvPicPr>
            <a:picLocks noChangeAspect="1"/>
          </p:cNvPicPr>
          <p:nvPr/>
        </p:nvPicPr>
        <p:blipFill>
          <a:blip r:embed="rId3"/>
          <a:stretch>
            <a:fillRect/>
          </a:stretch>
        </p:blipFill>
        <p:spPr>
          <a:xfrm>
            <a:off x="384658" y="3008569"/>
            <a:ext cx="707188" cy="728094"/>
          </a:xfrm>
          <a:prstGeom prst="rect">
            <a:avLst/>
          </a:prstGeom>
        </p:spPr>
      </p:pic>
    </p:spTree>
    <p:extLst>
      <p:ext uri="{BB962C8B-B14F-4D97-AF65-F5344CB8AC3E}">
        <p14:creationId xmlns:p14="http://schemas.microsoft.com/office/powerpoint/2010/main" val="314335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27877" cy="5632311"/>
          </a:xfrm>
          <a:prstGeom prst="rect">
            <a:avLst/>
          </a:prstGeom>
        </p:spPr>
        <p:txBody>
          <a:bodyPr wrap="square">
            <a:spAutoFit/>
          </a:bodyPr>
          <a:lstStyle/>
          <a:p>
            <a:r>
              <a:rPr lang="en-US" sz="4000" dirty="0" smtClean="0">
                <a:solidFill>
                  <a:srgbClr val="002060"/>
                </a:solidFill>
              </a:rPr>
              <a:t>Each </a:t>
            </a:r>
            <a:r>
              <a:rPr lang="en-US" sz="4000" dirty="0">
                <a:solidFill>
                  <a:srgbClr val="002060"/>
                </a:solidFill>
              </a:rPr>
              <a:t>line has a finite width (referred to as </a:t>
            </a:r>
            <a:r>
              <a:rPr lang="en-US" sz="4000" b="1" dirty="0">
                <a:solidFill>
                  <a:srgbClr val="002060"/>
                </a:solidFill>
              </a:rPr>
              <a:t>natural broadening of a </a:t>
            </a:r>
            <a:r>
              <a:rPr lang="en-US" sz="4000" b="1" dirty="0" smtClean="0">
                <a:solidFill>
                  <a:srgbClr val="002060"/>
                </a:solidFill>
              </a:rPr>
              <a:t>spectral line</a:t>
            </a:r>
            <a:r>
              <a:rPr lang="en-US" sz="4000" b="1" dirty="0">
                <a:solidFill>
                  <a:srgbClr val="002060"/>
                </a:solidFill>
              </a:rPr>
              <a:t>).</a:t>
            </a:r>
          </a:p>
          <a:p>
            <a:r>
              <a:rPr lang="en-US" sz="4000" dirty="0">
                <a:solidFill>
                  <a:srgbClr val="002060"/>
                </a:solidFill>
              </a:rPr>
              <a:t>• In the atmosphere, several processes may result </a:t>
            </a:r>
            <a:r>
              <a:rPr lang="en-US" sz="4000" dirty="0" smtClean="0">
                <a:solidFill>
                  <a:srgbClr val="002060"/>
                </a:solidFill>
              </a:rPr>
              <a:t>in an </a:t>
            </a:r>
            <a:r>
              <a:rPr lang="en-US" sz="4000" dirty="0">
                <a:solidFill>
                  <a:srgbClr val="002060"/>
                </a:solidFill>
              </a:rPr>
              <a:t>additional broadening of </a:t>
            </a:r>
            <a:r>
              <a:rPr lang="en-US" sz="4000" dirty="0" smtClean="0">
                <a:solidFill>
                  <a:srgbClr val="002060"/>
                </a:solidFill>
              </a:rPr>
              <a:t>a spectral </a:t>
            </a:r>
            <a:r>
              <a:rPr lang="en-US" sz="4000" dirty="0">
                <a:solidFill>
                  <a:srgbClr val="002060"/>
                </a:solidFill>
              </a:rPr>
              <a:t>line of the molecules</a:t>
            </a:r>
            <a:r>
              <a:rPr lang="en-US" sz="4000" dirty="0" smtClean="0">
                <a:solidFill>
                  <a:srgbClr val="002060"/>
                </a:solidFill>
              </a:rPr>
              <a:t>:</a:t>
            </a:r>
          </a:p>
          <a:p>
            <a:r>
              <a:rPr lang="en-US" sz="4000" dirty="0" smtClean="0">
                <a:solidFill>
                  <a:srgbClr val="002060"/>
                </a:solidFill>
              </a:rPr>
              <a:t> </a:t>
            </a:r>
            <a:r>
              <a:rPr lang="en-US" sz="4000" dirty="0">
                <a:solidFill>
                  <a:srgbClr val="002060"/>
                </a:solidFill>
              </a:rPr>
              <a:t>1) collisions between molecules (referred to as </a:t>
            </a:r>
            <a:r>
              <a:rPr lang="en-US" sz="4000" dirty="0" smtClean="0">
                <a:solidFill>
                  <a:srgbClr val="002060"/>
                </a:solidFill>
              </a:rPr>
              <a:t>the </a:t>
            </a:r>
            <a:r>
              <a:rPr lang="en-US" sz="4000" b="1" dirty="0" smtClean="0">
                <a:solidFill>
                  <a:srgbClr val="002060"/>
                </a:solidFill>
              </a:rPr>
              <a:t>pressure </a:t>
            </a:r>
            <a:r>
              <a:rPr lang="en-US" sz="4000" b="1" dirty="0">
                <a:solidFill>
                  <a:srgbClr val="002060"/>
                </a:solidFill>
              </a:rPr>
              <a:t>broadening</a:t>
            </a:r>
            <a:r>
              <a:rPr lang="en-US" sz="4000" dirty="0">
                <a:solidFill>
                  <a:srgbClr val="002060"/>
                </a:solidFill>
              </a:rPr>
              <a:t>); </a:t>
            </a:r>
            <a:endParaRPr lang="en-US" sz="4000" dirty="0" smtClean="0">
              <a:solidFill>
                <a:srgbClr val="002060"/>
              </a:solidFill>
            </a:endParaRPr>
          </a:p>
          <a:p>
            <a:r>
              <a:rPr lang="en-US" sz="4000" dirty="0" smtClean="0">
                <a:solidFill>
                  <a:srgbClr val="002060"/>
                </a:solidFill>
              </a:rPr>
              <a:t>2</a:t>
            </a:r>
            <a:r>
              <a:rPr lang="en-US" sz="4000" dirty="0">
                <a:solidFill>
                  <a:srgbClr val="002060"/>
                </a:solidFill>
              </a:rPr>
              <a:t>) due to the differences in the molecule thermal</a:t>
            </a:r>
          </a:p>
          <a:p>
            <a:r>
              <a:rPr lang="en-US" sz="4000" dirty="0">
                <a:solidFill>
                  <a:srgbClr val="002060"/>
                </a:solidFill>
              </a:rPr>
              <a:t>velocities (referred to as the </a:t>
            </a:r>
            <a:r>
              <a:rPr lang="en-US" sz="4000" b="1" dirty="0" smtClean="0">
                <a:solidFill>
                  <a:srgbClr val="002060"/>
                </a:solidFill>
              </a:rPr>
              <a:t>Doppler broadening</a:t>
            </a:r>
            <a:r>
              <a:rPr lang="en-US" sz="4000" dirty="0">
                <a:solidFill>
                  <a:srgbClr val="002060"/>
                </a:solidFill>
              </a:rPr>
              <a:t>); and </a:t>
            </a:r>
            <a:endParaRPr lang="en-US" sz="4000" dirty="0" smtClean="0">
              <a:solidFill>
                <a:srgbClr val="002060"/>
              </a:solidFill>
            </a:endParaRPr>
          </a:p>
          <a:p>
            <a:r>
              <a:rPr lang="en-US" sz="4000" dirty="0" smtClean="0">
                <a:solidFill>
                  <a:srgbClr val="002060"/>
                </a:solidFill>
              </a:rPr>
              <a:t>3</a:t>
            </a:r>
            <a:r>
              <a:rPr lang="en-US" sz="4000" dirty="0">
                <a:solidFill>
                  <a:srgbClr val="002060"/>
                </a:solidFill>
              </a:rPr>
              <a:t>) the combination of </a:t>
            </a:r>
            <a:r>
              <a:rPr lang="en-US" sz="4000" dirty="0" smtClean="0">
                <a:solidFill>
                  <a:srgbClr val="002060"/>
                </a:solidFill>
              </a:rPr>
              <a:t>the above </a:t>
            </a:r>
            <a:r>
              <a:rPr lang="en-US" sz="4000" dirty="0">
                <a:solidFill>
                  <a:srgbClr val="002060"/>
                </a:solidFill>
              </a:rPr>
              <a:t>processes.</a:t>
            </a:r>
          </a:p>
        </p:txBody>
      </p:sp>
    </p:spTree>
    <p:extLst>
      <p:ext uri="{BB962C8B-B14F-4D97-AF65-F5344CB8AC3E}">
        <p14:creationId xmlns:p14="http://schemas.microsoft.com/office/powerpoint/2010/main" val="3879514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917"/>
            <a:ext cx="11700163" cy="1200329"/>
          </a:xfrm>
          <a:prstGeom prst="rect">
            <a:avLst/>
          </a:prstGeom>
        </p:spPr>
        <p:txBody>
          <a:bodyPr wrap="square">
            <a:spAutoFit/>
          </a:bodyPr>
          <a:lstStyle/>
          <a:p>
            <a:r>
              <a:rPr lang="en-US" sz="3600" b="1" dirty="0">
                <a:solidFill>
                  <a:srgbClr val="002060"/>
                </a:solidFill>
                <a:latin typeface="Times New Roman" panose="02020603050405020304" pitchFamily="18" charset="0"/>
              </a:rPr>
              <a:t>Lorentz profile </a:t>
            </a:r>
            <a:r>
              <a:rPr lang="en-US" sz="3600" dirty="0">
                <a:solidFill>
                  <a:srgbClr val="002060"/>
                </a:solidFill>
                <a:latin typeface="Times New Roman" panose="02020603050405020304" pitchFamily="18" charset="0"/>
              </a:rPr>
              <a:t>of a spectral line is used to characterize the </a:t>
            </a:r>
            <a:r>
              <a:rPr lang="en-US" sz="3600" b="1" dirty="0">
                <a:solidFill>
                  <a:srgbClr val="002060"/>
                </a:solidFill>
                <a:latin typeface="Times New Roman" panose="02020603050405020304" pitchFamily="18" charset="0"/>
              </a:rPr>
              <a:t>pressure broadening </a:t>
            </a:r>
            <a:r>
              <a:rPr lang="en-US" sz="3600" dirty="0">
                <a:solidFill>
                  <a:srgbClr val="002060"/>
                </a:solidFill>
                <a:latin typeface="Times New Roman" panose="02020603050405020304" pitchFamily="18" charset="0"/>
              </a:rPr>
              <a:t>and </a:t>
            </a:r>
            <a:r>
              <a:rPr lang="en-US" sz="3600" dirty="0" smtClean="0">
                <a:solidFill>
                  <a:srgbClr val="002060"/>
                </a:solidFill>
                <a:latin typeface="Times New Roman" panose="02020603050405020304" pitchFamily="18" charset="0"/>
              </a:rPr>
              <a:t>is defined </a:t>
            </a:r>
            <a:r>
              <a:rPr lang="en-US" sz="3600" dirty="0">
                <a:solidFill>
                  <a:srgbClr val="002060"/>
                </a:solidFill>
                <a:latin typeface="Times New Roman" panose="02020603050405020304" pitchFamily="18" charset="0"/>
              </a:rPr>
              <a:t>as:</a:t>
            </a:r>
            <a:endParaRPr lang="en-US" sz="3600" dirty="0">
              <a:solidFill>
                <a:srgbClr val="002060"/>
              </a:solidFill>
            </a:endParaRPr>
          </a:p>
        </p:txBody>
      </p:sp>
      <p:sp>
        <p:nvSpPr>
          <p:cNvPr id="3" name="Rectangle 2"/>
          <p:cNvSpPr/>
          <p:nvPr/>
        </p:nvSpPr>
        <p:spPr>
          <a:xfrm>
            <a:off x="145473" y="3708645"/>
            <a:ext cx="11824854" cy="2862322"/>
          </a:xfrm>
          <a:prstGeom prst="rect">
            <a:avLst/>
          </a:prstGeom>
        </p:spPr>
        <p:txBody>
          <a:bodyPr wrap="square">
            <a:spAutoFit/>
          </a:bodyPr>
          <a:lstStyle/>
          <a:p>
            <a:r>
              <a:rPr lang="en-US" sz="3600" dirty="0" smtClean="0">
                <a:solidFill>
                  <a:srgbClr val="002060"/>
                </a:solidFill>
              </a:rPr>
              <a:t>Where    e             is </a:t>
            </a:r>
            <a:r>
              <a:rPr lang="en-US" sz="3600" dirty="0">
                <a:solidFill>
                  <a:srgbClr val="002060"/>
                </a:solidFill>
              </a:rPr>
              <a:t>the shape factor of a spectral line;</a:t>
            </a:r>
          </a:p>
          <a:p>
            <a:r>
              <a:rPr lang="en-US" sz="3600" dirty="0" smtClean="0">
                <a:solidFill>
                  <a:srgbClr val="002060"/>
                </a:solidFill>
              </a:rPr>
              <a:t>     is </a:t>
            </a:r>
            <a:r>
              <a:rPr lang="en-US" sz="3600" dirty="0">
                <a:solidFill>
                  <a:srgbClr val="002060"/>
                </a:solidFill>
              </a:rPr>
              <a:t>the wavenumber of a central position of a line;</a:t>
            </a:r>
          </a:p>
          <a:p>
            <a:r>
              <a:rPr lang="en-US" sz="3600" dirty="0">
                <a:solidFill>
                  <a:srgbClr val="002060"/>
                </a:solidFill>
              </a:rPr>
              <a:t>α is the half-width of a line at the half maximum (in cm-1), (often called the </a:t>
            </a:r>
            <a:r>
              <a:rPr lang="en-US" sz="3600" b="1" dirty="0">
                <a:solidFill>
                  <a:srgbClr val="002060"/>
                </a:solidFill>
              </a:rPr>
              <a:t>line width</a:t>
            </a:r>
            <a:r>
              <a:rPr lang="en-US" sz="3600" dirty="0">
                <a:solidFill>
                  <a:srgbClr val="002060"/>
                </a:solidFill>
              </a:rPr>
              <a:t>)</a:t>
            </a:r>
          </a:p>
          <a:p>
            <a:endParaRPr lang="en-US" sz="3600" dirty="0"/>
          </a:p>
        </p:txBody>
      </p:sp>
      <p:pic>
        <p:nvPicPr>
          <p:cNvPr id="4" name="Picture 3"/>
          <p:cNvPicPr>
            <a:picLocks noChangeAspect="1"/>
          </p:cNvPicPr>
          <p:nvPr/>
        </p:nvPicPr>
        <p:blipFill>
          <a:blip r:embed="rId2"/>
          <a:stretch>
            <a:fillRect/>
          </a:stretch>
        </p:blipFill>
        <p:spPr>
          <a:xfrm>
            <a:off x="2561910" y="1600766"/>
            <a:ext cx="6576342" cy="1952358"/>
          </a:xfrm>
          <a:prstGeom prst="rect">
            <a:avLst/>
          </a:prstGeom>
        </p:spPr>
      </p:pic>
      <p:pic>
        <p:nvPicPr>
          <p:cNvPr id="5" name="Picture 4"/>
          <p:cNvPicPr>
            <a:picLocks noChangeAspect="1"/>
          </p:cNvPicPr>
          <p:nvPr/>
        </p:nvPicPr>
        <p:blipFill>
          <a:blip r:embed="rId3"/>
          <a:stretch>
            <a:fillRect/>
          </a:stretch>
        </p:blipFill>
        <p:spPr>
          <a:xfrm>
            <a:off x="1655715" y="3708644"/>
            <a:ext cx="1424046" cy="710530"/>
          </a:xfrm>
          <a:prstGeom prst="rect">
            <a:avLst/>
          </a:prstGeom>
        </p:spPr>
      </p:pic>
      <p:pic>
        <p:nvPicPr>
          <p:cNvPr id="6" name="Picture 5"/>
          <p:cNvPicPr>
            <a:picLocks noChangeAspect="1"/>
          </p:cNvPicPr>
          <p:nvPr/>
        </p:nvPicPr>
        <p:blipFill>
          <a:blip r:embed="rId4"/>
          <a:stretch>
            <a:fillRect/>
          </a:stretch>
        </p:blipFill>
        <p:spPr>
          <a:xfrm>
            <a:off x="145473" y="4256989"/>
            <a:ext cx="610067" cy="665863"/>
          </a:xfrm>
          <a:prstGeom prst="rect">
            <a:avLst/>
          </a:prstGeom>
        </p:spPr>
      </p:pic>
    </p:spTree>
    <p:extLst>
      <p:ext uri="{BB962C8B-B14F-4D97-AF65-F5344CB8AC3E}">
        <p14:creationId xmlns:p14="http://schemas.microsoft.com/office/powerpoint/2010/main" val="2625857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880" t="16326" r="7880"/>
          <a:stretch/>
        </p:blipFill>
        <p:spPr>
          <a:xfrm>
            <a:off x="2213810" y="1122946"/>
            <a:ext cx="7876674" cy="5005992"/>
          </a:xfrm>
          <a:prstGeom prst="rect">
            <a:avLst/>
          </a:prstGeom>
        </p:spPr>
      </p:pic>
    </p:spTree>
    <p:extLst>
      <p:ext uri="{BB962C8B-B14F-4D97-AF65-F5344CB8AC3E}">
        <p14:creationId xmlns:p14="http://schemas.microsoft.com/office/powerpoint/2010/main" val="28949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981200" y="1905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rgbClr val="CC0000"/>
                </a:solidFill>
                <a:latin typeface="Times New Roman" panose="02020603050405020304" pitchFamily="18" charset="0"/>
              </a:rPr>
              <a:t>The visible spectrum</a:t>
            </a:r>
          </a:p>
        </p:txBody>
      </p:sp>
      <p:pic>
        <p:nvPicPr>
          <p:cNvPr id="18435" name="Picture1" descr="0208"/>
          <p:cNvPicPr>
            <a:picLocks noChangeAspect="1" noChangeArrowheads="1"/>
          </p:cNvPicPr>
          <p:nvPr/>
        </p:nvPicPr>
        <p:blipFill>
          <a:blip r:embed="rId3">
            <a:extLst>
              <a:ext uri="{28A0092B-C50C-407E-A947-70E740481C1C}">
                <a14:useLocalDpi xmlns:a14="http://schemas.microsoft.com/office/drawing/2010/main" val="0"/>
              </a:ext>
            </a:extLst>
          </a:blip>
          <a:srcRect r="33226"/>
          <a:stretch>
            <a:fillRect/>
          </a:stretch>
        </p:blipFill>
        <p:spPr bwMode="auto">
          <a:xfrm>
            <a:off x="1981200" y="628651"/>
            <a:ext cx="8001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F17301D-9AC1-4044-9E3E-C8C238A27CE9}" type="slidenum">
              <a:rPr lang="en-US" altLang="en-US" sz="1400"/>
              <a:pPr>
                <a:spcBef>
                  <a:spcPct val="0"/>
                </a:spcBef>
                <a:buFontTx/>
                <a:buNone/>
              </a:pPr>
              <a:t>3</a:t>
            </a:fld>
            <a:endParaRPr lang="en-US" altLang="en-US" sz="1400" dirty="0"/>
          </a:p>
        </p:txBody>
      </p:sp>
      <p:sp>
        <p:nvSpPr>
          <p:cNvPr id="46085" name="TextBox 2"/>
          <p:cNvSpPr txBox="1">
            <a:spLocks noChangeArrowheads="1"/>
          </p:cNvSpPr>
          <p:nvPr/>
        </p:nvSpPr>
        <p:spPr bwMode="auto">
          <a:xfrm>
            <a:off x="1676400" y="58674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2800" dirty="0">
                <a:solidFill>
                  <a:srgbClr val="002060"/>
                </a:solidFill>
                <a:latin typeface="+mn-lt"/>
              </a:rPr>
              <a:t>Sir Isaac Newton used a prism to split sunlight into its fundamental colors of the rainbow.</a:t>
            </a:r>
          </a:p>
        </p:txBody>
      </p:sp>
    </p:spTree>
    <p:extLst>
      <p:ext uri="{BB962C8B-B14F-4D97-AF65-F5344CB8AC3E}">
        <p14:creationId xmlns:p14="http://schemas.microsoft.com/office/powerpoint/2010/main" val="244394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8427" y="1959433"/>
            <a:ext cx="6423518" cy="1831442"/>
          </a:xfrm>
          <a:prstGeom prst="rect">
            <a:avLst/>
          </a:prstGeom>
        </p:spPr>
      </p:pic>
      <p:sp>
        <p:nvSpPr>
          <p:cNvPr id="3" name="Rectangle 2"/>
          <p:cNvSpPr/>
          <p:nvPr/>
        </p:nvSpPr>
        <p:spPr>
          <a:xfrm>
            <a:off x="0" y="166256"/>
            <a:ext cx="11783291" cy="1200329"/>
          </a:xfrm>
          <a:prstGeom prst="rect">
            <a:avLst/>
          </a:prstGeom>
        </p:spPr>
        <p:txBody>
          <a:bodyPr wrap="square">
            <a:spAutoFit/>
          </a:bodyPr>
          <a:lstStyle/>
          <a:p>
            <a:r>
              <a:rPr lang="en-US" sz="3600" dirty="0">
                <a:solidFill>
                  <a:srgbClr val="002060"/>
                </a:solidFill>
              </a:rPr>
              <a:t>The </a:t>
            </a:r>
            <a:r>
              <a:rPr lang="en-US" sz="3600" b="1" dirty="0">
                <a:solidFill>
                  <a:srgbClr val="002060"/>
                </a:solidFill>
              </a:rPr>
              <a:t>half-width </a:t>
            </a:r>
            <a:r>
              <a:rPr lang="en-US" sz="3600" dirty="0">
                <a:solidFill>
                  <a:srgbClr val="002060"/>
                </a:solidFill>
              </a:rPr>
              <a:t>of the </a:t>
            </a:r>
            <a:r>
              <a:rPr lang="en-US" sz="3600" dirty="0" smtClean="0">
                <a:solidFill>
                  <a:srgbClr val="002060"/>
                </a:solidFill>
              </a:rPr>
              <a:t>Lorentz  line </a:t>
            </a:r>
            <a:r>
              <a:rPr lang="en-US" sz="3600" dirty="0">
                <a:solidFill>
                  <a:srgbClr val="002060"/>
                </a:solidFill>
              </a:rPr>
              <a:t>shape is a function of pressure P and </a:t>
            </a:r>
            <a:r>
              <a:rPr lang="en-US" sz="3600" dirty="0" smtClean="0">
                <a:solidFill>
                  <a:srgbClr val="002060"/>
                </a:solidFill>
              </a:rPr>
              <a:t>temperature T </a:t>
            </a:r>
            <a:r>
              <a:rPr lang="en-US" sz="3600" dirty="0">
                <a:solidFill>
                  <a:srgbClr val="002060"/>
                </a:solidFill>
              </a:rPr>
              <a:t>and can be expressed </a:t>
            </a:r>
            <a:r>
              <a:rPr lang="en-US" sz="3600" dirty="0" smtClean="0">
                <a:solidFill>
                  <a:srgbClr val="002060"/>
                </a:solidFill>
              </a:rPr>
              <a:t>as:</a:t>
            </a:r>
            <a:endParaRPr lang="en-US" sz="3600" dirty="0">
              <a:solidFill>
                <a:srgbClr val="002060"/>
              </a:solidFill>
            </a:endParaRPr>
          </a:p>
        </p:txBody>
      </p:sp>
      <p:sp>
        <p:nvSpPr>
          <p:cNvPr id="4" name="Rectangle 3"/>
          <p:cNvSpPr/>
          <p:nvPr/>
        </p:nvSpPr>
        <p:spPr>
          <a:xfrm>
            <a:off x="187035" y="4165845"/>
            <a:ext cx="12004965" cy="2308324"/>
          </a:xfrm>
          <a:prstGeom prst="rect">
            <a:avLst/>
          </a:prstGeom>
        </p:spPr>
        <p:txBody>
          <a:bodyPr wrap="square">
            <a:spAutoFit/>
          </a:bodyPr>
          <a:lstStyle/>
          <a:p>
            <a:r>
              <a:rPr lang="en-US" sz="3600" dirty="0">
                <a:solidFill>
                  <a:srgbClr val="002060"/>
                </a:solidFill>
              </a:rPr>
              <a:t>where α</a:t>
            </a:r>
            <a:r>
              <a:rPr lang="en-US" sz="3600" baseline="-25000" dirty="0">
                <a:solidFill>
                  <a:srgbClr val="002060"/>
                </a:solidFill>
              </a:rPr>
              <a:t>0</a:t>
            </a:r>
            <a:r>
              <a:rPr lang="en-US" sz="3600" b="1" dirty="0">
                <a:solidFill>
                  <a:srgbClr val="002060"/>
                </a:solidFill>
              </a:rPr>
              <a:t> </a:t>
            </a:r>
            <a:r>
              <a:rPr lang="en-US" sz="3600" dirty="0">
                <a:solidFill>
                  <a:srgbClr val="002060"/>
                </a:solidFill>
              </a:rPr>
              <a:t>is the reference half-width for STP: T</a:t>
            </a:r>
            <a:r>
              <a:rPr lang="en-US" sz="3600" baseline="-25000" dirty="0">
                <a:solidFill>
                  <a:srgbClr val="002060"/>
                </a:solidFill>
              </a:rPr>
              <a:t>0</a:t>
            </a:r>
            <a:r>
              <a:rPr lang="en-US" sz="3600" dirty="0">
                <a:solidFill>
                  <a:srgbClr val="002060"/>
                </a:solidFill>
              </a:rPr>
              <a:t> = 273K; P=1013 </a:t>
            </a:r>
            <a:r>
              <a:rPr lang="en-US" sz="3600" dirty="0" err="1">
                <a:solidFill>
                  <a:srgbClr val="002060"/>
                </a:solidFill>
              </a:rPr>
              <a:t>mb</a:t>
            </a:r>
            <a:r>
              <a:rPr lang="en-US" sz="3600" dirty="0">
                <a:solidFill>
                  <a:srgbClr val="002060"/>
                </a:solidFill>
              </a:rPr>
              <a:t>.</a:t>
            </a:r>
          </a:p>
          <a:p>
            <a:r>
              <a:rPr lang="en-US" sz="3600" dirty="0">
                <a:solidFill>
                  <a:srgbClr val="002060"/>
                </a:solidFill>
              </a:rPr>
              <a:t>α</a:t>
            </a:r>
            <a:r>
              <a:rPr lang="en-US" sz="3600" baseline="-25000" dirty="0">
                <a:solidFill>
                  <a:srgbClr val="002060"/>
                </a:solidFill>
              </a:rPr>
              <a:t>0</a:t>
            </a:r>
            <a:r>
              <a:rPr lang="en-US" sz="3600" b="1" dirty="0">
                <a:solidFill>
                  <a:srgbClr val="002060"/>
                </a:solidFill>
              </a:rPr>
              <a:t> </a:t>
            </a:r>
            <a:r>
              <a:rPr lang="en-US" sz="3600" dirty="0">
                <a:solidFill>
                  <a:srgbClr val="002060"/>
                </a:solidFill>
              </a:rPr>
              <a:t>is in the range from </a:t>
            </a:r>
            <a:r>
              <a:rPr lang="en-US" sz="3600" b="1" dirty="0">
                <a:solidFill>
                  <a:srgbClr val="002060"/>
                </a:solidFill>
              </a:rPr>
              <a:t>about 0.01 to 0.1 cm-1 </a:t>
            </a:r>
            <a:r>
              <a:rPr lang="en-US" sz="3600" dirty="0">
                <a:solidFill>
                  <a:srgbClr val="002060"/>
                </a:solidFill>
              </a:rPr>
              <a:t>for most atmospheric </a:t>
            </a:r>
            <a:r>
              <a:rPr lang="en-US" sz="3600" dirty="0" err="1">
                <a:solidFill>
                  <a:srgbClr val="002060"/>
                </a:solidFill>
              </a:rPr>
              <a:t>radiatively</a:t>
            </a:r>
            <a:r>
              <a:rPr lang="en-US" sz="3600" dirty="0">
                <a:solidFill>
                  <a:srgbClr val="002060"/>
                </a:solidFill>
              </a:rPr>
              <a:t> </a:t>
            </a:r>
            <a:r>
              <a:rPr lang="en-US" sz="3600" dirty="0" smtClean="0">
                <a:solidFill>
                  <a:srgbClr val="002060"/>
                </a:solidFill>
              </a:rPr>
              <a:t>active gases</a:t>
            </a:r>
            <a:r>
              <a:rPr lang="en-US" sz="3600" dirty="0">
                <a:solidFill>
                  <a:srgbClr val="002060"/>
                </a:solidFill>
              </a:rPr>
              <a:t>. For most gases n=1/2</a:t>
            </a:r>
          </a:p>
        </p:txBody>
      </p:sp>
    </p:spTree>
    <p:extLst>
      <p:ext uri="{BB962C8B-B14F-4D97-AF65-F5344CB8AC3E}">
        <p14:creationId xmlns:p14="http://schemas.microsoft.com/office/powerpoint/2010/main" val="102928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2" y="176149"/>
            <a:ext cx="11942618" cy="6186309"/>
          </a:xfrm>
          <a:prstGeom prst="rect">
            <a:avLst/>
          </a:prstGeom>
        </p:spPr>
        <p:txBody>
          <a:bodyPr wrap="square">
            <a:spAutoFit/>
          </a:bodyPr>
          <a:lstStyle/>
          <a:p>
            <a:r>
              <a:rPr lang="en-US" sz="3600" dirty="0" smtClean="0">
                <a:solidFill>
                  <a:srgbClr val="002060"/>
                </a:solidFill>
              </a:rPr>
              <a:t>The </a:t>
            </a:r>
            <a:r>
              <a:rPr lang="en-US" sz="3600" dirty="0">
                <a:solidFill>
                  <a:srgbClr val="002060"/>
                </a:solidFill>
              </a:rPr>
              <a:t>above </a:t>
            </a:r>
            <a:r>
              <a:rPr lang="en-US" sz="3600" b="1" dirty="0">
                <a:solidFill>
                  <a:srgbClr val="002060"/>
                </a:solidFill>
              </a:rPr>
              <a:t>dependence on pressure </a:t>
            </a:r>
            <a:r>
              <a:rPr lang="en-US" sz="3600" dirty="0">
                <a:solidFill>
                  <a:srgbClr val="002060"/>
                </a:solidFill>
              </a:rPr>
              <a:t>is very important because </a:t>
            </a:r>
            <a:r>
              <a:rPr lang="en-US" sz="3600" dirty="0" smtClean="0">
                <a:solidFill>
                  <a:srgbClr val="002060"/>
                </a:solidFill>
              </a:rPr>
              <a:t>atmospheric pressure </a:t>
            </a:r>
            <a:r>
              <a:rPr lang="en-US" sz="3600" dirty="0">
                <a:solidFill>
                  <a:srgbClr val="002060"/>
                </a:solidFill>
              </a:rPr>
              <a:t>varies by an order of 3 from the surface to about 40 km.</a:t>
            </a:r>
          </a:p>
          <a:p>
            <a:r>
              <a:rPr lang="en-US" sz="3600" dirty="0">
                <a:solidFill>
                  <a:srgbClr val="002060"/>
                </a:solidFill>
              </a:rPr>
              <a:t>• The </a:t>
            </a:r>
            <a:r>
              <a:rPr lang="en-US" sz="3600" b="1" dirty="0">
                <a:solidFill>
                  <a:srgbClr val="002060"/>
                </a:solidFill>
              </a:rPr>
              <a:t>Lorentz profile </a:t>
            </a:r>
            <a:r>
              <a:rPr lang="en-US" sz="3600" dirty="0">
                <a:solidFill>
                  <a:srgbClr val="002060"/>
                </a:solidFill>
              </a:rPr>
              <a:t>is fundamental in the radiative transfer in the lower </a:t>
            </a:r>
            <a:r>
              <a:rPr lang="en-US" sz="3600" dirty="0" smtClean="0">
                <a:solidFill>
                  <a:srgbClr val="002060"/>
                </a:solidFill>
              </a:rPr>
              <a:t>atmosphere where </a:t>
            </a:r>
            <a:r>
              <a:rPr lang="en-US" sz="3600" dirty="0">
                <a:solidFill>
                  <a:srgbClr val="002060"/>
                </a:solidFill>
              </a:rPr>
              <a:t>the pressure is high.</a:t>
            </a:r>
          </a:p>
          <a:p>
            <a:r>
              <a:rPr lang="en-US" sz="3600" dirty="0">
                <a:solidFill>
                  <a:srgbClr val="002060"/>
                </a:solidFill>
              </a:rPr>
              <a:t>• The collisions between like molecules (</a:t>
            </a:r>
            <a:r>
              <a:rPr lang="en-US" sz="3600" b="1" dirty="0">
                <a:solidFill>
                  <a:srgbClr val="002060"/>
                </a:solidFill>
              </a:rPr>
              <a:t>self-broadening</a:t>
            </a:r>
            <a:r>
              <a:rPr lang="en-US" sz="3600" dirty="0">
                <a:solidFill>
                  <a:srgbClr val="002060"/>
                </a:solidFill>
              </a:rPr>
              <a:t>) produce the large </a:t>
            </a:r>
            <a:r>
              <a:rPr lang="en-US" sz="3600" dirty="0" smtClean="0">
                <a:solidFill>
                  <a:srgbClr val="002060"/>
                </a:solidFill>
              </a:rPr>
              <a:t>line widths than </a:t>
            </a:r>
            <a:r>
              <a:rPr lang="en-US" sz="3600" dirty="0">
                <a:solidFill>
                  <a:srgbClr val="002060"/>
                </a:solidFill>
              </a:rPr>
              <a:t>do collisions between unlike molecules (</a:t>
            </a:r>
            <a:r>
              <a:rPr lang="en-US" sz="3600" b="1" dirty="0">
                <a:solidFill>
                  <a:srgbClr val="002060"/>
                </a:solidFill>
              </a:rPr>
              <a:t>foreign broadening</a:t>
            </a:r>
            <a:r>
              <a:rPr lang="en-US" sz="3600" dirty="0" smtClean="0">
                <a:solidFill>
                  <a:srgbClr val="002060"/>
                </a:solidFill>
              </a:rPr>
              <a:t>).</a:t>
            </a:r>
          </a:p>
          <a:p>
            <a:r>
              <a:rPr lang="en-US" sz="3600" dirty="0" smtClean="0">
                <a:solidFill>
                  <a:srgbClr val="002060"/>
                </a:solidFill>
              </a:rPr>
              <a:t> Because </a:t>
            </a:r>
            <a:r>
              <a:rPr lang="en-US" sz="3600" dirty="0" err="1" smtClean="0">
                <a:solidFill>
                  <a:srgbClr val="002060"/>
                </a:solidFill>
              </a:rPr>
              <a:t>radiatively</a:t>
            </a:r>
            <a:r>
              <a:rPr lang="en-US" sz="3600" dirty="0" smtClean="0">
                <a:solidFill>
                  <a:srgbClr val="002060"/>
                </a:solidFill>
              </a:rPr>
              <a:t> </a:t>
            </a:r>
            <a:r>
              <a:rPr lang="en-US" sz="3600" dirty="0">
                <a:solidFill>
                  <a:srgbClr val="002060"/>
                </a:solidFill>
              </a:rPr>
              <a:t>active gases have low concentrations, the </a:t>
            </a:r>
            <a:r>
              <a:rPr lang="en-US" sz="3600" b="1" dirty="0">
                <a:solidFill>
                  <a:srgbClr val="002060"/>
                </a:solidFill>
              </a:rPr>
              <a:t>foreign broadening </a:t>
            </a:r>
            <a:r>
              <a:rPr lang="en-US" sz="3600" dirty="0" smtClean="0">
                <a:solidFill>
                  <a:srgbClr val="002060"/>
                </a:solidFill>
              </a:rPr>
              <a:t>often dominates </a:t>
            </a:r>
            <a:r>
              <a:rPr lang="en-US" sz="3600" dirty="0">
                <a:solidFill>
                  <a:srgbClr val="002060"/>
                </a:solidFill>
              </a:rPr>
              <a:t>in infrared radiative transfer.</a:t>
            </a:r>
          </a:p>
        </p:txBody>
      </p:sp>
    </p:spTree>
    <p:extLst>
      <p:ext uri="{BB962C8B-B14F-4D97-AF65-F5344CB8AC3E}">
        <p14:creationId xmlns:p14="http://schemas.microsoft.com/office/powerpoint/2010/main" val="3705108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036" y="166254"/>
            <a:ext cx="11824855" cy="6613029"/>
          </a:xfrm>
          <a:prstGeom prst="rect">
            <a:avLst/>
          </a:prstGeom>
        </p:spPr>
        <p:txBody>
          <a:bodyPr wrap="square">
            <a:spAutoFit/>
          </a:bodyPr>
          <a:lstStyle/>
          <a:p>
            <a:pPr>
              <a:lnSpc>
                <a:spcPct val="107000"/>
              </a:lnSpc>
              <a:spcAft>
                <a:spcPts val="800"/>
              </a:spcAft>
            </a:pPr>
            <a:r>
              <a:rPr lang="en-US" sz="3600" dirty="0">
                <a:solidFill>
                  <a:srgbClr val="C00000"/>
                </a:solidFill>
                <a:ea typeface="Calibri" panose="020F0502020204030204" pitchFamily="34" charset="0"/>
                <a:cs typeface="Times New Roman" panose="02020603050405020304" pitchFamily="18" charset="0"/>
              </a:rPr>
              <a:t>Doppler broadening</a:t>
            </a:r>
            <a:r>
              <a:rPr lang="en-US" sz="3600" dirty="0">
                <a:solidFill>
                  <a:srgbClr val="252525"/>
                </a:solidFill>
                <a:ea typeface="Calibri" panose="020F0502020204030204" pitchFamily="34" charset="0"/>
                <a:cs typeface="Times New Roman" panose="02020603050405020304" pitchFamily="18" charset="0"/>
              </a:rPr>
              <a:t> is the broadening of </a:t>
            </a:r>
            <a:r>
              <a:rPr lang="en-US" sz="3600" dirty="0">
                <a:solidFill>
                  <a:srgbClr val="0B0080"/>
                </a:solidFill>
                <a:ea typeface="Calibri" panose="020F0502020204030204" pitchFamily="34" charset="0"/>
                <a:cs typeface="Arial" panose="020B0604020202020204" pitchFamily="34" charset="0"/>
              </a:rPr>
              <a:t>spectral lines</a:t>
            </a:r>
            <a:r>
              <a:rPr lang="en-US" sz="3600" dirty="0">
                <a:solidFill>
                  <a:srgbClr val="252525"/>
                </a:solidFill>
                <a:ea typeface="Calibri" panose="020F0502020204030204" pitchFamily="34" charset="0"/>
                <a:cs typeface="Times New Roman" panose="02020603050405020304" pitchFamily="18" charset="0"/>
              </a:rPr>
              <a:t> due to the </a:t>
            </a:r>
            <a:r>
              <a:rPr lang="en-US" sz="3600" dirty="0">
                <a:solidFill>
                  <a:srgbClr val="0B0080"/>
                </a:solidFill>
                <a:ea typeface="Calibri" panose="020F0502020204030204" pitchFamily="34" charset="0"/>
                <a:cs typeface="Arial" panose="020B0604020202020204" pitchFamily="34" charset="0"/>
              </a:rPr>
              <a:t>Doppler effect</a:t>
            </a:r>
            <a:r>
              <a:rPr lang="en-US" sz="3600" dirty="0">
                <a:solidFill>
                  <a:srgbClr val="252525"/>
                </a:solidFill>
                <a:ea typeface="Calibri" panose="020F0502020204030204" pitchFamily="34" charset="0"/>
                <a:cs typeface="Times New Roman" panose="02020603050405020304" pitchFamily="18" charset="0"/>
              </a:rPr>
              <a:t> caused by a distribution of velocities of </a:t>
            </a:r>
            <a:r>
              <a:rPr lang="en-US" sz="3600" dirty="0">
                <a:solidFill>
                  <a:srgbClr val="0B0080"/>
                </a:solidFill>
                <a:ea typeface="Calibri" panose="020F0502020204030204" pitchFamily="34" charset="0"/>
                <a:cs typeface="Arial" panose="020B0604020202020204" pitchFamily="34" charset="0"/>
              </a:rPr>
              <a:t>atoms</a:t>
            </a:r>
            <a:r>
              <a:rPr lang="en-US" sz="3600" dirty="0">
                <a:solidFill>
                  <a:srgbClr val="252525"/>
                </a:solidFill>
                <a:ea typeface="Calibri" panose="020F0502020204030204" pitchFamily="34" charset="0"/>
                <a:cs typeface="Times New Roman" panose="02020603050405020304" pitchFamily="18" charset="0"/>
              </a:rPr>
              <a:t> </a:t>
            </a:r>
            <a:r>
              <a:rPr lang="en-US" sz="3600" dirty="0" smtClean="0">
                <a:solidFill>
                  <a:srgbClr val="252525"/>
                </a:solidFill>
                <a:ea typeface="Calibri" panose="020F0502020204030204" pitchFamily="34" charset="0"/>
                <a:cs typeface="Times New Roman" panose="02020603050405020304" pitchFamily="18" charset="0"/>
              </a:rPr>
              <a:t>or </a:t>
            </a:r>
            <a:r>
              <a:rPr lang="en-US" sz="3600" dirty="0" smtClean="0">
                <a:solidFill>
                  <a:srgbClr val="0B0080"/>
                </a:solidFill>
                <a:ea typeface="Calibri" panose="020F0502020204030204" pitchFamily="34" charset="0"/>
                <a:cs typeface="Arial" panose="020B0604020202020204" pitchFamily="34" charset="0"/>
              </a:rPr>
              <a:t>molecules</a:t>
            </a:r>
            <a:r>
              <a:rPr lang="en-US" sz="3600" dirty="0">
                <a:solidFill>
                  <a:srgbClr val="252525"/>
                </a:solidFill>
                <a:ea typeface="Calibri" panose="020F0502020204030204" pitchFamily="34" charset="0"/>
                <a:cs typeface="Times New Roman" panose="02020603050405020304" pitchFamily="18" charset="0"/>
              </a:rPr>
              <a:t>. Different velocities of the </a:t>
            </a:r>
            <a:r>
              <a:rPr lang="en-US" sz="3600" dirty="0">
                <a:solidFill>
                  <a:srgbClr val="0B0080"/>
                </a:solidFill>
                <a:ea typeface="Calibri" panose="020F0502020204030204" pitchFamily="34" charset="0"/>
                <a:cs typeface="Arial" panose="020B0604020202020204" pitchFamily="34" charset="0"/>
              </a:rPr>
              <a:t>emittin</a:t>
            </a:r>
            <a:r>
              <a:rPr lang="en-US" sz="3600" u="sng" dirty="0">
                <a:solidFill>
                  <a:srgbClr val="0B0080"/>
                </a:solidFill>
                <a:ea typeface="Calibri" panose="020F0502020204030204" pitchFamily="34" charset="0"/>
                <a:cs typeface="Arial" panose="020B0604020202020204" pitchFamily="34" charset="0"/>
              </a:rPr>
              <a:t>g</a:t>
            </a:r>
            <a:r>
              <a:rPr lang="en-US" sz="3600" dirty="0">
                <a:solidFill>
                  <a:srgbClr val="252525"/>
                </a:solidFill>
                <a:ea typeface="Calibri" panose="020F0502020204030204" pitchFamily="34" charset="0"/>
                <a:cs typeface="Times New Roman" panose="02020603050405020304" pitchFamily="18" charset="0"/>
              </a:rPr>
              <a:t> particles result in different Doppler shifts, the cumulative effect of which is the line broadening</a:t>
            </a:r>
            <a:r>
              <a:rPr lang="en-US" sz="3600" dirty="0" smtClean="0">
                <a:solidFill>
                  <a:srgbClr val="252525"/>
                </a:solidFill>
                <a:ea typeface="Calibri" panose="020F0502020204030204" pitchFamily="34" charset="0"/>
                <a:cs typeface="Times New Roman" panose="02020603050405020304" pitchFamily="18" charset="0"/>
              </a:rPr>
              <a:t>.</a:t>
            </a:r>
            <a:r>
              <a:rPr lang="en-US" sz="3600" dirty="0">
                <a:solidFill>
                  <a:srgbClr val="252525"/>
                </a:solidFill>
                <a:ea typeface="Calibri" panose="020F0502020204030204" pitchFamily="34" charset="0"/>
                <a:cs typeface="Times New Roman" panose="02020603050405020304" pitchFamily="18" charset="0"/>
              </a:rPr>
              <a:t> This resulting line profile is known as a </a:t>
            </a:r>
            <a:r>
              <a:rPr lang="en-US" sz="3600" b="1" dirty="0">
                <a:solidFill>
                  <a:srgbClr val="252525"/>
                </a:solidFill>
                <a:ea typeface="Calibri" panose="020F0502020204030204" pitchFamily="34" charset="0"/>
                <a:cs typeface="Times New Roman" panose="02020603050405020304" pitchFamily="18" charset="0"/>
              </a:rPr>
              <a:t>Doppler profile</a:t>
            </a:r>
            <a:r>
              <a:rPr lang="en-US" sz="3600" dirty="0">
                <a:solidFill>
                  <a:srgbClr val="252525"/>
                </a:solidFill>
                <a:ea typeface="Calibri" panose="020F0502020204030204" pitchFamily="34" charset="0"/>
                <a:cs typeface="Times New Roman" panose="02020603050405020304" pitchFamily="18" charset="0"/>
              </a:rPr>
              <a:t>. A particular case is the </a:t>
            </a:r>
            <a:r>
              <a:rPr lang="en-US" sz="3600" b="1" dirty="0">
                <a:solidFill>
                  <a:srgbClr val="252525"/>
                </a:solidFill>
                <a:ea typeface="Calibri" panose="020F0502020204030204" pitchFamily="34" charset="0"/>
                <a:cs typeface="Times New Roman" panose="02020603050405020304" pitchFamily="18" charset="0"/>
              </a:rPr>
              <a:t>thermal Doppler broadening</a:t>
            </a:r>
            <a:r>
              <a:rPr lang="en-US" sz="3600" dirty="0">
                <a:solidFill>
                  <a:srgbClr val="252525"/>
                </a:solidFill>
                <a:ea typeface="Calibri" panose="020F0502020204030204" pitchFamily="34" charset="0"/>
                <a:cs typeface="Times New Roman" panose="02020603050405020304" pitchFamily="18" charset="0"/>
              </a:rPr>
              <a:t> due to the </a:t>
            </a:r>
            <a:r>
              <a:rPr lang="en-US" sz="3600" dirty="0">
                <a:solidFill>
                  <a:srgbClr val="0B0080"/>
                </a:solidFill>
                <a:ea typeface="Calibri" panose="020F0502020204030204" pitchFamily="34" charset="0"/>
                <a:cs typeface="Arial" panose="020B0604020202020204" pitchFamily="34" charset="0"/>
              </a:rPr>
              <a:t>thermal motion</a:t>
            </a:r>
            <a:r>
              <a:rPr lang="en-US" sz="3600" dirty="0">
                <a:solidFill>
                  <a:srgbClr val="252525"/>
                </a:solidFill>
                <a:ea typeface="Calibri" panose="020F0502020204030204" pitchFamily="34" charset="0"/>
                <a:cs typeface="Times New Roman" panose="02020603050405020304" pitchFamily="18" charset="0"/>
              </a:rPr>
              <a:t> of the particles. Then, the broadening depends only on the </a:t>
            </a:r>
            <a:r>
              <a:rPr lang="en-US" sz="3600" dirty="0">
                <a:solidFill>
                  <a:srgbClr val="0B0080"/>
                </a:solidFill>
                <a:ea typeface="Calibri" panose="020F0502020204030204" pitchFamily="34" charset="0"/>
                <a:cs typeface="Arial" panose="020B0604020202020204" pitchFamily="34" charset="0"/>
              </a:rPr>
              <a:t>frequency</a:t>
            </a:r>
            <a:r>
              <a:rPr lang="en-US" sz="3600" dirty="0">
                <a:solidFill>
                  <a:srgbClr val="252525"/>
                </a:solidFill>
                <a:ea typeface="Calibri" panose="020F0502020204030204" pitchFamily="34" charset="0"/>
                <a:cs typeface="Times New Roman" panose="02020603050405020304" pitchFamily="18" charset="0"/>
              </a:rPr>
              <a:t> of the spectral line, the </a:t>
            </a:r>
            <a:r>
              <a:rPr lang="en-US" sz="3600" dirty="0">
                <a:solidFill>
                  <a:srgbClr val="0B0080"/>
                </a:solidFill>
                <a:ea typeface="Calibri" panose="020F0502020204030204" pitchFamily="34" charset="0"/>
                <a:cs typeface="Arial" panose="020B0604020202020204" pitchFamily="34" charset="0"/>
              </a:rPr>
              <a:t>mass</a:t>
            </a:r>
            <a:r>
              <a:rPr lang="en-US" sz="3600" dirty="0">
                <a:solidFill>
                  <a:srgbClr val="252525"/>
                </a:solidFill>
                <a:ea typeface="Calibri" panose="020F0502020204030204" pitchFamily="34" charset="0"/>
                <a:cs typeface="Times New Roman" panose="02020603050405020304" pitchFamily="18" charset="0"/>
              </a:rPr>
              <a:t> of the emitting particles, and their </a:t>
            </a:r>
            <a:r>
              <a:rPr lang="en-US" sz="3600" dirty="0">
                <a:solidFill>
                  <a:srgbClr val="0B0080"/>
                </a:solidFill>
                <a:ea typeface="Calibri" panose="020F0502020204030204" pitchFamily="34" charset="0"/>
                <a:cs typeface="Arial" panose="020B0604020202020204" pitchFamily="34" charset="0"/>
              </a:rPr>
              <a:t>temperature</a:t>
            </a:r>
            <a:r>
              <a:rPr lang="en-US" sz="3600" dirty="0">
                <a:solidFill>
                  <a:srgbClr val="252525"/>
                </a:solidFill>
                <a:ea typeface="Calibri" panose="020F0502020204030204" pitchFamily="34" charset="0"/>
                <a:cs typeface="Times New Roman" panose="02020603050405020304" pitchFamily="18" charset="0"/>
              </a:rPr>
              <a:t>, and therefore can be used for inferring the temperature of an emitting body.</a:t>
            </a:r>
            <a:endParaRPr lang="en-US" sz="3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202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237944"/>
            <a:ext cx="11942618" cy="1323439"/>
          </a:xfrm>
          <a:prstGeom prst="rect">
            <a:avLst/>
          </a:prstGeom>
        </p:spPr>
        <p:txBody>
          <a:bodyPr wrap="square">
            <a:spAutoFit/>
          </a:bodyPr>
          <a:lstStyle/>
          <a:p>
            <a:r>
              <a:rPr lang="en-US" sz="4000" b="1" dirty="0">
                <a:solidFill>
                  <a:srgbClr val="002060"/>
                </a:solidFill>
              </a:rPr>
              <a:t>Doppler profile </a:t>
            </a:r>
            <a:r>
              <a:rPr lang="en-US" sz="4000" dirty="0">
                <a:solidFill>
                  <a:srgbClr val="002060"/>
                </a:solidFill>
              </a:rPr>
              <a:t>is defined in the absence of collision effects (i.e., pressure broadening</a:t>
            </a:r>
            <a:r>
              <a:rPr lang="en-US" sz="4000" dirty="0" smtClean="0">
                <a:solidFill>
                  <a:srgbClr val="002060"/>
                </a:solidFill>
              </a:rPr>
              <a:t>) as:</a:t>
            </a:r>
            <a:endParaRPr lang="en-US" sz="4000" dirty="0">
              <a:solidFill>
                <a:srgbClr val="002060"/>
              </a:solidFill>
            </a:endParaRPr>
          </a:p>
        </p:txBody>
      </p:sp>
      <p:pic>
        <p:nvPicPr>
          <p:cNvPr id="4" name="Picture 3"/>
          <p:cNvPicPr>
            <a:picLocks noChangeAspect="1"/>
          </p:cNvPicPr>
          <p:nvPr/>
        </p:nvPicPr>
        <p:blipFill>
          <a:blip r:embed="rId2"/>
          <a:stretch>
            <a:fillRect/>
          </a:stretch>
        </p:blipFill>
        <p:spPr>
          <a:xfrm>
            <a:off x="610839" y="1571499"/>
            <a:ext cx="8990361" cy="2418407"/>
          </a:xfrm>
          <a:prstGeom prst="rect">
            <a:avLst/>
          </a:prstGeom>
        </p:spPr>
      </p:pic>
      <p:pic>
        <p:nvPicPr>
          <p:cNvPr id="6" name="Picture 5"/>
          <p:cNvPicPr>
            <a:picLocks noChangeAspect="1"/>
          </p:cNvPicPr>
          <p:nvPr/>
        </p:nvPicPr>
        <p:blipFill>
          <a:blip r:embed="rId3"/>
          <a:stretch>
            <a:fillRect/>
          </a:stretch>
        </p:blipFill>
        <p:spPr>
          <a:xfrm>
            <a:off x="132857" y="4187059"/>
            <a:ext cx="7217960" cy="1008396"/>
          </a:xfrm>
          <a:prstGeom prst="rect">
            <a:avLst/>
          </a:prstGeom>
        </p:spPr>
      </p:pic>
      <p:pic>
        <p:nvPicPr>
          <p:cNvPr id="7" name="Picture 6"/>
          <p:cNvPicPr>
            <a:picLocks noChangeAspect="1"/>
          </p:cNvPicPr>
          <p:nvPr/>
        </p:nvPicPr>
        <p:blipFill>
          <a:blip r:embed="rId4"/>
          <a:stretch>
            <a:fillRect/>
          </a:stretch>
        </p:blipFill>
        <p:spPr>
          <a:xfrm>
            <a:off x="2293899" y="4942422"/>
            <a:ext cx="7307301" cy="1673160"/>
          </a:xfrm>
          <a:prstGeom prst="rect">
            <a:avLst/>
          </a:prstGeom>
        </p:spPr>
      </p:pic>
    </p:spTree>
    <p:extLst>
      <p:ext uri="{BB962C8B-B14F-4D97-AF65-F5344CB8AC3E}">
        <p14:creationId xmlns:p14="http://schemas.microsoft.com/office/powerpoint/2010/main" val="1406654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1" y="251891"/>
            <a:ext cx="11312236" cy="1938992"/>
          </a:xfrm>
          <a:prstGeom prst="rect">
            <a:avLst/>
          </a:prstGeom>
        </p:spPr>
        <p:txBody>
          <a:bodyPr wrap="square">
            <a:spAutoFit/>
          </a:bodyPr>
          <a:lstStyle/>
          <a:p>
            <a:r>
              <a:rPr lang="en-US" sz="4000" dirty="0">
                <a:solidFill>
                  <a:srgbClr val="002060"/>
                </a:solidFill>
              </a:rPr>
              <a:t>where </a:t>
            </a:r>
            <a:r>
              <a:rPr lang="en-US" sz="4000" b="1" i="1" dirty="0">
                <a:solidFill>
                  <a:srgbClr val="002060"/>
                </a:solidFill>
              </a:rPr>
              <a:t>c </a:t>
            </a:r>
            <a:r>
              <a:rPr lang="en-US" sz="4000" dirty="0">
                <a:solidFill>
                  <a:srgbClr val="002060"/>
                </a:solidFill>
              </a:rPr>
              <a:t>is the speed of light; </a:t>
            </a:r>
            <a:r>
              <a:rPr lang="en-US" sz="4000" b="1" i="1" dirty="0">
                <a:solidFill>
                  <a:srgbClr val="002060"/>
                </a:solidFill>
              </a:rPr>
              <a:t>k</a:t>
            </a:r>
            <a:r>
              <a:rPr lang="en-US" sz="4000" b="1" i="1" baseline="-25000" dirty="0">
                <a:solidFill>
                  <a:srgbClr val="002060"/>
                </a:solidFill>
              </a:rPr>
              <a:t>B</a:t>
            </a:r>
            <a:r>
              <a:rPr lang="en-US" sz="4000" b="1" i="1" dirty="0">
                <a:solidFill>
                  <a:srgbClr val="002060"/>
                </a:solidFill>
              </a:rPr>
              <a:t> </a:t>
            </a:r>
            <a:r>
              <a:rPr lang="en-US" sz="4000" dirty="0">
                <a:solidFill>
                  <a:srgbClr val="002060"/>
                </a:solidFill>
              </a:rPr>
              <a:t>is the Boltzmann’s constant, </a:t>
            </a:r>
            <a:r>
              <a:rPr lang="en-US" sz="4000" b="1" i="1" dirty="0">
                <a:solidFill>
                  <a:srgbClr val="002060"/>
                </a:solidFill>
              </a:rPr>
              <a:t>m </a:t>
            </a:r>
            <a:r>
              <a:rPr lang="en-US" sz="4000" dirty="0">
                <a:solidFill>
                  <a:srgbClr val="002060"/>
                </a:solidFill>
              </a:rPr>
              <a:t>is the mass of </a:t>
            </a:r>
            <a:r>
              <a:rPr lang="en-US" sz="4000" dirty="0" smtClean="0">
                <a:solidFill>
                  <a:srgbClr val="002060"/>
                </a:solidFill>
              </a:rPr>
              <a:t>the molecule</a:t>
            </a:r>
            <a:r>
              <a:rPr lang="en-US" sz="4000" dirty="0">
                <a:solidFill>
                  <a:srgbClr val="002060"/>
                </a:solidFill>
              </a:rPr>
              <a:t>.</a:t>
            </a:r>
          </a:p>
          <a:p>
            <a:r>
              <a:rPr lang="en-US" sz="4000" dirty="0">
                <a:solidFill>
                  <a:srgbClr val="002060"/>
                </a:solidFill>
              </a:rPr>
              <a:t>The Doppler half-width at the half maximum is</a:t>
            </a:r>
          </a:p>
        </p:txBody>
      </p:sp>
      <p:pic>
        <p:nvPicPr>
          <p:cNvPr id="3" name="Picture 2"/>
          <p:cNvPicPr>
            <a:picLocks noChangeAspect="1"/>
          </p:cNvPicPr>
          <p:nvPr/>
        </p:nvPicPr>
        <p:blipFill>
          <a:blip r:embed="rId2"/>
          <a:stretch>
            <a:fillRect/>
          </a:stretch>
        </p:blipFill>
        <p:spPr>
          <a:xfrm>
            <a:off x="4260025" y="3562538"/>
            <a:ext cx="3924814" cy="1839606"/>
          </a:xfrm>
          <a:prstGeom prst="rect">
            <a:avLst/>
          </a:prstGeom>
        </p:spPr>
      </p:pic>
    </p:spTree>
    <p:extLst>
      <p:ext uri="{BB962C8B-B14F-4D97-AF65-F5344CB8AC3E}">
        <p14:creationId xmlns:p14="http://schemas.microsoft.com/office/powerpoint/2010/main" val="1037032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3902"/>
            <a:ext cx="12192000" cy="6186309"/>
          </a:xfrm>
          <a:prstGeom prst="rect">
            <a:avLst/>
          </a:prstGeom>
        </p:spPr>
        <p:txBody>
          <a:bodyPr wrap="square">
            <a:spAutoFit/>
          </a:bodyPr>
          <a:lstStyle/>
          <a:p>
            <a:r>
              <a:rPr lang="en-US" sz="3600" dirty="0" smtClean="0">
                <a:solidFill>
                  <a:srgbClr val="002060"/>
                </a:solidFill>
              </a:rPr>
              <a:t>The </a:t>
            </a:r>
            <a:r>
              <a:rPr lang="en-US" sz="3600" dirty="0">
                <a:solidFill>
                  <a:srgbClr val="002060"/>
                </a:solidFill>
              </a:rPr>
              <a:t>Doppler effect comes from random molecular motions. If the </a:t>
            </a:r>
            <a:r>
              <a:rPr lang="en-US" sz="3600" dirty="0" smtClean="0">
                <a:solidFill>
                  <a:srgbClr val="002060"/>
                </a:solidFill>
              </a:rPr>
              <a:t>molecule moves </a:t>
            </a:r>
            <a:r>
              <a:rPr lang="en-US" sz="3600" dirty="0">
                <a:solidFill>
                  <a:srgbClr val="002060"/>
                </a:solidFill>
              </a:rPr>
              <a:t>with the thermal velocity </a:t>
            </a:r>
            <a:r>
              <a:rPr lang="en-US" sz="3600" b="1" i="1" dirty="0">
                <a:solidFill>
                  <a:srgbClr val="002060"/>
                </a:solidFill>
              </a:rPr>
              <a:t>V </a:t>
            </a:r>
            <a:r>
              <a:rPr lang="en-US" sz="3600" dirty="0">
                <a:solidFill>
                  <a:srgbClr val="002060"/>
                </a:solidFill>
              </a:rPr>
              <a:t>and emits at the frequency </a:t>
            </a:r>
            <a:r>
              <a:rPr lang="en-US" sz="3600" dirty="0" smtClean="0">
                <a:solidFill>
                  <a:srgbClr val="002060"/>
                </a:solidFill>
              </a:rPr>
              <a:t> </a:t>
            </a:r>
          </a:p>
          <a:p>
            <a:r>
              <a:rPr lang="en-US" sz="3600" dirty="0" smtClean="0">
                <a:solidFill>
                  <a:srgbClr val="002060"/>
                </a:solidFill>
              </a:rPr>
              <a:t> it would appear that  it emits at the frequency</a:t>
            </a:r>
          </a:p>
          <a:p>
            <a:endParaRPr lang="en-US" sz="3600" i="1" dirty="0"/>
          </a:p>
          <a:p>
            <a:r>
              <a:rPr lang="en-US" sz="3600" dirty="0" smtClean="0"/>
              <a:t> </a:t>
            </a:r>
          </a:p>
          <a:p>
            <a:endParaRPr lang="en-US" sz="3600" dirty="0"/>
          </a:p>
          <a:p>
            <a:r>
              <a:rPr lang="en-US" sz="3600" dirty="0" smtClean="0"/>
              <a:t> </a:t>
            </a:r>
          </a:p>
          <a:p>
            <a:r>
              <a:rPr lang="en-US" sz="3600" dirty="0" smtClean="0"/>
              <a:t>where </a:t>
            </a:r>
            <a:r>
              <a:rPr lang="en-US" sz="3600" b="1" i="1" dirty="0"/>
              <a:t>c </a:t>
            </a:r>
            <a:r>
              <a:rPr lang="en-US" sz="3600" dirty="0"/>
              <a:t>is the speed of light and </a:t>
            </a:r>
            <a:r>
              <a:rPr lang="en-US" sz="3600" b="1" i="1" dirty="0"/>
              <a:t>V </a:t>
            </a:r>
            <a:r>
              <a:rPr lang="en-US" sz="3600" dirty="0"/>
              <a:t>&lt;&lt; </a:t>
            </a:r>
            <a:r>
              <a:rPr lang="en-US" sz="3600" b="1" i="1" dirty="0"/>
              <a:t>c</a:t>
            </a:r>
            <a:r>
              <a:rPr lang="en-US" sz="3600" dirty="0"/>
              <a:t>.</a:t>
            </a:r>
          </a:p>
          <a:p>
            <a:r>
              <a:rPr lang="en-US" sz="3600" dirty="0" smtClean="0"/>
              <a:t>The </a:t>
            </a:r>
            <a:r>
              <a:rPr lang="en-US" sz="3600" dirty="0"/>
              <a:t>Doppler broadening is important at the altitudes from about 20 to 50 km.</a:t>
            </a:r>
          </a:p>
        </p:txBody>
      </p:sp>
      <p:pic>
        <p:nvPicPr>
          <p:cNvPr id="3" name="Picture 2"/>
          <p:cNvPicPr>
            <a:picLocks noChangeAspect="1"/>
          </p:cNvPicPr>
          <p:nvPr/>
        </p:nvPicPr>
        <p:blipFill rotWithShape="1">
          <a:blip r:embed="rId2"/>
          <a:srcRect l="10757" r="24203" b="17771"/>
          <a:stretch/>
        </p:blipFill>
        <p:spPr>
          <a:xfrm>
            <a:off x="2182091" y="1359546"/>
            <a:ext cx="502622" cy="510818"/>
          </a:xfrm>
          <a:prstGeom prst="rect">
            <a:avLst/>
          </a:prstGeom>
        </p:spPr>
      </p:pic>
      <p:pic>
        <p:nvPicPr>
          <p:cNvPr id="4" name="Picture 3"/>
          <p:cNvPicPr>
            <a:picLocks noChangeAspect="1"/>
          </p:cNvPicPr>
          <p:nvPr/>
        </p:nvPicPr>
        <p:blipFill rotWithShape="1">
          <a:blip r:embed="rId3"/>
          <a:srcRect l="4669"/>
          <a:stretch/>
        </p:blipFill>
        <p:spPr>
          <a:xfrm>
            <a:off x="4355431" y="2522163"/>
            <a:ext cx="3685739" cy="1978550"/>
          </a:xfrm>
          <a:prstGeom prst="rect">
            <a:avLst/>
          </a:prstGeom>
        </p:spPr>
      </p:pic>
    </p:spTree>
    <p:extLst>
      <p:ext uri="{BB962C8B-B14F-4D97-AF65-F5344CB8AC3E}">
        <p14:creationId xmlns:p14="http://schemas.microsoft.com/office/powerpoint/2010/main" val="3105852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892" y="70003"/>
            <a:ext cx="11055926" cy="5661314"/>
          </a:xfrm>
          <a:prstGeom prst="rect">
            <a:avLst/>
          </a:prstGeom>
        </p:spPr>
      </p:pic>
      <p:sp>
        <p:nvSpPr>
          <p:cNvPr id="3" name="Rectangle 2"/>
          <p:cNvSpPr/>
          <p:nvPr/>
        </p:nvSpPr>
        <p:spPr>
          <a:xfrm>
            <a:off x="346364" y="5592442"/>
            <a:ext cx="11845636" cy="707886"/>
          </a:xfrm>
          <a:prstGeom prst="rect">
            <a:avLst/>
          </a:prstGeom>
        </p:spPr>
        <p:txBody>
          <a:bodyPr wrap="square">
            <a:spAutoFit/>
          </a:bodyPr>
          <a:lstStyle/>
          <a:p>
            <a:pPr algn="ctr"/>
            <a:r>
              <a:rPr lang="en-US" sz="4000" dirty="0">
                <a:solidFill>
                  <a:srgbClr val="002060"/>
                </a:solidFill>
              </a:rPr>
              <a:t>Comparison of the Doppler and Lorentz </a:t>
            </a:r>
            <a:r>
              <a:rPr lang="en-US" sz="4000" dirty="0" smtClean="0">
                <a:solidFill>
                  <a:srgbClr val="002060"/>
                </a:solidFill>
              </a:rPr>
              <a:t>profiles</a:t>
            </a:r>
            <a:endParaRPr lang="en-US" sz="4000" dirty="0">
              <a:solidFill>
                <a:srgbClr val="002060"/>
              </a:solidFill>
            </a:endParaRPr>
          </a:p>
        </p:txBody>
      </p:sp>
    </p:spTree>
    <p:extLst>
      <p:ext uri="{BB962C8B-B14F-4D97-AF65-F5344CB8AC3E}">
        <p14:creationId xmlns:p14="http://schemas.microsoft.com/office/powerpoint/2010/main" val="3114457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58650" cy="6186309"/>
          </a:xfrm>
          <a:prstGeom prst="rect">
            <a:avLst/>
          </a:prstGeom>
        </p:spPr>
        <p:txBody>
          <a:bodyPr wrap="square">
            <a:spAutoFit/>
          </a:bodyPr>
          <a:lstStyle/>
          <a:p>
            <a:endParaRPr lang="en-US" sz="3600" dirty="0" smtClean="0">
              <a:solidFill>
                <a:srgbClr val="002060"/>
              </a:solidFill>
            </a:endParaRPr>
          </a:p>
          <a:p>
            <a:pPr marL="571500" indent="-571500">
              <a:buFont typeface="Courier New" panose="02070309020205020404" pitchFamily="49" charset="0"/>
              <a:buChar char="o"/>
            </a:pPr>
            <a:r>
              <a:rPr lang="en-US" sz="4000" dirty="0" smtClean="0">
                <a:solidFill>
                  <a:srgbClr val="002060"/>
                </a:solidFill>
              </a:rPr>
              <a:t>Shapes </a:t>
            </a:r>
            <a:r>
              <a:rPr lang="en-US" sz="4000" dirty="0">
                <a:solidFill>
                  <a:srgbClr val="002060"/>
                </a:solidFill>
              </a:rPr>
              <a:t>of absorption lines </a:t>
            </a:r>
            <a:r>
              <a:rPr lang="en-US" sz="4000" dirty="0" smtClean="0">
                <a:solidFill>
                  <a:srgbClr val="002060"/>
                </a:solidFill>
              </a:rPr>
              <a:t>broadened </a:t>
            </a:r>
            <a:r>
              <a:rPr lang="en-US" sz="4000" dirty="0">
                <a:solidFill>
                  <a:srgbClr val="002060"/>
                </a:solidFill>
              </a:rPr>
              <a:t>by these two dis­tinctly different processes, are contrasted in Fig. 4.21. </a:t>
            </a:r>
          </a:p>
          <a:p>
            <a:pPr marL="571500" indent="-571500">
              <a:buFont typeface="Courier New" panose="02070309020205020404" pitchFamily="49" charset="0"/>
              <a:buChar char="o"/>
            </a:pPr>
            <a:r>
              <a:rPr lang="en-US" sz="4000" dirty="0" smtClean="0">
                <a:solidFill>
                  <a:srgbClr val="002060"/>
                </a:solidFill>
              </a:rPr>
              <a:t>The </a:t>
            </a:r>
            <a:r>
              <a:rPr lang="en-US" sz="4000" dirty="0">
                <a:solidFill>
                  <a:srgbClr val="002060"/>
                </a:solidFill>
              </a:rPr>
              <a:t>"wings" of the absorption lines shaped by pressure broadening extend out farther from the center of the line than those shaped by Doppler broadening. </a:t>
            </a:r>
          </a:p>
          <a:p>
            <a:pPr marL="571500" indent="-571500">
              <a:buFont typeface="Courier New" panose="02070309020205020404" pitchFamily="49" charset="0"/>
              <a:buChar char="o"/>
            </a:pPr>
            <a:r>
              <a:rPr lang="en-US" sz="4000" dirty="0" smtClean="0">
                <a:solidFill>
                  <a:srgbClr val="002060"/>
                </a:solidFill>
              </a:rPr>
              <a:t>For </a:t>
            </a:r>
            <a:r>
              <a:rPr lang="en-US" sz="4000" dirty="0">
                <a:solidFill>
                  <a:srgbClr val="002060"/>
                </a:solidFill>
              </a:rPr>
              <a:t>a water vapor line at 400 cm</a:t>
            </a:r>
            <a:r>
              <a:rPr lang="en-US" sz="4000" baseline="30000" dirty="0">
                <a:solidFill>
                  <a:srgbClr val="002060"/>
                </a:solidFill>
              </a:rPr>
              <a:t>-I</a:t>
            </a:r>
            <a:r>
              <a:rPr lang="en-US" sz="4000" dirty="0">
                <a:solidFill>
                  <a:srgbClr val="002060"/>
                </a:solidFill>
              </a:rPr>
              <a:t> and a temperature of </a:t>
            </a:r>
            <a:r>
              <a:rPr lang="en-US" sz="4000" dirty="0" smtClean="0">
                <a:solidFill>
                  <a:srgbClr val="002060"/>
                </a:solidFill>
              </a:rPr>
              <a:t>300 </a:t>
            </a:r>
            <a:r>
              <a:rPr lang="en-US" sz="4000" dirty="0">
                <a:solidFill>
                  <a:srgbClr val="002060"/>
                </a:solidFill>
              </a:rPr>
              <a:t>K, the Doppler line width is 7 X 10-4 cm</a:t>
            </a:r>
            <a:r>
              <a:rPr lang="en-US" sz="4000" baseline="30000" dirty="0">
                <a:solidFill>
                  <a:srgbClr val="002060"/>
                </a:solidFill>
              </a:rPr>
              <a:t>-I</a:t>
            </a:r>
            <a:r>
              <a:rPr lang="en-US" sz="4000" dirty="0">
                <a:solidFill>
                  <a:srgbClr val="002060"/>
                </a:solidFill>
              </a:rPr>
              <a:t>. </a:t>
            </a:r>
          </a:p>
        </p:txBody>
      </p:sp>
    </p:spTree>
    <p:extLst>
      <p:ext uri="{BB962C8B-B14F-4D97-AF65-F5344CB8AC3E}">
        <p14:creationId xmlns:p14="http://schemas.microsoft.com/office/powerpoint/2010/main" val="404867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254" y="211014"/>
            <a:ext cx="11808532" cy="6247864"/>
          </a:xfrm>
          <a:prstGeom prst="rect">
            <a:avLst/>
          </a:prstGeom>
        </p:spPr>
        <p:txBody>
          <a:bodyPr wrap="square">
            <a:spAutoFit/>
          </a:bodyPr>
          <a:lstStyle/>
          <a:p>
            <a:r>
              <a:rPr lang="en-US" sz="4000" dirty="0">
                <a:solidFill>
                  <a:srgbClr val="002060"/>
                </a:solidFill>
              </a:rPr>
              <a:t>A typical water vapor line width for air at the same temperature at the Earth's surface is -100 times wider due to the presence of pressure broadening</a:t>
            </a:r>
            <a:r>
              <a:rPr lang="en-US" sz="4000" dirty="0" smtClean="0">
                <a:solidFill>
                  <a:srgbClr val="002060"/>
                </a:solidFill>
              </a:rPr>
              <a:t>.</a:t>
            </a:r>
          </a:p>
          <a:p>
            <a:r>
              <a:rPr lang="en-US" sz="4000" dirty="0" smtClean="0">
                <a:solidFill>
                  <a:srgbClr val="002060"/>
                </a:solidFill>
              </a:rPr>
              <a:t> </a:t>
            </a:r>
            <a:r>
              <a:rPr lang="en-US" sz="4000" dirty="0">
                <a:solidFill>
                  <a:srgbClr val="002060"/>
                </a:solidFill>
              </a:rPr>
              <a:t>Below -20 km, pressure broadening is the dominant factor in determining the width of absorption lines, whereas above 50 km, where molecular collisions are much less frequent, Doppler broadening is the dominant factor. In the intermediate layer between 20 and 50 km, the line shape is a convolution of the Doppler and Lorentz shapes.</a:t>
            </a:r>
          </a:p>
        </p:txBody>
      </p:sp>
    </p:spTree>
    <p:extLst>
      <p:ext uri="{BB962C8B-B14F-4D97-AF65-F5344CB8AC3E}">
        <p14:creationId xmlns:p14="http://schemas.microsoft.com/office/powerpoint/2010/main" val="4138763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8779" y="39362"/>
            <a:ext cx="8887326" cy="5510240"/>
          </a:xfrm>
          <a:prstGeom prst="rect">
            <a:avLst/>
          </a:prstGeom>
        </p:spPr>
      </p:pic>
    </p:spTree>
    <p:extLst>
      <p:ext uri="{BB962C8B-B14F-4D97-AF65-F5344CB8AC3E}">
        <p14:creationId xmlns:p14="http://schemas.microsoft.com/office/powerpoint/2010/main" val="273897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30705-111458.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164" y="145473"/>
            <a:ext cx="11471563" cy="6234545"/>
          </a:xfrm>
          <a:prstGeom prst="rect">
            <a:avLst/>
          </a:prstGeom>
          <a:noFill/>
          <a:ln>
            <a:noFill/>
          </a:ln>
        </p:spPr>
      </p:pic>
    </p:spTree>
    <p:extLst>
      <p:ext uri="{BB962C8B-B14F-4D97-AF65-F5344CB8AC3E}">
        <p14:creationId xmlns:p14="http://schemas.microsoft.com/office/powerpoint/2010/main" val="24323031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532" y="201305"/>
            <a:ext cx="11781692" cy="6586740"/>
          </a:xfrm>
          <a:prstGeom prst="rect">
            <a:avLst/>
          </a:prstGeom>
        </p:spPr>
        <p:txBody>
          <a:bodyPr wrap="square">
            <a:spAutoFit/>
          </a:bodyPr>
          <a:lstStyle/>
          <a:p>
            <a:pPr marL="162560" marR="1051560" indent="132080">
              <a:lnSpc>
                <a:spcPct val="107000"/>
              </a:lnSpc>
              <a:spcBef>
                <a:spcPts val="0"/>
              </a:spcBef>
              <a:spcAft>
                <a:spcPts val="0"/>
              </a:spcAft>
            </a:pPr>
            <a:r>
              <a:rPr lang="en-US" sz="3600" dirty="0">
                <a:solidFill>
                  <a:srgbClr val="002060"/>
                </a:solidFill>
                <a:ea typeface="Times New Roman" panose="02020603050405020304" pitchFamily="18" charset="0"/>
                <a:cs typeface="Times New Roman" panose="02020603050405020304" pitchFamily="18" charset="0"/>
              </a:rPr>
              <a:t>Laboratory measurements of absorption</a:t>
            </a:r>
            <a:r>
              <a:rPr lang="en-US" sz="3600" spc="25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spectra exist for only a very limited sampling of </a:t>
            </a:r>
            <a:r>
              <a:rPr lang="en-US" sz="3600" spc="10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pressures and temperatures. </a:t>
            </a:r>
          </a:p>
          <a:p>
            <a:pPr marL="162560" marR="1051560" indent="132080">
              <a:lnSpc>
                <a:spcPct val="107000"/>
              </a:lnSpc>
              <a:spcBef>
                <a:spcPts val="0"/>
              </a:spcBef>
              <a:spcAft>
                <a:spcPts val="0"/>
              </a:spcAft>
            </a:pPr>
            <a:r>
              <a:rPr lang="en-US" sz="3600" dirty="0" smtClean="0">
                <a:solidFill>
                  <a:srgbClr val="002060"/>
                </a:solidFill>
                <a:ea typeface="Times New Roman" panose="02020603050405020304" pitchFamily="18" charset="0"/>
                <a:cs typeface="Times New Roman" panose="02020603050405020304" pitchFamily="18" charset="0"/>
              </a:rPr>
              <a:t>Through </a:t>
            </a:r>
            <a:r>
              <a:rPr lang="en-US" sz="3600" dirty="0">
                <a:solidFill>
                  <a:srgbClr val="002060"/>
                </a:solidFill>
                <a:ea typeface="Times New Roman" panose="02020603050405020304" pitchFamily="18" charset="0"/>
                <a:cs typeface="Times New Roman" panose="02020603050405020304" pitchFamily="18" charset="0"/>
              </a:rPr>
              <a:t>the use of</a:t>
            </a:r>
            <a:r>
              <a:rPr lang="en-US" sz="3600" spc="140" dirty="0">
                <a:solidFill>
                  <a:srgbClr val="002060"/>
                </a:solidFill>
                <a:ea typeface="Times New Roman" panose="02020603050405020304" pitchFamily="18" charset="0"/>
                <a:cs typeface="Times New Roman" panose="02020603050405020304" pitchFamily="18" charset="0"/>
              </a:rPr>
              <a:t> </a:t>
            </a:r>
            <a:r>
              <a:rPr lang="en-US" sz="3600" dirty="0" smtClean="0">
                <a:solidFill>
                  <a:srgbClr val="C00000"/>
                </a:solidFill>
                <a:ea typeface="Times New Roman" panose="02020603050405020304" pitchFamily="18" charset="0"/>
                <a:cs typeface="Times New Roman" panose="02020603050405020304" pitchFamily="18" charset="0"/>
              </a:rPr>
              <a:t>theo­retically </a:t>
            </a:r>
            <a:r>
              <a:rPr lang="en-US" sz="3600" dirty="0">
                <a:solidFill>
                  <a:srgbClr val="C00000"/>
                </a:solidFill>
                <a:ea typeface="Times New Roman" panose="02020603050405020304" pitchFamily="18" charset="0"/>
                <a:cs typeface="Times New Roman" panose="02020603050405020304" pitchFamily="18" charset="0"/>
              </a:rPr>
              <a:t>derived absorption line information</a:t>
            </a:r>
            <a:r>
              <a:rPr lang="en-US" sz="3600" dirty="0">
                <a:solidFill>
                  <a:srgbClr val="002060"/>
                </a:solidFill>
                <a:ea typeface="Times New Roman" panose="02020603050405020304" pitchFamily="18" charset="0"/>
                <a:cs typeface="Times New Roman" panose="02020603050405020304" pitchFamily="18" charset="0"/>
              </a:rPr>
              <a:t>,</a:t>
            </a:r>
            <a:r>
              <a:rPr lang="en-US" sz="3600" spc="21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adjusted empirically to improve the fit with existing</a:t>
            </a:r>
            <a:r>
              <a:rPr lang="en-US" sz="3600" spc="85" dirty="0">
                <a:solidFill>
                  <a:srgbClr val="002060"/>
                </a:solidFill>
                <a:ea typeface="Times New Roman" panose="02020603050405020304" pitchFamily="18" charset="0"/>
                <a:cs typeface="Times New Roman" panose="02020603050405020304" pitchFamily="18" charset="0"/>
              </a:rPr>
              <a:t> </a:t>
            </a:r>
            <a:r>
              <a:rPr lang="en-US" sz="3600" dirty="0" smtClean="0">
                <a:solidFill>
                  <a:srgbClr val="002060"/>
                </a:solidFill>
                <a:ea typeface="Times New Roman" panose="02020603050405020304" pitchFamily="18" charset="0"/>
                <a:cs typeface="Times New Roman" panose="02020603050405020304" pitchFamily="18" charset="0"/>
              </a:rPr>
              <a:t>measure­ments</a:t>
            </a:r>
            <a:r>
              <a:rPr lang="en-US" sz="3600" dirty="0">
                <a:solidFill>
                  <a:srgbClr val="002060"/>
                </a:solidFill>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atmospheric physicists </a:t>
            </a:r>
            <a:r>
              <a:rPr lang="en-US" sz="3600" dirty="0">
                <a:solidFill>
                  <a:srgbClr val="002060"/>
                </a:solidFill>
                <a:ea typeface="Times New Roman" panose="02020603050405020304" pitchFamily="18" charset="0"/>
                <a:cs typeface="Times New Roman" panose="02020603050405020304" pitchFamily="18" charset="0"/>
              </a:rPr>
              <a:t>and </a:t>
            </a:r>
            <a:r>
              <a:rPr lang="en-US" sz="3600" dirty="0">
                <a:solidFill>
                  <a:srgbClr val="C00000"/>
                </a:solidFill>
                <a:ea typeface="Times New Roman" panose="02020603050405020304" pitchFamily="18" charset="0"/>
                <a:cs typeface="Times New Roman" panose="02020603050405020304" pitchFamily="18" charset="0"/>
              </a:rPr>
              <a:t>climate</a:t>
            </a:r>
            <a:r>
              <a:rPr lang="en-US" sz="3600" spc="-55" dirty="0">
                <a:solidFill>
                  <a:srgbClr val="C00000"/>
                </a:solidFill>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modelers </a:t>
            </a:r>
            <a:r>
              <a:rPr lang="en-US" sz="3600" dirty="0">
                <a:solidFill>
                  <a:srgbClr val="002060"/>
                </a:solidFill>
                <a:ea typeface="Times New Roman" panose="02020603050405020304" pitchFamily="18" charset="0"/>
                <a:cs typeface="Times New Roman" panose="02020603050405020304" pitchFamily="18" charset="0"/>
              </a:rPr>
              <a:t>are</a:t>
            </a:r>
            <a:r>
              <a:rPr lang="en-US" sz="3600" spc="11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able</a:t>
            </a:r>
            <a:r>
              <a:rPr lang="en-US" sz="3600" spc="17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to</a:t>
            </a:r>
            <a:r>
              <a:rPr lang="en-US" sz="3600" spc="13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c</a:t>
            </a:r>
            <a:r>
              <a:rPr lang="en-US" sz="3600" dirty="0">
                <a:solidFill>
                  <a:srgbClr val="C00000"/>
                </a:solidFill>
                <a:ea typeface="Times New Roman" panose="02020603050405020304" pitchFamily="18" charset="0"/>
                <a:cs typeface="Times New Roman" panose="02020603050405020304" pitchFamily="18" charset="0"/>
              </a:rPr>
              <a:t>alculate</a:t>
            </a:r>
            <a:r>
              <a:rPr lang="en-US" sz="3600" spc="19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the</a:t>
            </a:r>
            <a:r>
              <a:rPr lang="en-US" sz="3600" spc="16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absorption</a:t>
            </a:r>
            <a:r>
              <a:rPr lang="en-US" sz="3600" spc="19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spectra</a:t>
            </a:r>
            <a:r>
              <a:rPr lang="en-US" sz="3600" spc="19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for</a:t>
            </a:r>
            <a:r>
              <a:rPr lang="en-US" sz="3600" spc="16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each</a:t>
            </a:r>
            <a:r>
              <a:rPr lang="en-US" sz="3600" spc="-25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of the </a:t>
            </a:r>
            <a:r>
              <a:rPr lang="en-US" sz="3600" dirty="0" err="1">
                <a:solidFill>
                  <a:srgbClr val="002060"/>
                </a:solidFill>
                <a:ea typeface="Times New Roman" panose="02020603050405020304" pitchFamily="18" charset="0"/>
                <a:cs typeface="Times New Roman" panose="02020603050405020304" pitchFamily="18" charset="0"/>
              </a:rPr>
              <a:t>radiatively</a:t>
            </a:r>
            <a:r>
              <a:rPr lang="en-US" sz="3600" dirty="0">
                <a:solidFill>
                  <a:srgbClr val="002060"/>
                </a:solidFill>
                <a:ea typeface="Times New Roman" panose="02020603050405020304" pitchFamily="18" charset="0"/>
                <a:cs typeface="Times New Roman" panose="02020603050405020304" pitchFamily="18" charset="0"/>
              </a:rPr>
              <a:t> important atmospheric  gases </a:t>
            </a:r>
            <a:r>
              <a:rPr lang="en-US" sz="3600" spc="115"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Times New Roman" panose="02020603050405020304" pitchFamily="18" charset="0"/>
                <a:cs typeface="Times New Roman" panose="02020603050405020304" pitchFamily="18" charset="0"/>
              </a:rPr>
              <a:t>for any specified </a:t>
            </a:r>
            <a:r>
              <a:rPr lang="en-US" sz="3600" dirty="0" smtClean="0">
                <a:solidFill>
                  <a:srgbClr val="002060"/>
                </a:solidFill>
                <a:ea typeface="Times New Roman" panose="02020603050405020304" pitchFamily="18" charset="0"/>
                <a:cs typeface="Times New Roman" panose="02020603050405020304" pitchFamily="18" charset="0"/>
              </a:rPr>
              <a:t>thermodynamic conditions</a:t>
            </a:r>
            <a:r>
              <a:rPr lang="en-US" sz="3600" dirty="0">
                <a:solidFill>
                  <a:srgbClr val="002060"/>
                </a:solidFill>
                <a:ea typeface="Times New Roman" panose="02020603050405020304" pitchFamily="18" charset="0"/>
                <a:cs typeface="Times New Roman" panose="02020603050405020304" pitchFamily="18" charset="0"/>
              </a:rPr>
              <a:t>. </a:t>
            </a:r>
            <a:r>
              <a:rPr lang="en-US" sz="3600" dirty="0">
                <a:solidFill>
                  <a:srgbClr val="002060"/>
                </a:solidFill>
                <a:ea typeface="Calibri" panose="020F0502020204030204" pitchFamily="34" charset="0"/>
                <a:cs typeface="Times New Roman" panose="02020603050405020304" pitchFamily="18" charset="0"/>
              </a:rPr>
              <a:t/>
            </a:r>
            <a:br>
              <a:rPr lang="en-US" sz="3600" dirty="0">
                <a:solidFill>
                  <a:srgbClr val="002060"/>
                </a:solidFill>
                <a:ea typeface="Calibri" panose="020F0502020204030204" pitchFamily="34" charset="0"/>
                <a:cs typeface="Times New Roman" panose="02020603050405020304" pitchFamily="18" charset="0"/>
              </a:rPr>
            </a:br>
            <a:endParaRPr lang="en-US" sz="3600" dirty="0">
              <a:solidFill>
                <a:srgbClr val="002060"/>
              </a:solidFill>
            </a:endParaRPr>
          </a:p>
        </p:txBody>
      </p:sp>
    </p:spTree>
    <p:extLst>
      <p:ext uri="{BB962C8B-B14F-4D97-AF65-F5344CB8AC3E}">
        <p14:creationId xmlns:p14="http://schemas.microsoft.com/office/powerpoint/2010/main" val="2676652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151" y="182880"/>
            <a:ext cx="10846191" cy="6586740"/>
          </a:xfrm>
          <a:prstGeom prst="rect">
            <a:avLst/>
          </a:prstGeom>
        </p:spPr>
        <p:txBody>
          <a:bodyPr wrap="square">
            <a:spAutoFit/>
          </a:bodyPr>
          <a:lstStyle/>
          <a:p>
            <a:pPr marL="162560" marR="1051560" indent="132080" algn="just">
              <a:lnSpc>
                <a:spcPct val="107000"/>
              </a:lnSpc>
              <a:spcBef>
                <a:spcPts val="0"/>
              </a:spcBef>
              <a:spcAft>
                <a:spcPts val="0"/>
              </a:spcAft>
            </a:pPr>
            <a:r>
              <a:rPr lang="en-US" sz="3600" dirty="0">
                <a:ea typeface="Times New Roman" panose="02020603050405020304" pitchFamily="18" charset="0"/>
                <a:cs typeface="Times New Roman" panose="02020603050405020304" pitchFamily="18" charset="0"/>
              </a:rPr>
              <a:t>An</a:t>
            </a:r>
            <a:r>
              <a:rPr lang="en-US" sz="3600" spc="-8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exam­ple showing the excellent agreement </a:t>
            </a:r>
            <a:r>
              <a:rPr lang="en-US" sz="3600" spc="6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between observed and theoretically derived  absorption</a:t>
            </a:r>
            <a:r>
              <a:rPr lang="en-US" sz="3600" spc="18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spec­tra is shown in Fig. 4.22. Note the narrowness of</a:t>
            </a:r>
            <a:r>
              <a:rPr lang="en-US" sz="3600" spc="50"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the lines, even when the effects of Doppler and</a:t>
            </a:r>
            <a:r>
              <a:rPr lang="en-US" sz="3600" spc="3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pressure broadening are taken into account. The </a:t>
            </a:r>
            <a:r>
              <a:rPr lang="en-US" sz="3600" dirty="0">
                <a:solidFill>
                  <a:srgbClr val="C00000"/>
                </a:solidFill>
                <a:ea typeface="Times New Roman" panose="02020603050405020304" pitchFamily="18" charset="0"/>
                <a:cs typeface="Times New Roman" panose="02020603050405020304" pitchFamily="18" charset="0"/>
              </a:rPr>
              <a:t>greatest</a:t>
            </a:r>
            <a:r>
              <a:rPr lang="en-US" sz="3600" spc="-255" dirty="0">
                <a:solidFill>
                  <a:srgbClr val="C00000"/>
                </a:solidFill>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uncertainties in theoretically derived</a:t>
            </a:r>
            <a:r>
              <a:rPr lang="en-US" sz="3600" spc="190" dirty="0">
                <a:solidFill>
                  <a:srgbClr val="C00000"/>
                </a:solidFill>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absorption </a:t>
            </a:r>
            <a:r>
              <a:rPr lang="en-US" sz="3600" b="1" dirty="0">
                <a:solidFill>
                  <a:srgbClr val="C00000"/>
                </a:solidFill>
                <a:ea typeface="Times New Roman" panose="02020603050405020304" pitchFamily="18" charset="0"/>
                <a:cs typeface="Times New Roman" panose="02020603050405020304" pitchFamily="18" charset="0"/>
              </a:rPr>
              <a:t>spectra  </a:t>
            </a:r>
            <a:r>
              <a:rPr lang="en-US" sz="3600" b="1" dirty="0">
                <a:ea typeface="Times New Roman" panose="02020603050405020304" pitchFamily="18" charset="0"/>
                <a:cs typeface="Times New Roman" panose="02020603050405020304" pitchFamily="18" charset="0"/>
              </a:rPr>
              <a:t>are  in  the  so-called  "</a:t>
            </a:r>
            <a:r>
              <a:rPr lang="en-US" sz="3600" b="1" dirty="0">
                <a:solidFill>
                  <a:srgbClr val="C00000"/>
                </a:solidFill>
                <a:ea typeface="Times New Roman" panose="02020603050405020304" pitchFamily="18" charset="0"/>
                <a:cs typeface="Times New Roman" panose="02020603050405020304" pitchFamily="18" charset="0"/>
              </a:rPr>
              <a:t>continua</a:t>
            </a:r>
            <a:r>
              <a:rPr lang="en-US" sz="3600" b="1" dirty="0">
                <a:ea typeface="Times New Roman" panose="02020603050405020304" pitchFamily="18" charset="0"/>
                <a:cs typeface="Times New Roman" panose="02020603050405020304" pitchFamily="18" charset="0"/>
              </a:rPr>
              <a:t>”</a:t>
            </a:r>
            <a:r>
              <a:rPr lang="en-US" sz="3600" b="1" spc="115" dirty="0">
                <a:ea typeface="Times New Roman" panose="02020603050405020304" pitchFamily="18" charset="0"/>
                <a:cs typeface="Times New Roman" panose="02020603050405020304" pitchFamily="18" charset="0"/>
              </a:rPr>
              <a:t> </a:t>
            </a:r>
            <a:r>
              <a:rPr lang="en-US" sz="3600" b="1" dirty="0">
                <a:ea typeface="Times New Roman" panose="02020603050405020304" pitchFamily="18" charset="0"/>
                <a:cs typeface="Times New Roman" panose="02020603050405020304" pitchFamily="18" charset="0"/>
              </a:rPr>
              <a:t>where </a:t>
            </a:r>
            <a:r>
              <a:rPr lang="en-US" sz="3600" dirty="0">
                <a:ea typeface="Times New Roman" panose="02020603050405020304" pitchFamily="18" charset="0"/>
                <a:cs typeface="Times New Roman" panose="02020603050405020304" pitchFamily="18" charset="0"/>
              </a:rPr>
              <a:t>the </a:t>
            </a:r>
            <a:r>
              <a:rPr lang="en-US" sz="3600" dirty="0">
                <a:solidFill>
                  <a:srgbClr val="C00000"/>
                </a:solidFill>
                <a:ea typeface="Times New Roman" panose="02020603050405020304" pitchFamily="18" charset="0"/>
                <a:cs typeface="Times New Roman" panose="02020603050405020304" pitchFamily="18" charset="0"/>
              </a:rPr>
              <a:t>superposition</a:t>
            </a:r>
            <a:r>
              <a:rPr lang="en-US" sz="3600" dirty="0">
                <a:ea typeface="Times New Roman" panose="02020603050405020304" pitchFamily="18" charset="0"/>
                <a:cs typeface="Times New Roman" panose="02020603050405020304" pitchFamily="18" charset="0"/>
              </a:rPr>
              <a:t> of the outermost parts of the</a:t>
            </a:r>
            <a:r>
              <a:rPr lang="en-US" sz="3600" spc="200" dirty="0">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wings</a:t>
            </a:r>
            <a:r>
              <a:rPr lang="en-US" sz="3600" dirty="0">
                <a:ea typeface="Times New Roman" panose="02020603050405020304" pitchFamily="18" charset="0"/>
                <a:cs typeface="Times New Roman" panose="02020603050405020304" pitchFamily="18" charset="0"/>
              </a:rPr>
              <a:t> of many </a:t>
            </a:r>
            <a:r>
              <a:rPr lang="en-US" sz="3600" dirty="0">
                <a:solidFill>
                  <a:srgbClr val="C00000"/>
                </a:solidFill>
                <a:ea typeface="Times New Roman" panose="02020603050405020304" pitchFamily="18" charset="0"/>
                <a:cs typeface="Times New Roman" panose="02020603050405020304" pitchFamily="18" charset="0"/>
              </a:rPr>
              <a:t>different lines</a:t>
            </a:r>
            <a:r>
              <a:rPr lang="en-US" sz="3600" dirty="0">
                <a:ea typeface="Times New Roman" panose="02020603050405020304" pitchFamily="18" charset="0"/>
                <a:cs typeface="Times New Roman" panose="02020603050405020304" pitchFamily="18" charset="0"/>
              </a:rPr>
              <a:t> in nearby line clusters</a:t>
            </a:r>
            <a:r>
              <a:rPr lang="en-US" sz="3600" spc="155" dirty="0">
                <a:ea typeface="Times New Roman" panose="02020603050405020304" pitchFamily="18" charset="0"/>
                <a:cs typeface="Times New Roman" panose="02020603050405020304" pitchFamily="18" charset="0"/>
              </a:rPr>
              <a:t> </a:t>
            </a:r>
            <a:r>
              <a:rPr lang="en-US" sz="3600" dirty="0">
                <a:ea typeface="Times New Roman" panose="02020603050405020304" pitchFamily="18" charset="0"/>
                <a:cs typeface="Times New Roman" panose="02020603050405020304" pitchFamily="18" charset="0"/>
              </a:rPr>
              <a:t>pro­duces weak  but  in </a:t>
            </a:r>
            <a:r>
              <a:rPr lang="en-US" sz="3600" dirty="0">
                <a:solidFill>
                  <a:srgbClr val="C00000"/>
                </a:solidFill>
                <a:ea typeface="Times New Roman" panose="02020603050405020304" pitchFamily="18" charset="0"/>
                <a:cs typeface="Times New Roman" panose="02020603050405020304" pitchFamily="18" charset="0"/>
              </a:rPr>
              <a:t>some cases significant</a:t>
            </a:r>
            <a:r>
              <a:rPr lang="en-US" sz="3600" spc="165" dirty="0">
                <a:solidFill>
                  <a:srgbClr val="C00000"/>
                </a:solidFill>
                <a:ea typeface="Times New Roman" panose="02020603050405020304" pitchFamily="18" charset="0"/>
                <a:cs typeface="Times New Roman" panose="02020603050405020304" pitchFamily="18" charset="0"/>
              </a:rPr>
              <a:t> </a:t>
            </a:r>
            <a:r>
              <a:rPr lang="en-US" sz="3600" dirty="0">
                <a:solidFill>
                  <a:srgbClr val="C00000"/>
                </a:solidFill>
                <a:ea typeface="Times New Roman" panose="02020603050405020304" pitchFamily="18" charset="0"/>
                <a:cs typeface="Times New Roman" panose="02020603050405020304" pitchFamily="18" charset="0"/>
              </a:rPr>
              <a:t>absorption</a:t>
            </a:r>
            <a:r>
              <a:rPr lang="en-US" sz="3600" dirty="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53366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3769" y="-87965"/>
            <a:ext cx="11043139" cy="6781791"/>
          </a:xfrm>
          <a:prstGeom prst="rect">
            <a:avLst/>
          </a:prstGeom>
        </p:spPr>
      </p:pic>
    </p:spTree>
    <p:extLst>
      <p:ext uri="{BB962C8B-B14F-4D97-AF65-F5344CB8AC3E}">
        <p14:creationId xmlns:p14="http://schemas.microsoft.com/office/powerpoint/2010/main" val="419419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7538"/>
            <a:ext cx="12133385" cy="5447645"/>
          </a:xfrm>
          <a:prstGeom prst="rect">
            <a:avLst/>
          </a:prstGeom>
        </p:spPr>
        <p:txBody>
          <a:bodyPr wrap="square">
            <a:spAutoFit/>
          </a:bodyPr>
          <a:lstStyle/>
          <a:p>
            <a:pPr marL="419735" marR="0" indent="4445" algn="just"/>
            <a:r>
              <a:rPr lang="en-US" sz="3200" dirty="0" smtClean="0">
                <a:solidFill>
                  <a:srgbClr val="002060"/>
                </a:solidFill>
                <a:ea typeface="Calibri" panose="020F0502020204030204" pitchFamily="34" charset="0"/>
                <a:cs typeface="Times New Roman" panose="02020603050405020304" pitchFamily="18" charset="0"/>
              </a:rPr>
              <a:t>Fig. 4.22     Comparisons of observed  and calculated </a:t>
            </a:r>
            <a:r>
              <a:rPr lang="en-US" sz="3200" spc="10" dirty="0" smtClean="0">
                <a:solidFill>
                  <a:srgbClr val="002060"/>
                </a:solidFill>
                <a:ea typeface="Calibri" panose="020F0502020204030204" pitchFamily="34" charset="0"/>
                <a:cs typeface="Times New Roman" panose="02020603050405020304" pitchFamily="18" charset="0"/>
              </a:rPr>
              <a:t> </a:t>
            </a:r>
          </a:p>
          <a:p>
            <a:pPr marL="419735" marR="0" indent="4445" algn="just"/>
            <a:r>
              <a:rPr lang="en-US" sz="3200" dirty="0" smtClean="0">
                <a:solidFill>
                  <a:srgbClr val="002060"/>
                </a:solidFill>
                <a:ea typeface="Calibri" panose="020F0502020204030204" pitchFamily="34" charset="0"/>
                <a:cs typeface="Times New Roman" panose="02020603050405020304" pitchFamily="18" charset="0"/>
              </a:rPr>
              <a:t>transmis­sivity</a:t>
            </a:r>
            <a:r>
              <a:rPr lang="en-US" sz="3200" spc="1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spectra:</a:t>
            </a:r>
            <a:r>
              <a:rPr lang="en-US" sz="3200" spc="95" dirty="0" smtClean="0">
                <a:solidFill>
                  <a:srgbClr val="002060"/>
                </a:solidFill>
                <a:ea typeface="Calibri" panose="020F0502020204030204" pitchFamily="34" charset="0"/>
                <a:cs typeface="Times New Roman" panose="02020603050405020304" pitchFamily="18" charset="0"/>
              </a:rPr>
              <a:t> </a:t>
            </a:r>
          </a:p>
          <a:p>
            <a:pPr marL="934085" marR="0" indent="-514350" algn="just">
              <a:buAutoNum type="alphaLcParenBoth"/>
            </a:pPr>
            <a:r>
              <a:rPr lang="en-US" sz="3200" dirty="0" smtClean="0">
                <a:solidFill>
                  <a:srgbClr val="002060"/>
                </a:solidFill>
                <a:ea typeface="Calibri" panose="020F0502020204030204" pitchFamily="34" charset="0"/>
                <a:cs typeface="Times New Roman" panose="02020603050405020304" pitchFamily="18" charset="0"/>
              </a:rPr>
              <a:t>Spectral</a:t>
            </a:r>
            <a:r>
              <a:rPr lang="en-US" sz="3200" spc="11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range</a:t>
            </a:r>
            <a:r>
              <a:rPr lang="en-US" sz="3200" spc="18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1931</a:t>
            </a:r>
            <a:r>
              <a:rPr lang="en-US" sz="3200" spc="16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to </a:t>
            </a:r>
            <a:r>
              <a:rPr lang="en-US" sz="3200" spc="14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1939</a:t>
            </a:r>
            <a:r>
              <a:rPr lang="en-US" sz="3200" spc="11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cm-</a:t>
            </a:r>
            <a:r>
              <a:rPr lang="en-US" sz="3200" spc="-9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 </a:t>
            </a:r>
            <a:r>
              <a:rPr lang="en-US" sz="3200" spc="8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for </a:t>
            </a:r>
            <a:r>
              <a:rPr lang="en-US" sz="3200" spc="1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car­bon</a:t>
            </a:r>
            <a:r>
              <a:rPr lang="en-US" sz="3200" spc="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dioxide</a:t>
            </a:r>
            <a:r>
              <a:rPr lang="en-US" sz="3200" spc="13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and</a:t>
            </a:r>
            <a:r>
              <a:rPr lang="en-US" sz="3200" spc="135" dirty="0" smtClean="0">
                <a:solidFill>
                  <a:srgbClr val="002060"/>
                </a:solidFill>
                <a:ea typeface="Calibri" panose="020F0502020204030204" pitchFamily="34" charset="0"/>
                <a:cs typeface="Times New Roman" panose="02020603050405020304" pitchFamily="18" charset="0"/>
              </a:rPr>
              <a:t> </a:t>
            </a:r>
          </a:p>
          <a:p>
            <a:pPr marL="934085" marR="0" indent="-514350" algn="just">
              <a:buAutoNum type="alphaLcParenBoth"/>
            </a:pPr>
            <a:r>
              <a:rPr lang="en-US" sz="3200" spc="6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Spectral</a:t>
            </a:r>
            <a:r>
              <a:rPr lang="en-US" sz="3200" spc="17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range</a:t>
            </a:r>
            <a:r>
              <a:rPr lang="en-US" sz="3200" spc="19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1156</a:t>
            </a:r>
            <a:r>
              <a:rPr lang="en-US" sz="3200" spc="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to </a:t>
            </a:r>
            <a:r>
              <a:rPr lang="en-US" sz="3200" spc="15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1164</a:t>
            </a:r>
            <a:r>
              <a:rPr lang="en-US" sz="3200" spc="14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cm-</a:t>
            </a:r>
            <a:r>
              <a:rPr lang="en-US" sz="3200" spc="-10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1 </a:t>
            </a:r>
            <a:r>
              <a:rPr lang="en-US" sz="3200" spc="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for</a:t>
            </a:r>
            <a:r>
              <a:rPr lang="en-US" sz="3200" spc="-19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ozone</a:t>
            </a:r>
            <a:r>
              <a:rPr lang="en-US" sz="3200" spc="18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and</a:t>
            </a:r>
            <a:r>
              <a:rPr lang="en-US" sz="3200" spc="3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nitrous</a:t>
            </a:r>
            <a:r>
              <a:rPr lang="en-US" sz="3200" spc="5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oxide.</a:t>
            </a:r>
            <a:r>
              <a:rPr lang="en-US" sz="3200" spc="60" dirty="0" smtClean="0">
                <a:solidFill>
                  <a:srgbClr val="002060"/>
                </a:solidFill>
                <a:ea typeface="Calibri" panose="020F0502020204030204" pitchFamily="34" charset="0"/>
                <a:cs typeface="Times New Roman" panose="02020603050405020304" pitchFamily="18" charset="0"/>
              </a:rPr>
              <a:t> </a:t>
            </a:r>
          </a:p>
          <a:p>
            <a:pPr marL="419735" marR="0" algn="just"/>
            <a:endParaRPr lang="en-US" sz="3200" spc="60" dirty="0">
              <a:solidFill>
                <a:srgbClr val="002060"/>
              </a:solidFill>
              <a:ea typeface="Calibri" panose="020F0502020204030204" pitchFamily="34" charset="0"/>
              <a:cs typeface="Times New Roman" panose="02020603050405020304" pitchFamily="18" charset="0"/>
            </a:endParaRPr>
          </a:p>
          <a:p>
            <a:pPr marL="419735" marR="0" algn="just"/>
            <a:r>
              <a:rPr lang="en-US" sz="3200" dirty="0" smtClean="0">
                <a:solidFill>
                  <a:srgbClr val="002060"/>
                </a:solidFill>
                <a:ea typeface="Calibri" panose="020F0502020204030204" pitchFamily="34" charset="0"/>
                <a:cs typeface="Times New Roman" panose="02020603050405020304" pitchFamily="18" charset="0"/>
              </a:rPr>
              <a:t>The</a:t>
            </a:r>
            <a:r>
              <a:rPr lang="en-US" sz="3200" spc="18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upper</a:t>
            </a:r>
            <a:r>
              <a:rPr lang="en-US" sz="3200" spc="20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plot</a:t>
            </a:r>
            <a:r>
              <a:rPr lang="en-US" sz="3200" spc="2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in</a:t>
            </a:r>
            <a:r>
              <a:rPr lang="en-US" sz="3200" spc="7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each</a:t>
            </a:r>
            <a:r>
              <a:rPr lang="en-US" sz="3200" spc="12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panel</a:t>
            </a:r>
            <a:r>
              <a:rPr lang="en-US" sz="3200" spc="5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is</a:t>
            </a:r>
            <a:r>
              <a:rPr lang="en-US" sz="3200" spc="20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the</a:t>
            </a:r>
            <a:r>
              <a:rPr lang="en-US" sz="3200" spc="-195"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observed spectrum and the lower plot  is  the  calculated </a:t>
            </a:r>
            <a:r>
              <a:rPr lang="en-US" sz="3200" spc="8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spec­trum. </a:t>
            </a:r>
          </a:p>
          <a:p>
            <a:pPr marL="419735" marR="0" algn="just"/>
            <a:r>
              <a:rPr lang="en-US" sz="3200" dirty="0" smtClean="0">
                <a:solidFill>
                  <a:srgbClr val="002060"/>
                </a:solidFill>
                <a:ea typeface="Calibri" panose="020F0502020204030204" pitchFamily="34" charset="0"/>
                <a:cs typeface="Times New Roman" panose="02020603050405020304" pitchFamily="18" charset="0"/>
              </a:rPr>
              <a:t>From R. M. Goody, R. M. and Y. L. Yung,</a:t>
            </a:r>
            <a:r>
              <a:rPr lang="en-US" sz="3200" spc="5" dirty="0" smtClean="0">
                <a:solidFill>
                  <a:srgbClr val="002060"/>
                </a:solidFill>
                <a:ea typeface="Calibri" panose="020F0502020204030204" pitchFamily="34" charset="0"/>
                <a:cs typeface="Times New Roman" panose="02020603050405020304" pitchFamily="18" charset="0"/>
              </a:rPr>
              <a:t> </a:t>
            </a:r>
            <a:r>
              <a:rPr lang="en-US" sz="3200" i="1" dirty="0" smtClean="0">
                <a:solidFill>
                  <a:srgbClr val="002060"/>
                </a:solidFill>
                <a:ea typeface="Calibri" panose="020F0502020204030204" pitchFamily="34" charset="0"/>
                <a:cs typeface="Times New Roman" panose="02020603050405020304" pitchFamily="18" charset="0"/>
              </a:rPr>
              <a:t>Atmospheric Radiation,  </a:t>
            </a:r>
            <a:r>
              <a:rPr lang="en-US" sz="3200" dirty="0" smtClean="0">
                <a:solidFill>
                  <a:srgbClr val="002060"/>
                </a:solidFill>
                <a:ea typeface="Calibri" panose="020F0502020204030204" pitchFamily="34" charset="0"/>
                <a:cs typeface="Times New Roman" panose="02020603050405020304" pitchFamily="18" charset="0"/>
              </a:rPr>
              <a:t>2nd  ed., Oxford  University  Press (1995), p.120.  </a:t>
            </a:r>
            <a:r>
              <a:rPr lang="en-US" sz="3200" spc="125" dirty="0" smtClean="0">
                <a:solidFill>
                  <a:srgbClr val="002060"/>
                </a:solidFill>
                <a:ea typeface="Calibri" panose="020F0502020204030204" pitchFamily="34" charset="0"/>
                <a:cs typeface="Times New Roman" panose="02020603050405020304" pitchFamily="18" charset="0"/>
              </a:rPr>
              <a:t> </a:t>
            </a:r>
            <a:r>
              <a:rPr lang="en-US" sz="3200" i="1" dirty="0" smtClean="0">
                <a:solidFill>
                  <a:srgbClr val="002060"/>
                </a:solidFill>
                <a:ea typeface="Calibri" panose="020F0502020204030204" pitchFamily="34" charset="0"/>
                <a:cs typeface="Times New Roman" panose="02020603050405020304" pitchFamily="18" charset="0"/>
              </a:rPr>
              <a:t>By</a:t>
            </a:r>
            <a:r>
              <a:rPr lang="en-US" sz="3200" dirty="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permission </a:t>
            </a:r>
            <a:r>
              <a:rPr lang="en-US" sz="3200" spc="-5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of</a:t>
            </a:r>
            <a:r>
              <a:rPr lang="en-US" sz="3200" spc="2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Oxford </a:t>
            </a:r>
            <a:r>
              <a:rPr lang="en-US" sz="3200" spc="-3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University </a:t>
            </a:r>
            <a:r>
              <a:rPr lang="en-US" sz="3200" spc="-95" dirty="0" smtClean="0">
                <a:solidFill>
                  <a:srgbClr val="002060"/>
                </a:solidFill>
                <a:ea typeface="Calibri" panose="020F0502020204030204" pitchFamily="34" charset="0"/>
                <a:cs typeface="Times New Roman" panose="02020603050405020304" pitchFamily="18" charset="0"/>
              </a:rPr>
              <a:t> </a:t>
            </a:r>
            <a:r>
              <a:rPr lang="en-US" sz="3200" dirty="0">
                <a:solidFill>
                  <a:srgbClr val="002060"/>
                </a:solidFill>
                <a:ea typeface="Calibri" panose="020F0502020204030204" pitchFamily="34" charset="0"/>
                <a:cs typeface="Times New Roman" panose="02020603050405020304" pitchFamily="18" charset="0"/>
              </a:rPr>
              <a:t>P</a:t>
            </a:r>
            <a:r>
              <a:rPr lang="en-US" sz="3200" dirty="0" smtClean="0">
                <a:solidFill>
                  <a:srgbClr val="002060"/>
                </a:solidFill>
                <a:ea typeface="Calibri" panose="020F0502020204030204" pitchFamily="34" charset="0"/>
                <a:cs typeface="Times New Roman" panose="02020603050405020304" pitchFamily="18" charset="0"/>
              </a:rPr>
              <a:t>ress, </a:t>
            </a:r>
            <a:r>
              <a:rPr lang="en-US" sz="3200" spc="-90" dirty="0" smtClean="0">
                <a:solidFill>
                  <a:srgbClr val="002060"/>
                </a:solidFill>
                <a:ea typeface="Calibri" panose="020F0502020204030204" pitchFamily="34" charset="0"/>
                <a:cs typeface="Times New Roman" panose="02020603050405020304" pitchFamily="18" charset="0"/>
              </a:rPr>
              <a:t> </a:t>
            </a:r>
            <a:r>
              <a:rPr lang="en-US" sz="3200" dirty="0" smtClean="0">
                <a:solidFill>
                  <a:srgbClr val="002060"/>
                </a:solidFill>
                <a:ea typeface="Calibri" panose="020F0502020204030204" pitchFamily="34" charset="0"/>
                <a:cs typeface="Times New Roman" panose="02020603050405020304" pitchFamily="18" charset="0"/>
              </a:rPr>
              <a:t>Inc</a:t>
            </a:r>
            <a:r>
              <a:rPr lang="en-US" sz="3200" spc="45" dirty="0" smtClean="0">
                <a:solidFill>
                  <a:srgbClr val="002060"/>
                </a:solidFill>
                <a:ea typeface="Calibri" panose="020F0502020204030204" pitchFamily="34" charset="0"/>
                <a:cs typeface="Times New Roman" panose="02020603050405020304" pitchFamily="18" charset="0"/>
              </a:rPr>
              <a:t>.</a:t>
            </a:r>
            <a:endParaRPr lang="en-US" sz="3200" dirty="0" smtClean="0">
              <a:solidFill>
                <a:srgbClr val="002060"/>
              </a:solidFill>
              <a:ea typeface="Calibri" panose="020F0502020204030204" pitchFamily="34" charset="0"/>
              <a:cs typeface="Times New Roman" panose="02020603050405020304" pitchFamily="18" charset="0"/>
            </a:endParaRPr>
          </a:p>
          <a:p>
            <a:r>
              <a:rPr lang="en-US"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339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1"/>
            <a:ext cx="11711354" cy="2028632"/>
          </a:xfrm>
          <a:prstGeom prst="rect">
            <a:avLst/>
          </a:prstGeom>
        </p:spPr>
        <p:txBody>
          <a:bodyPr wrap="square">
            <a:spAutoFit/>
          </a:bodyPr>
          <a:lstStyle/>
          <a:p>
            <a:pPr marR="0" lvl="1">
              <a:spcBef>
                <a:spcPts val="0"/>
              </a:spcBef>
              <a:spcAft>
                <a:spcPts val="0"/>
              </a:spcAft>
              <a:tabLst>
                <a:tab pos="808990" algn="l"/>
              </a:tabLst>
            </a:pPr>
            <a:r>
              <a:rPr lang="en-US" sz="4000" b="1" kern="0" dirty="0" smtClean="0">
                <a:solidFill>
                  <a:srgbClr val="C00000"/>
                </a:solidFill>
                <a:latin typeface="+mj-lt"/>
                <a:ea typeface="Times New Roman" panose="02020603050405020304" pitchFamily="18" charset="0"/>
                <a:cs typeface="Times New Roman" panose="02020603050405020304" pitchFamily="18" charset="0"/>
              </a:rPr>
              <a:t>Radiative</a:t>
            </a:r>
            <a:r>
              <a:rPr lang="en-US" sz="4000" b="1" kern="0" spc="-250" dirty="0" smtClean="0">
                <a:solidFill>
                  <a:srgbClr val="C00000"/>
                </a:solidFill>
                <a:latin typeface="+mj-lt"/>
                <a:ea typeface="Times New Roman" panose="02020603050405020304" pitchFamily="18" charset="0"/>
                <a:cs typeface="Times New Roman" panose="02020603050405020304" pitchFamily="18" charset="0"/>
              </a:rPr>
              <a:t> </a:t>
            </a:r>
            <a:r>
              <a:rPr lang="en-US" sz="4000" b="1" kern="0" dirty="0" smtClean="0">
                <a:solidFill>
                  <a:srgbClr val="C00000"/>
                </a:solidFill>
                <a:latin typeface="+mj-lt"/>
                <a:ea typeface="Times New Roman" panose="02020603050405020304" pitchFamily="18" charset="0"/>
                <a:cs typeface="Times New Roman" panose="02020603050405020304" pitchFamily="18" charset="0"/>
              </a:rPr>
              <a:t>Transfer</a:t>
            </a:r>
            <a:r>
              <a:rPr lang="en-US" sz="4000" spc="80" dirty="0" smtClean="0">
                <a:solidFill>
                  <a:srgbClr val="C00000"/>
                </a:solidFill>
                <a:latin typeface="+mj-lt"/>
                <a:ea typeface="Calibri" panose="020F0502020204030204" pitchFamily="34" charset="0"/>
                <a:cs typeface="Times New Roman" panose="02020603050405020304" pitchFamily="18" charset="0"/>
              </a:rPr>
              <a:t> </a:t>
            </a:r>
            <a:r>
              <a:rPr lang="en-US" sz="4000" dirty="0">
                <a:solidFill>
                  <a:srgbClr val="C00000"/>
                </a:solidFill>
                <a:latin typeface="+mj-lt"/>
                <a:ea typeface="Calibri" panose="020F0502020204030204" pitchFamily="34" charset="0"/>
                <a:cs typeface="Times New Roman" panose="02020603050405020304" pitchFamily="18" charset="0"/>
              </a:rPr>
              <a:t>Planetary </a:t>
            </a:r>
            <a:r>
              <a:rPr lang="en-US" sz="4000" spc="165" dirty="0">
                <a:solidFill>
                  <a:srgbClr val="C00000"/>
                </a:solidFill>
                <a:latin typeface="+mj-lt"/>
                <a:ea typeface="Calibri" panose="020F0502020204030204" pitchFamily="34" charset="0"/>
                <a:cs typeface="Times New Roman" panose="02020603050405020304" pitchFamily="18" charset="0"/>
              </a:rPr>
              <a:t> </a:t>
            </a:r>
            <a:r>
              <a:rPr lang="en-US" sz="4000" dirty="0">
                <a:solidFill>
                  <a:srgbClr val="C00000"/>
                </a:solidFill>
                <a:latin typeface="+mj-lt"/>
                <a:ea typeface="Calibri" panose="020F0502020204030204" pitchFamily="34" charset="0"/>
                <a:cs typeface="Times New Roman" panose="02020603050405020304" pitchFamily="18" charset="0"/>
              </a:rPr>
              <a:t>Atmospheres</a:t>
            </a:r>
          </a:p>
          <a:p>
            <a:pPr marL="415290" marR="0" algn="just">
              <a:spcBef>
                <a:spcPts val="690"/>
              </a:spcBef>
              <a:spcAft>
                <a:spcPts val="0"/>
              </a:spcAft>
            </a:pP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4.5.1  Beer's</a:t>
            </a:r>
            <a:r>
              <a:rPr lang="en-US" sz="3600" b="1" spc="265"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Law</a:t>
            </a:r>
          </a:p>
          <a:p>
            <a:pPr marL="419735" marR="0" algn="just">
              <a:lnSpc>
                <a:spcPct val="106000"/>
              </a:lnSpc>
              <a:spcBef>
                <a:spcPts val="675"/>
              </a:spcBef>
              <a:spcAft>
                <a:spcPts val="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50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79" y="105509"/>
            <a:ext cx="11250452" cy="3934540"/>
          </a:xfrm>
          <a:prstGeom prst="rect">
            <a:avLst/>
          </a:prstGeom>
        </p:spPr>
      </p:pic>
      <p:pic>
        <p:nvPicPr>
          <p:cNvPr id="3" name="Picture 2"/>
          <p:cNvPicPr>
            <a:picLocks noChangeAspect="1"/>
          </p:cNvPicPr>
          <p:nvPr/>
        </p:nvPicPr>
        <p:blipFill>
          <a:blip r:embed="rId3"/>
          <a:stretch>
            <a:fillRect/>
          </a:stretch>
        </p:blipFill>
        <p:spPr>
          <a:xfrm>
            <a:off x="556217" y="4040049"/>
            <a:ext cx="10055636" cy="2553257"/>
          </a:xfrm>
          <a:prstGeom prst="rect">
            <a:avLst/>
          </a:prstGeom>
        </p:spPr>
      </p:pic>
    </p:spTree>
    <p:extLst>
      <p:ext uri="{BB962C8B-B14F-4D97-AF65-F5344CB8AC3E}">
        <p14:creationId xmlns:p14="http://schemas.microsoft.com/office/powerpoint/2010/main" val="2045441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9" y="618977"/>
            <a:ext cx="12165171" cy="4963675"/>
          </a:xfrm>
          <a:prstGeom prst="rect">
            <a:avLst/>
          </a:prstGeom>
        </p:spPr>
      </p:pic>
    </p:spTree>
    <p:extLst>
      <p:ext uri="{BB962C8B-B14F-4D97-AF65-F5344CB8AC3E}">
        <p14:creationId xmlns:p14="http://schemas.microsoft.com/office/powerpoint/2010/main" val="3943011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133" y="105508"/>
            <a:ext cx="9925964" cy="2359694"/>
          </a:xfrm>
          <a:prstGeom prst="rect">
            <a:avLst/>
          </a:prstGeom>
        </p:spPr>
      </p:pic>
      <p:pic>
        <p:nvPicPr>
          <p:cNvPr id="3" name="Picture 2"/>
          <p:cNvPicPr>
            <a:picLocks noChangeAspect="1"/>
          </p:cNvPicPr>
          <p:nvPr/>
        </p:nvPicPr>
        <p:blipFill>
          <a:blip r:embed="rId3"/>
          <a:stretch>
            <a:fillRect/>
          </a:stretch>
        </p:blipFill>
        <p:spPr>
          <a:xfrm>
            <a:off x="0" y="2571423"/>
            <a:ext cx="12109193" cy="605616"/>
          </a:xfrm>
          <a:prstGeom prst="rect">
            <a:avLst/>
          </a:prstGeom>
        </p:spPr>
      </p:pic>
      <p:pic>
        <p:nvPicPr>
          <p:cNvPr id="4" name="Picture 3"/>
          <p:cNvPicPr>
            <a:picLocks noChangeAspect="1"/>
          </p:cNvPicPr>
          <p:nvPr/>
        </p:nvPicPr>
        <p:blipFill>
          <a:blip r:embed="rId4"/>
          <a:stretch>
            <a:fillRect/>
          </a:stretch>
        </p:blipFill>
        <p:spPr>
          <a:xfrm>
            <a:off x="3344968" y="4436354"/>
            <a:ext cx="5276979" cy="1727297"/>
          </a:xfrm>
          <a:prstGeom prst="rect">
            <a:avLst/>
          </a:prstGeom>
        </p:spPr>
      </p:pic>
    </p:spTree>
    <p:extLst>
      <p:ext uri="{BB962C8B-B14F-4D97-AF65-F5344CB8AC3E}">
        <p14:creationId xmlns:p14="http://schemas.microsoft.com/office/powerpoint/2010/main" val="2765772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446" y="393896"/>
            <a:ext cx="11712103" cy="4294532"/>
          </a:xfrm>
          <a:prstGeom prst="rect">
            <a:avLst/>
          </a:prstGeom>
        </p:spPr>
      </p:pic>
    </p:spTree>
    <p:extLst>
      <p:ext uri="{BB962C8B-B14F-4D97-AF65-F5344CB8AC3E}">
        <p14:creationId xmlns:p14="http://schemas.microsoft.com/office/powerpoint/2010/main" val="20046936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69232"/>
            <a:ext cx="11936621" cy="5618747"/>
          </a:xfrm>
          <a:prstGeom prst="rect">
            <a:avLst/>
          </a:prstGeom>
        </p:spPr>
      </p:pic>
    </p:spTree>
    <p:extLst>
      <p:ext uri="{BB962C8B-B14F-4D97-AF65-F5344CB8AC3E}">
        <p14:creationId xmlns:p14="http://schemas.microsoft.com/office/powerpoint/2010/main" val="248578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670509"/>
          </a:xfrm>
          <a:prstGeom prst="rect">
            <a:avLst/>
          </a:prstGeom>
        </p:spPr>
        <p:txBody>
          <a:bodyPr wrap="square">
            <a:spAutoFit/>
          </a:bodyPr>
          <a:lstStyle/>
          <a:p>
            <a:pPr>
              <a:lnSpc>
                <a:spcPts val="1460"/>
              </a:lnSpc>
              <a:spcBef>
                <a:spcPts val="1200"/>
              </a:spcBef>
            </a:pPr>
            <a:endParaRPr lang="en-US" sz="3600" b="1" spc="75" dirty="0" smtClean="0">
              <a:solidFill>
                <a:srgbClr val="333333"/>
              </a:solidFill>
              <a:latin typeface="Georgia" panose="02040502050405020303" pitchFamily="18" charset="0"/>
              <a:ea typeface="Times New Roman" panose="02020603050405020304" pitchFamily="18" charset="0"/>
              <a:cs typeface="Times New Roman" panose="02020603050405020304" pitchFamily="18" charset="0"/>
            </a:endParaRPr>
          </a:p>
          <a:p>
            <a:pPr>
              <a:lnSpc>
                <a:spcPts val="1460"/>
              </a:lnSpc>
              <a:spcBef>
                <a:spcPts val="1200"/>
              </a:spcBef>
            </a:pPr>
            <a:r>
              <a:rPr lang="en-US" sz="4000" spc="75" dirty="0" smtClean="0">
                <a:solidFill>
                  <a:srgbClr val="C00000"/>
                </a:solidFill>
                <a:ea typeface="Times New Roman" panose="02020603050405020304" pitchFamily="18" charset="0"/>
                <a:cs typeface="Times New Roman" panose="02020603050405020304" pitchFamily="18" charset="0"/>
              </a:rPr>
              <a:t>A </a:t>
            </a:r>
            <a:r>
              <a:rPr lang="en-US" sz="4000" spc="75" dirty="0">
                <a:solidFill>
                  <a:srgbClr val="C00000"/>
                </a:solidFill>
                <a:ea typeface="Times New Roman" panose="02020603050405020304" pitchFamily="18" charset="0"/>
                <a:cs typeface="Times New Roman" panose="02020603050405020304" pitchFamily="18" charset="0"/>
              </a:rPr>
              <a:t>continuous </a:t>
            </a:r>
            <a:r>
              <a:rPr lang="en-US" sz="4000" spc="75" dirty="0" smtClean="0">
                <a:solidFill>
                  <a:srgbClr val="C00000"/>
                </a:solidFill>
                <a:ea typeface="Times New Roman" panose="02020603050405020304" pitchFamily="18" charset="0"/>
                <a:cs typeface="Times New Roman" panose="02020603050405020304" pitchFamily="18" charset="0"/>
              </a:rPr>
              <a:t>spectrum</a:t>
            </a:r>
          </a:p>
          <a:p>
            <a:pPr>
              <a:lnSpc>
                <a:spcPts val="1460"/>
              </a:lnSpc>
              <a:spcBef>
                <a:spcPts val="1200"/>
              </a:spcBef>
            </a:pPr>
            <a:endParaRPr lang="en-US" sz="3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571500" indent="-571500">
              <a:buFont typeface="Courier New" panose="02070309020205020404" pitchFamily="49" charset="0"/>
              <a:buChar char="o"/>
            </a:pPr>
            <a:r>
              <a:rPr lang="en-US" sz="4000" dirty="0">
                <a:solidFill>
                  <a:srgbClr val="002060"/>
                </a:solidFill>
                <a:ea typeface="Times New Roman" panose="02020603050405020304" pitchFamily="18" charset="0"/>
              </a:rPr>
              <a:t>L</a:t>
            </a:r>
            <a:r>
              <a:rPr lang="en-US" sz="4000" dirty="0" smtClean="0">
                <a:solidFill>
                  <a:srgbClr val="002060"/>
                </a:solidFill>
                <a:ea typeface="Times New Roman" panose="02020603050405020304" pitchFamily="18" charset="0"/>
              </a:rPr>
              <a:t>ight </a:t>
            </a:r>
            <a:r>
              <a:rPr lang="en-US" sz="4000" dirty="0">
                <a:solidFill>
                  <a:srgbClr val="002060"/>
                </a:solidFill>
                <a:ea typeface="Times New Roman" panose="02020603050405020304" pitchFamily="18" charset="0"/>
              </a:rPr>
              <a:t>from the </a:t>
            </a:r>
            <a:r>
              <a:rPr lang="en-US" sz="4000" dirty="0" smtClean="0">
                <a:solidFill>
                  <a:srgbClr val="002060"/>
                </a:solidFill>
                <a:ea typeface="Times New Roman" panose="02020603050405020304" pitchFamily="18" charset="0"/>
              </a:rPr>
              <a:t>Sun or any </a:t>
            </a:r>
            <a:r>
              <a:rPr lang="en-US" sz="4000" dirty="0">
                <a:solidFill>
                  <a:srgbClr val="002060"/>
                </a:solidFill>
                <a:ea typeface="Times New Roman" panose="02020603050405020304" pitchFamily="18" charset="0"/>
              </a:rPr>
              <a:t>star, produces a continuous spectrum.</a:t>
            </a:r>
          </a:p>
          <a:p>
            <a:pPr marL="571500" indent="-571500">
              <a:buFont typeface="Courier New" panose="02070309020205020404" pitchFamily="49" charset="0"/>
              <a:buChar char="o"/>
            </a:pPr>
            <a:r>
              <a:rPr lang="en-US" sz="4000" dirty="0" smtClean="0">
                <a:solidFill>
                  <a:srgbClr val="002060"/>
                </a:solidFill>
                <a:ea typeface="Calibri" panose="020F0502020204030204" pitchFamily="34" charset="0"/>
                <a:cs typeface="Times New Roman" panose="02020603050405020304" pitchFamily="18" charset="0"/>
              </a:rPr>
              <a:t>Light </a:t>
            </a:r>
            <a:r>
              <a:rPr lang="en-US" sz="4000" dirty="0">
                <a:solidFill>
                  <a:srgbClr val="002060"/>
                </a:solidFill>
                <a:ea typeface="Calibri" panose="020F0502020204030204" pitchFamily="34" charset="0"/>
                <a:cs typeface="Times New Roman" panose="02020603050405020304" pitchFamily="18" charset="0"/>
              </a:rPr>
              <a:t>produced by incandescent light bulbs is a continuum </a:t>
            </a:r>
            <a:r>
              <a:rPr lang="en-US" sz="4000" dirty="0" smtClean="0">
                <a:solidFill>
                  <a:srgbClr val="002060"/>
                </a:solidFill>
                <a:ea typeface="Calibri" panose="020F0502020204030204" pitchFamily="34" charset="0"/>
                <a:cs typeface="Times New Roman" panose="02020603050405020304" pitchFamily="18" charset="0"/>
              </a:rPr>
              <a:t>spectrum; the filament gets extremely </a:t>
            </a:r>
            <a:r>
              <a:rPr lang="en-US" sz="4000" dirty="0">
                <a:solidFill>
                  <a:srgbClr val="002060"/>
                </a:solidFill>
                <a:ea typeface="Calibri" panose="020F0502020204030204" pitchFamily="34" charset="0"/>
                <a:cs typeface="Times New Roman" panose="02020603050405020304" pitchFamily="18" charset="0"/>
              </a:rPr>
              <a:t>hot from having an electric current passed through </a:t>
            </a:r>
            <a:r>
              <a:rPr lang="en-US" sz="4000" dirty="0" smtClean="0">
                <a:solidFill>
                  <a:srgbClr val="002060"/>
                </a:solidFill>
                <a:ea typeface="Calibri" panose="020F0502020204030204" pitchFamily="34" charset="0"/>
                <a:cs typeface="Times New Roman" panose="02020603050405020304" pitchFamily="18" charset="0"/>
              </a:rPr>
              <a:t>it; when it gets </a:t>
            </a:r>
            <a:r>
              <a:rPr lang="en-US" sz="4000" dirty="0">
                <a:solidFill>
                  <a:srgbClr val="002060"/>
                </a:solidFill>
                <a:ea typeface="Calibri" panose="020F0502020204030204" pitchFamily="34" charset="0"/>
                <a:cs typeface="Times New Roman" panose="02020603050405020304" pitchFamily="18" charset="0"/>
              </a:rPr>
              <a:t>to thousands of degrees, it gives off light.</a:t>
            </a:r>
            <a:endParaRPr lang="en-US" sz="4000" dirty="0">
              <a:solidFill>
                <a:srgbClr val="002060"/>
              </a:solidFill>
            </a:endParaRPr>
          </a:p>
        </p:txBody>
      </p:sp>
      <p:pic>
        <p:nvPicPr>
          <p:cNvPr id="5" name="Picture 4" descr="20130705-111852.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9418" y="5296514"/>
            <a:ext cx="8437417" cy="1561486"/>
          </a:xfrm>
          <a:prstGeom prst="rect">
            <a:avLst/>
          </a:prstGeom>
          <a:noFill/>
          <a:ln>
            <a:noFill/>
          </a:ln>
        </p:spPr>
      </p:pic>
    </p:spTree>
    <p:extLst>
      <p:ext uri="{BB962C8B-B14F-4D97-AF65-F5344CB8AC3E}">
        <p14:creationId xmlns:p14="http://schemas.microsoft.com/office/powerpoint/2010/main" val="11141067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0225" b="17213"/>
          <a:stretch/>
        </p:blipFill>
        <p:spPr>
          <a:xfrm>
            <a:off x="84221" y="1852863"/>
            <a:ext cx="10754526" cy="4439653"/>
          </a:xfrm>
          <a:prstGeom prst="rect">
            <a:avLst/>
          </a:prstGeom>
        </p:spPr>
      </p:pic>
      <p:sp>
        <p:nvSpPr>
          <p:cNvPr id="3" name="TextBox 2"/>
          <p:cNvSpPr txBox="1"/>
          <p:nvPr/>
        </p:nvSpPr>
        <p:spPr>
          <a:xfrm>
            <a:off x="180474" y="276726"/>
            <a:ext cx="11550315" cy="1077218"/>
          </a:xfrm>
          <a:prstGeom prst="rect">
            <a:avLst/>
          </a:prstGeom>
          <a:noFill/>
        </p:spPr>
        <p:txBody>
          <a:bodyPr wrap="square" rtlCol="0">
            <a:spAutoFit/>
          </a:bodyPr>
          <a:lstStyle/>
          <a:p>
            <a:pPr algn="ctr"/>
            <a:r>
              <a:rPr lang="en-US" sz="3200" dirty="0" smtClean="0">
                <a:solidFill>
                  <a:srgbClr val="C00000"/>
                </a:solidFill>
              </a:rPr>
              <a:t>Differential form of the radiative transfer equation-the </a:t>
            </a:r>
            <a:r>
              <a:rPr lang="en-US" sz="3200" dirty="0" err="1" smtClean="0">
                <a:solidFill>
                  <a:srgbClr val="C00000"/>
                </a:solidFill>
              </a:rPr>
              <a:t>Schwarzchild’s</a:t>
            </a:r>
            <a:r>
              <a:rPr lang="en-US" sz="3200" dirty="0" smtClean="0">
                <a:solidFill>
                  <a:srgbClr val="C00000"/>
                </a:solidFill>
              </a:rPr>
              <a:t> equation</a:t>
            </a:r>
            <a:endParaRPr lang="en-US" sz="3200" dirty="0">
              <a:solidFill>
                <a:srgbClr val="C00000"/>
              </a:solidFill>
            </a:endParaRPr>
          </a:p>
        </p:txBody>
      </p:sp>
    </p:spTree>
    <p:extLst>
      <p:ext uri="{BB962C8B-B14F-4D97-AF65-F5344CB8AC3E}">
        <p14:creationId xmlns:p14="http://schemas.microsoft.com/office/powerpoint/2010/main" val="1649622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6237" r="6335" b="18078"/>
          <a:stretch/>
        </p:blipFill>
        <p:spPr>
          <a:xfrm>
            <a:off x="322893" y="988133"/>
            <a:ext cx="11056212" cy="4883278"/>
          </a:xfrm>
          <a:prstGeom prst="rect">
            <a:avLst/>
          </a:prstGeom>
        </p:spPr>
      </p:pic>
    </p:spTree>
    <p:extLst>
      <p:ext uri="{BB962C8B-B14F-4D97-AF65-F5344CB8AC3E}">
        <p14:creationId xmlns:p14="http://schemas.microsoft.com/office/powerpoint/2010/main" val="204300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928" y="435434"/>
            <a:ext cx="12313914" cy="4391241"/>
          </a:xfrm>
          <a:prstGeom prst="rect">
            <a:avLst/>
          </a:prstGeom>
        </p:spPr>
      </p:pic>
    </p:spTree>
    <p:extLst>
      <p:ext uri="{BB962C8B-B14F-4D97-AF65-F5344CB8AC3E}">
        <p14:creationId xmlns:p14="http://schemas.microsoft.com/office/powerpoint/2010/main" val="64479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051" t="-595" r="4073" b="595"/>
          <a:stretch/>
        </p:blipFill>
        <p:spPr>
          <a:xfrm>
            <a:off x="469232" y="553452"/>
            <a:ext cx="11398762" cy="4046160"/>
          </a:xfrm>
          <a:prstGeom prst="rect">
            <a:avLst/>
          </a:prstGeom>
        </p:spPr>
      </p:pic>
    </p:spTree>
    <p:extLst>
      <p:ext uri="{BB962C8B-B14F-4D97-AF65-F5344CB8AC3E}">
        <p14:creationId xmlns:p14="http://schemas.microsoft.com/office/powerpoint/2010/main" val="3142609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253" t="1495" r="11598" b="-1495"/>
          <a:stretch/>
        </p:blipFill>
        <p:spPr>
          <a:xfrm>
            <a:off x="444814" y="192186"/>
            <a:ext cx="9986565" cy="5582972"/>
          </a:xfrm>
          <a:prstGeom prst="rect">
            <a:avLst/>
          </a:prstGeom>
        </p:spPr>
      </p:pic>
    </p:spTree>
    <p:extLst>
      <p:ext uri="{BB962C8B-B14F-4D97-AF65-F5344CB8AC3E}">
        <p14:creationId xmlns:p14="http://schemas.microsoft.com/office/powerpoint/2010/main" val="521924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89" r="4709"/>
          <a:stretch/>
        </p:blipFill>
        <p:spPr>
          <a:xfrm>
            <a:off x="324853" y="1455822"/>
            <a:ext cx="11851105" cy="2799142"/>
          </a:xfrm>
          <a:prstGeom prst="rect">
            <a:avLst/>
          </a:prstGeom>
        </p:spPr>
      </p:pic>
    </p:spTree>
    <p:extLst>
      <p:ext uri="{BB962C8B-B14F-4D97-AF65-F5344CB8AC3E}">
        <p14:creationId xmlns:p14="http://schemas.microsoft.com/office/powerpoint/2010/main" val="294294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52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7850" y="1255687"/>
            <a:ext cx="3876299" cy="4346625"/>
          </a:xfrm>
          <a:prstGeom prst="rect">
            <a:avLst/>
          </a:prstGeom>
        </p:spPr>
      </p:pic>
    </p:spTree>
    <p:extLst>
      <p:ext uri="{BB962C8B-B14F-4D97-AF65-F5344CB8AC3E}">
        <p14:creationId xmlns:p14="http://schemas.microsoft.com/office/powerpoint/2010/main" val="850755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6963" y="392039"/>
            <a:ext cx="4658074" cy="6073922"/>
          </a:xfrm>
          <a:prstGeom prst="rect">
            <a:avLst/>
          </a:prstGeom>
        </p:spPr>
      </p:pic>
    </p:spTree>
    <p:extLst>
      <p:ext uri="{BB962C8B-B14F-4D97-AF65-F5344CB8AC3E}">
        <p14:creationId xmlns:p14="http://schemas.microsoft.com/office/powerpoint/2010/main" val="21413102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13545" y="3189773"/>
            <a:ext cx="4364909" cy="478453"/>
          </a:xfrm>
          <a:prstGeom prst="rect">
            <a:avLst/>
          </a:prstGeom>
        </p:spPr>
      </p:pic>
    </p:spTree>
    <p:extLst>
      <p:ext uri="{BB962C8B-B14F-4D97-AF65-F5344CB8AC3E}">
        <p14:creationId xmlns:p14="http://schemas.microsoft.com/office/powerpoint/2010/main" val="24729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3541867"/>
          </a:xfrm>
          <a:prstGeom prst="rect">
            <a:avLst/>
          </a:prstGeom>
        </p:spPr>
        <p:txBody>
          <a:bodyPr wrap="square">
            <a:spAutoFit/>
          </a:bodyPr>
          <a:lstStyle/>
          <a:p>
            <a:pPr>
              <a:lnSpc>
                <a:spcPct val="107000"/>
              </a:lnSpc>
              <a:spcBef>
                <a:spcPts val="1200"/>
              </a:spcBef>
            </a:pPr>
            <a:r>
              <a:rPr lang="en-US" sz="4400" spc="75" dirty="0">
                <a:solidFill>
                  <a:srgbClr val="C00000"/>
                </a:solidFill>
                <a:ea typeface="Times New Roman" panose="02020603050405020304" pitchFamily="18" charset="0"/>
                <a:cs typeface="Times New Roman" panose="02020603050405020304" pitchFamily="18" charset="0"/>
              </a:rPr>
              <a:t>An emission line </a:t>
            </a:r>
            <a:r>
              <a:rPr lang="en-US" sz="4400" spc="75" dirty="0" smtClean="0">
                <a:solidFill>
                  <a:srgbClr val="C00000"/>
                </a:solidFill>
                <a:ea typeface="Times New Roman" panose="02020603050405020304" pitchFamily="18" charset="0"/>
                <a:cs typeface="Times New Roman" panose="02020603050405020304" pitchFamily="18" charset="0"/>
              </a:rPr>
              <a:t>spectrum</a:t>
            </a:r>
          </a:p>
          <a:p>
            <a:pPr>
              <a:lnSpc>
                <a:spcPct val="107000"/>
              </a:lnSpc>
              <a:spcBef>
                <a:spcPts val="1200"/>
              </a:spcBef>
            </a:pPr>
            <a:endParaRPr lang="en-US" sz="4400" b="1" spc="75" dirty="0" smtClean="0">
              <a:solidFill>
                <a:srgbClr val="C00000"/>
              </a:solidFill>
              <a:ea typeface="Times New Roman" panose="02020603050405020304" pitchFamily="18" charset="0"/>
              <a:cs typeface="Times New Roman" panose="02020603050405020304" pitchFamily="18" charset="0"/>
            </a:endParaRPr>
          </a:p>
          <a:p>
            <a:r>
              <a:rPr lang="en-US" sz="4000" dirty="0" smtClean="0">
                <a:solidFill>
                  <a:srgbClr val="002060"/>
                </a:solidFill>
                <a:ea typeface="Times New Roman" panose="02020603050405020304" pitchFamily="18" charset="0"/>
              </a:rPr>
              <a:t>If we </a:t>
            </a:r>
            <a:r>
              <a:rPr lang="en-US" sz="4000" dirty="0">
                <a:solidFill>
                  <a:srgbClr val="002060"/>
                </a:solidFill>
                <a:ea typeface="Times New Roman" panose="02020603050405020304" pitchFamily="18" charset="0"/>
              </a:rPr>
              <a:t>were to look at the spectrum of an object </a:t>
            </a:r>
            <a:r>
              <a:rPr lang="en-US" sz="4000" dirty="0" smtClean="0">
                <a:solidFill>
                  <a:srgbClr val="002060"/>
                </a:solidFill>
                <a:ea typeface="Times New Roman" panose="02020603050405020304" pitchFamily="18" charset="0"/>
              </a:rPr>
              <a:t>  </a:t>
            </a:r>
            <a:r>
              <a:rPr lang="en-US" sz="4000" dirty="0">
                <a:solidFill>
                  <a:srgbClr val="002060"/>
                </a:solidFill>
                <a:ea typeface="Times New Roman" panose="02020603050405020304" pitchFamily="18" charset="0"/>
              </a:rPr>
              <a:t>we would notice a </a:t>
            </a:r>
            <a:r>
              <a:rPr lang="en-US" sz="4000" dirty="0" smtClean="0">
                <a:solidFill>
                  <a:srgbClr val="002060"/>
                </a:solidFill>
                <a:ea typeface="Times New Roman" panose="02020603050405020304" pitchFamily="18" charset="0"/>
              </a:rPr>
              <a:t>  </a:t>
            </a:r>
            <a:r>
              <a:rPr lang="en-US" sz="4000" dirty="0">
                <a:solidFill>
                  <a:srgbClr val="002060"/>
                </a:solidFill>
                <a:ea typeface="Times New Roman" panose="02020603050405020304" pitchFamily="18" charset="0"/>
              </a:rPr>
              <a:t>different kind of </a:t>
            </a:r>
            <a:r>
              <a:rPr lang="en-US" sz="4000" dirty="0" smtClean="0">
                <a:solidFill>
                  <a:srgbClr val="002060"/>
                </a:solidFill>
                <a:ea typeface="Times New Roman" panose="02020603050405020304" pitchFamily="18" charset="0"/>
              </a:rPr>
              <a:t>spectrum; we </a:t>
            </a:r>
            <a:r>
              <a:rPr lang="en-US" sz="4000" dirty="0">
                <a:solidFill>
                  <a:srgbClr val="002060"/>
                </a:solidFill>
                <a:ea typeface="Times New Roman" panose="02020603050405020304" pitchFamily="18" charset="0"/>
              </a:rPr>
              <a:t>would see a series of bright lines with a dark background. </a:t>
            </a:r>
            <a:r>
              <a:rPr lang="en-US" sz="4000" dirty="0" smtClean="0">
                <a:solidFill>
                  <a:srgbClr val="002060"/>
                </a:solidFill>
                <a:ea typeface="Times New Roman" panose="02020603050405020304" pitchFamily="18" charset="0"/>
              </a:rPr>
              <a:t> </a:t>
            </a:r>
            <a:endParaRPr lang="en-US" sz="4000" dirty="0">
              <a:solidFill>
                <a:srgbClr val="002060"/>
              </a:solidFill>
              <a:effectLst/>
              <a:ea typeface="Times New Roman" panose="02020603050405020304" pitchFamily="18" charset="0"/>
            </a:endParaRPr>
          </a:p>
        </p:txBody>
      </p:sp>
      <p:pic>
        <p:nvPicPr>
          <p:cNvPr id="5" name="Picture 4" descr="20130705-11390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71890" y="4396308"/>
            <a:ext cx="7072110" cy="2461692"/>
          </a:xfrm>
          <a:prstGeom prst="rect">
            <a:avLst/>
          </a:prstGeom>
          <a:noFill/>
          <a:ln>
            <a:noFill/>
          </a:ln>
        </p:spPr>
      </p:pic>
    </p:spTree>
    <p:extLst>
      <p:ext uri="{BB962C8B-B14F-4D97-AF65-F5344CB8AC3E}">
        <p14:creationId xmlns:p14="http://schemas.microsoft.com/office/powerpoint/2010/main" val="2202850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8387" y="850232"/>
            <a:ext cx="3576585" cy="1561427"/>
          </a:xfrm>
          <a:prstGeom prst="rect">
            <a:avLst/>
          </a:prstGeom>
        </p:spPr>
      </p:pic>
    </p:spTree>
    <p:extLst>
      <p:ext uri="{BB962C8B-B14F-4D97-AF65-F5344CB8AC3E}">
        <p14:creationId xmlns:p14="http://schemas.microsoft.com/office/powerpoint/2010/main" val="3951404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65095" y="805617"/>
            <a:ext cx="3770993" cy="5246766"/>
          </a:xfrm>
          <a:prstGeom prst="rect">
            <a:avLst/>
          </a:prstGeom>
        </p:spPr>
      </p:pic>
    </p:spTree>
    <p:extLst>
      <p:ext uri="{BB962C8B-B14F-4D97-AF65-F5344CB8AC3E}">
        <p14:creationId xmlns:p14="http://schemas.microsoft.com/office/powerpoint/2010/main" val="3381637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3042" y="452859"/>
            <a:ext cx="2605916" cy="5952281"/>
          </a:xfrm>
          <a:prstGeom prst="rect">
            <a:avLst/>
          </a:prstGeom>
        </p:spPr>
      </p:pic>
    </p:spTree>
    <p:extLst>
      <p:ext uri="{BB962C8B-B14F-4D97-AF65-F5344CB8AC3E}">
        <p14:creationId xmlns:p14="http://schemas.microsoft.com/office/powerpoint/2010/main" val="4082643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773" y="2837015"/>
            <a:ext cx="2182454" cy="1183969"/>
          </a:xfrm>
          <a:prstGeom prst="rect">
            <a:avLst/>
          </a:prstGeom>
        </p:spPr>
      </p:pic>
    </p:spTree>
    <p:extLst>
      <p:ext uri="{BB962C8B-B14F-4D97-AF65-F5344CB8AC3E}">
        <p14:creationId xmlns:p14="http://schemas.microsoft.com/office/powerpoint/2010/main" val="2769171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4477" y="2123390"/>
            <a:ext cx="2443046" cy="2611219"/>
          </a:xfrm>
          <a:prstGeom prst="rect">
            <a:avLst/>
          </a:prstGeom>
        </p:spPr>
      </p:pic>
    </p:spTree>
    <p:extLst>
      <p:ext uri="{BB962C8B-B14F-4D97-AF65-F5344CB8AC3E}">
        <p14:creationId xmlns:p14="http://schemas.microsoft.com/office/powerpoint/2010/main" val="239762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94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174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4477" y="2123390"/>
            <a:ext cx="2443046" cy="2611219"/>
          </a:xfrm>
          <a:prstGeom prst="rect">
            <a:avLst/>
          </a:prstGeom>
        </p:spPr>
      </p:pic>
    </p:spTree>
    <p:extLst>
      <p:ext uri="{BB962C8B-B14F-4D97-AF65-F5344CB8AC3E}">
        <p14:creationId xmlns:p14="http://schemas.microsoft.com/office/powerpoint/2010/main" val="2709937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74477" y="2524804"/>
            <a:ext cx="2443046" cy="1808391"/>
          </a:xfrm>
          <a:prstGeom prst="rect">
            <a:avLst/>
          </a:prstGeom>
        </p:spPr>
      </p:pic>
    </p:spTree>
    <p:extLst>
      <p:ext uri="{BB962C8B-B14F-4D97-AF65-F5344CB8AC3E}">
        <p14:creationId xmlns:p14="http://schemas.microsoft.com/office/powerpoint/2010/main" val="39119810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5912" y="2163937"/>
            <a:ext cx="2280176" cy="2530125"/>
          </a:xfrm>
          <a:prstGeom prst="rect">
            <a:avLst/>
          </a:prstGeom>
        </p:spPr>
      </p:pic>
    </p:spTree>
    <p:extLst>
      <p:ext uri="{BB962C8B-B14F-4D97-AF65-F5344CB8AC3E}">
        <p14:creationId xmlns:p14="http://schemas.microsoft.com/office/powerpoint/2010/main" val="164770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7036"/>
            <a:ext cx="11700164" cy="3170099"/>
          </a:xfrm>
          <a:prstGeom prst="rect">
            <a:avLst/>
          </a:prstGeom>
        </p:spPr>
        <p:txBody>
          <a:bodyPr wrap="square">
            <a:spAutoFit/>
          </a:bodyPr>
          <a:lstStyle/>
          <a:p>
            <a:r>
              <a:rPr lang="en-US" sz="4000" dirty="0">
                <a:solidFill>
                  <a:srgbClr val="C00000"/>
                </a:solidFill>
              </a:rPr>
              <a:t>An absorption line </a:t>
            </a:r>
            <a:r>
              <a:rPr lang="en-US" sz="4000" dirty="0" smtClean="0">
                <a:solidFill>
                  <a:srgbClr val="C00000"/>
                </a:solidFill>
              </a:rPr>
              <a:t>spectrum</a:t>
            </a:r>
          </a:p>
          <a:p>
            <a:r>
              <a:rPr lang="en-US" sz="4000" dirty="0" smtClean="0"/>
              <a:t>An </a:t>
            </a:r>
            <a:r>
              <a:rPr lang="en-US" sz="4000" dirty="0"/>
              <a:t>absorption line spectrum is in some ways the converse of an emission line spectrum. Rather than seeing a series of bright lines on a dark background, one sees dark lines on a continuous spectrum</a:t>
            </a:r>
            <a:r>
              <a:rPr lang="en-US" sz="4000" dirty="0" smtClean="0"/>
              <a:t>.</a:t>
            </a:r>
            <a:endParaRPr lang="en-US" sz="4000" dirty="0"/>
          </a:p>
        </p:txBody>
      </p:sp>
      <p:pic>
        <p:nvPicPr>
          <p:cNvPr id="6" name="Picture 5" descr="20130705-113745.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035979" y="3218903"/>
            <a:ext cx="7086600" cy="1184563"/>
          </a:xfrm>
          <a:prstGeom prst="rect">
            <a:avLst/>
          </a:prstGeom>
          <a:noFill/>
          <a:ln>
            <a:noFill/>
          </a:ln>
        </p:spPr>
      </p:pic>
      <p:sp>
        <p:nvSpPr>
          <p:cNvPr id="5" name="Rectangle 4"/>
          <p:cNvSpPr/>
          <p:nvPr/>
        </p:nvSpPr>
        <p:spPr>
          <a:xfrm>
            <a:off x="228600" y="4303455"/>
            <a:ext cx="11700164" cy="2554545"/>
          </a:xfrm>
          <a:prstGeom prst="rect">
            <a:avLst/>
          </a:prstGeom>
        </p:spPr>
        <p:txBody>
          <a:bodyPr wrap="square">
            <a:spAutoFit/>
          </a:bodyPr>
          <a:lstStyle/>
          <a:p>
            <a:r>
              <a:rPr lang="en-US" sz="3200" dirty="0">
                <a:solidFill>
                  <a:srgbClr val="494949"/>
                </a:solidFill>
                <a:ea typeface="Times New Roman" panose="02020603050405020304" pitchFamily="18" charset="0"/>
              </a:rPr>
              <a:t>Absorption lines are usually seen as dark lines, or lines of reduced intensity, on a continuous spectrum. This is seen in the spectra of</a:t>
            </a:r>
            <a:r>
              <a:rPr lang="en-US" sz="3200" dirty="0">
                <a:solidFill>
                  <a:srgbClr val="494949"/>
                </a:solidFill>
                <a:ea typeface="Arial" panose="020B0604020202020204" pitchFamily="34" charset="0"/>
              </a:rPr>
              <a:t> </a:t>
            </a:r>
            <a:r>
              <a:rPr lang="en-US" sz="3200" dirty="0">
                <a:solidFill>
                  <a:srgbClr val="4646AA"/>
                </a:solidFill>
                <a:ea typeface="Arial" panose="020B0604020202020204" pitchFamily="34" charset="0"/>
              </a:rPr>
              <a:t>stars</a:t>
            </a:r>
            <a:r>
              <a:rPr lang="en-US" sz="3200" dirty="0">
                <a:solidFill>
                  <a:srgbClr val="494949"/>
                </a:solidFill>
                <a:ea typeface="Times New Roman" panose="02020603050405020304" pitchFamily="18" charset="0"/>
              </a:rPr>
              <a:t>, where gas (mostly</a:t>
            </a:r>
            <a:r>
              <a:rPr lang="en-US" sz="3200" dirty="0">
                <a:solidFill>
                  <a:srgbClr val="494949"/>
                </a:solidFill>
                <a:ea typeface="Arial" panose="020B0604020202020204" pitchFamily="34" charset="0"/>
              </a:rPr>
              <a:t> </a:t>
            </a:r>
            <a:r>
              <a:rPr lang="en-US" sz="3200" dirty="0">
                <a:solidFill>
                  <a:srgbClr val="4646AA"/>
                </a:solidFill>
                <a:ea typeface="Arial" panose="020B0604020202020204" pitchFamily="34" charset="0"/>
              </a:rPr>
              <a:t>hydrogen</a:t>
            </a:r>
            <a:r>
              <a:rPr lang="en-US" sz="3200" dirty="0">
                <a:solidFill>
                  <a:srgbClr val="494949"/>
                </a:solidFill>
                <a:ea typeface="Times New Roman" panose="02020603050405020304" pitchFamily="18" charset="0"/>
              </a:rPr>
              <a:t>) in the outer layers of the star absorbs some of the light from the underlying thermal </a:t>
            </a:r>
            <a:r>
              <a:rPr lang="en-US" sz="3200" dirty="0">
                <a:solidFill>
                  <a:srgbClr val="4646AA"/>
                </a:solidFill>
                <a:ea typeface="Arial" panose="020B0604020202020204" pitchFamily="34" charset="0"/>
              </a:rPr>
              <a:t>blackbody</a:t>
            </a:r>
            <a:r>
              <a:rPr lang="en-US" sz="3200" dirty="0">
                <a:solidFill>
                  <a:srgbClr val="494949"/>
                </a:solidFill>
                <a:ea typeface="Arial" panose="020B0604020202020204" pitchFamily="34" charset="0"/>
              </a:rPr>
              <a:t> </a:t>
            </a:r>
            <a:r>
              <a:rPr lang="en-US" sz="3200" dirty="0">
                <a:solidFill>
                  <a:srgbClr val="494949"/>
                </a:solidFill>
                <a:ea typeface="Times New Roman" panose="02020603050405020304" pitchFamily="18" charset="0"/>
              </a:rPr>
              <a:t>spectrum.</a:t>
            </a:r>
            <a:endParaRPr lang="en-US" sz="3200" dirty="0">
              <a:effectLst/>
              <a:ea typeface="Times New Roman" panose="02020603050405020304" pitchFamily="18" charset="0"/>
            </a:endParaRPr>
          </a:p>
        </p:txBody>
      </p:sp>
    </p:spTree>
    <p:extLst>
      <p:ext uri="{BB962C8B-B14F-4D97-AF65-F5344CB8AC3E}">
        <p14:creationId xmlns:p14="http://schemas.microsoft.com/office/powerpoint/2010/main" val="2194102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347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4773" y="1993640"/>
            <a:ext cx="2182454" cy="2870719"/>
          </a:xfrm>
          <a:prstGeom prst="rect">
            <a:avLst/>
          </a:prstGeom>
        </p:spPr>
      </p:pic>
    </p:spTree>
    <p:extLst>
      <p:ext uri="{BB962C8B-B14F-4D97-AF65-F5344CB8AC3E}">
        <p14:creationId xmlns:p14="http://schemas.microsoft.com/office/powerpoint/2010/main" val="1722145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37347" y="1965258"/>
            <a:ext cx="2117306" cy="2927484"/>
          </a:xfrm>
          <a:prstGeom prst="rect">
            <a:avLst/>
          </a:prstGeom>
        </p:spPr>
      </p:pic>
    </p:spTree>
    <p:extLst>
      <p:ext uri="{BB962C8B-B14F-4D97-AF65-F5344CB8AC3E}">
        <p14:creationId xmlns:p14="http://schemas.microsoft.com/office/powerpoint/2010/main" val="776284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23338" y="2346398"/>
            <a:ext cx="2345324" cy="2165203"/>
          </a:xfrm>
          <a:prstGeom prst="rect">
            <a:avLst/>
          </a:prstGeom>
        </p:spPr>
      </p:pic>
    </p:spTree>
    <p:extLst>
      <p:ext uri="{BB962C8B-B14F-4D97-AF65-F5344CB8AC3E}">
        <p14:creationId xmlns:p14="http://schemas.microsoft.com/office/powerpoint/2010/main" val="1025384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58190" y="1547625"/>
            <a:ext cx="2475620" cy="3762750"/>
          </a:xfrm>
          <a:prstGeom prst="rect">
            <a:avLst/>
          </a:prstGeom>
        </p:spPr>
      </p:pic>
    </p:spTree>
    <p:extLst>
      <p:ext uri="{BB962C8B-B14F-4D97-AF65-F5344CB8AC3E}">
        <p14:creationId xmlns:p14="http://schemas.microsoft.com/office/powerpoint/2010/main" val="23707283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2199" y="1425984"/>
            <a:ext cx="2247602" cy="4006031"/>
          </a:xfrm>
          <a:prstGeom prst="rect">
            <a:avLst/>
          </a:prstGeom>
        </p:spPr>
      </p:pic>
    </p:spTree>
    <p:extLst>
      <p:ext uri="{BB962C8B-B14F-4D97-AF65-F5344CB8AC3E}">
        <p14:creationId xmlns:p14="http://schemas.microsoft.com/office/powerpoint/2010/main" val="2535176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9921" y="1908492"/>
            <a:ext cx="2052158" cy="3041016"/>
          </a:xfrm>
          <a:prstGeom prst="rect">
            <a:avLst/>
          </a:prstGeom>
        </p:spPr>
      </p:pic>
    </p:spTree>
    <p:extLst>
      <p:ext uri="{BB962C8B-B14F-4D97-AF65-F5344CB8AC3E}">
        <p14:creationId xmlns:p14="http://schemas.microsoft.com/office/powerpoint/2010/main" val="2248852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55912" y="1774687"/>
            <a:ext cx="2280176" cy="3308625"/>
          </a:xfrm>
          <a:prstGeom prst="rect">
            <a:avLst/>
          </a:prstGeom>
        </p:spPr>
      </p:pic>
    </p:spTree>
    <p:extLst>
      <p:ext uri="{BB962C8B-B14F-4D97-AF65-F5344CB8AC3E}">
        <p14:creationId xmlns:p14="http://schemas.microsoft.com/office/powerpoint/2010/main" val="570068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941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9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0"/>
            <a:ext cx="11741727" cy="3000821"/>
          </a:xfrm>
          <a:prstGeom prst="rect">
            <a:avLst/>
          </a:prstGeom>
        </p:spPr>
        <p:txBody>
          <a:bodyPr wrap="square">
            <a:spAutoFit/>
          </a:bodyPr>
          <a:lstStyle/>
          <a:p>
            <a:pPr>
              <a:lnSpc>
                <a:spcPts val="2730"/>
              </a:lnSpc>
            </a:pPr>
            <a:endParaRPr lang="en-US" sz="4400" b="1" cap="small" dirty="0" smtClean="0">
              <a:solidFill>
                <a:srgbClr val="494949"/>
              </a:solidFill>
              <a:ea typeface="Times New Roman" panose="02020603050405020304" pitchFamily="18" charset="0"/>
              <a:cs typeface="Times New Roman" panose="02020603050405020304" pitchFamily="18" charset="0"/>
            </a:endParaRPr>
          </a:p>
          <a:p>
            <a:pPr>
              <a:lnSpc>
                <a:spcPts val="2730"/>
              </a:lnSpc>
            </a:pPr>
            <a:r>
              <a:rPr lang="en-US" sz="4400" cap="small" dirty="0" smtClean="0">
                <a:solidFill>
                  <a:srgbClr val="C00000"/>
                </a:solidFill>
                <a:ea typeface="Times New Roman" panose="02020603050405020304" pitchFamily="18" charset="0"/>
                <a:cs typeface="Times New Roman" panose="02020603050405020304" pitchFamily="18" charset="0"/>
              </a:rPr>
              <a:t>Absorption </a:t>
            </a:r>
            <a:r>
              <a:rPr lang="en-US" sz="4400" cap="small" dirty="0">
                <a:solidFill>
                  <a:srgbClr val="C00000"/>
                </a:solidFill>
                <a:ea typeface="Times New Roman" panose="02020603050405020304" pitchFamily="18" charset="0"/>
                <a:cs typeface="Times New Roman" panose="02020603050405020304" pitchFamily="18" charset="0"/>
              </a:rPr>
              <a:t>Line</a:t>
            </a:r>
            <a:endParaRPr lang="en-US" sz="2800" dirty="0">
              <a:solidFill>
                <a:srgbClr val="C00000"/>
              </a:solidFill>
              <a:ea typeface="Times New Roman" panose="02020603050405020304" pitchFamily="18" charset="0"/>
              <a:cs typeface="Times New Roman" panose="02020603050405020304" pitchFamily="18" charset="0"/>
            </a:endParaRPr>
          </a:p>
          <a:p>
            <a:r>
              <a:rPr lang="en-US" sz="3600" dirty="0">
                <a:solidFill>
                  <a:srgbClr val="494949"/>
                </a:solidFill>
                <a:ea typeface="Times New Roman" panose="02020603050405020304" pitchFamily="18" charset="0"/>
              </a:rPr>
              <a:t>An </a:t>
            </a:r>
            <a:r>
              <a:rPr lang="en-US" sz="3600" dirty="0">
                <a:solidFill>
                  <a:srgbClr val="4646AA"/>
                </a:solidFill>
                <a:ea typeface="Arial" panose="020B0604020202020204" pitchFamily="34" charset="0"/>
              </a:rPr>
              <a:t>absorption line</a:t>
            </a:r>
            <a:r>
              <a:rPr lang="en-US" sz="3600" dirty="0">
                <a:solidFill>
                  <a:srgbClr val="494949"/>
                </a:solidFill>
                <a:ea typeface="Times New Roman" panose="02020603050405020304" pitchFamily="18" charset="0"/>
              </a:rPr>
              <a:t> will appear in a spectrum if an absorbing material is placed between a source and the observer. This material could be the outer layers of a </a:t>
            </a:r>
            <a:r>
              <a:rPr lang="en-US" sz="3600" dirty="0">
                <a:solidFill>
                  <a:srgbClr val="4646AA"/>
                </a:solidFill>
                <a:ea typeface="Arial" panose="020B0604020202020204" pitchFamily="34" charset="0"/>
              </a:rPr>
              <a:t>star</a:t>
            </a:r>
            <a:r>
              <a:rPr lang="en-US" sz="3600" dirty="0">
                <a:solidFill>
                  <a:srgbClr val="494949"/>
                </a:solidFill>
                <a:ea typeface="Times New Roman" panose="02020603050405020304" pitchFamily="18" charset="0"/>
              </a:rPr>
              <a:t>, a cloud of </a:t>
            </a:r>
            <a:r>
              <a:rPr lang="en-US" sz="3600" dirty="0">
                <a:solidFill>
                  <a:srgbClr val="4646AA"/>
                </a:solidFill>
                <a:ea typeface="Arial" panose="020B0604020202020204" pitchFamily="34" charset="0"/>
              </a:rPr>
              <a:t>interstellar gas</a:t>
            </a:r>
            <a:r>
              <a:rPr lang="en-US" sz="3600" dirty="0">
                <a:solidFill>
                  <a:srgbClr val="494949"/>
                </a:solidFill>
                <a:ea typeface="Times New Roman" panose="02020603050405020304" pitchFamily="18" charset="0"/>
              </a:rPr>
              <a:t> or a cloud of </a:t>
            </a:r>
            <a:r>
              <a:rPr lang="en-US" sz="3600" dirty="0">
                <a:solidFill>
                  <a:srgbClr val="4646AA"/>
                </a:solidFill>
                <a:ea typeface="Arial" panose="020B0604020202020204" pitchFamily="34" charset="0"/>
              </a:rPr>
              <a:t>dust</a:t>
            </a:r>
            <a:r>
              <a:rPr lang="en-US" sz="3600" dirty="0">
                <a:solidFill>
                  <a:srgbClr val="494949"/>
                </a:solidFill>
                <a:ea typeface="Times New Roman" panose="02020603050405020304" pitchFamily="18" charset="0"/>
              </a:rPr>
              <a:t>.</a:t>
            </a:r>
            <a:endParaRPr lang="en-US" sz="3600" dirty="0">
              <a:effectLst/>
              <a:ea typeface="Times New Roman" panose="02020603050405020304" pitchFamily="18" charset="0"/>
            </a:endParaRPr>
          </a:p>
        </p:txBody>
      </p:sp>
      <p:pic>
        <p:nvPicPr>
          <p:cNvPr id="3" name="Picture 2" descr="absorptionlines.jpg"/>
          <p:cNvPicPr/>
          <p:nvPr/>
        </p:nvPicPr>
        <p:blipFill>
          <a:blip r:embed="rId2">
            <a:extLst>
              <a:ext uri="{28A0092B-C50C-407E-A947-70E740481C1C}">
                <a14:useLocalDpi xmlns:a14="http://schemas.microsoft.com/office/drawing/2010/main" val="0"/>
              </a:ext>
            </a:extLst>
          </a:blip>
          <a:srcRect/>
          <a:stretch>
            <a:fillRect/>
          </a:stretch>
        </p:blipFill>
        <p:spPr bwMode="auto">
          <a:xfrm>
            <a:off x="2493818" y="3116843"/>
            <a:ext cx="7460673" cy="1808447"/>
          </a:xfrm>
          <a:prstGeom prst="rect">
            <a:avLst/>
          </a:prstGeom>
          <a:noFill/>
          <a:ln>
            <a:noFill/>
          </a:ln>
        </p:spPr>
      </p:pic>
      <p:sp>
        <p:nvSpPr>
          <p:cNvPr id="4" name="Rectangle 3"/>
          <p:cNvSpPr/>
          <p:nvPr/>
        </p:nvSpPr>
        <p:spPr>
          <a:xfrm>
            <a:off x="145473" y="5174881"/>
            <a:ext cx="11887200" cy="1200329"/>
          </a:xfrm>
          <a:prstGeom prst="rect">
            <a:avLst/>
          </a:prstGeom>
        </p:spPr>
        <p:txBody>
          <a:bodyPr wrap="square">
            <a:spAutoFit/>
          </a:bodyPr>
          <a:lstStyle/>
          <a:p>
            <a:r>
              <a:rPr lang="en-US" sz="3600" dirty="0" smtClean="0">
                <a:solidFill>
                  <a:srgbClr val="494949"/>
                </a:solidFill>
                <a:ea typeface="Calibri" panose="020F0502020204030204" pitchFamily="34" charset="0"/>
                <a:cs typeface="Times New Roman" panose="02020603050405020304" pitchFamily="18" charset="0"/>
              </a:rPr>
              <a:t>The </a:t>
            </a:r>
            <a:r>
              <a:rPr lang="en-US" sz="3600" dirty="0">
                <a:solidFill>
                  <a:srgbClr val="494949"/>
                </a:solidFill>
                <a:ea typeface="Calibri" panose="020F0502020204030204" pitchFamily="34" charset="0"/>
                <a:cs typeface="Times New Roman" panose="02020603050405020304" pitchFamily="18" charset="0"/>
              </a:rPr>
              <a:t>light that leaves the cloud </a:t>
            </a:r>
            <a:r>
              <a:rPr lang="en-US" sz="3600" dirty="0" smtClean="0">
                <a:solidFill>
                  <a:srgbClr val="494949"/>
                </a:solidFill>
                <a:ea typeface="Calibri" panose="020F0502020204030204" pitchFamily="34" charset="0"/>
                <a:cs typeface="Times New Roman" panose="02020603050405020304" pitchFamily="18" charset="0"/>
              </a:rPr>
              <a:t>shows</a:t>
            </a:r>
            <a:r>
              <a:rPr lang="en-US" sz="3600" dirty="0">
                <a:solidFill>
                  <a:srgbClr val="494949"/>
                </a:solidFill>
                <a:ea typeface="Calibri" panose="020F0502020204030204" pitchFamily="34" charset="0"/>
                <a:cs typeface="Times New Roman" panose="02020603050405020304" pitchFamily="18" charset="0"/>
              </a:rPr>
              <a:t> </a:t>
            </a:r>
            <a:r>
              <a:rPr lang="en-US" sz="3600" dirty="0">
                <a:solidFill>
                  <a:srgbClr val="000000"/>
                </a:solidFill>
                <a:ea typeface="Calibri" panose="020F0502020204030204" pitchFamily="34" charset="0"/>
                <a:cs typeface="Times New Roman" panose="02020603050405020304" pitchFamily="18" charset="0"/>
              </a:rPr>
              <a:t>absorption lines</a:t>
            </a:r>
            <a:r>
              <a:rPr lang="en-US" sz="3600" dirty="0">
                <a:solidFill>
                  <a:srgbClr val="494949"/>
                </a:solidFill>
                <a:ea typeface="Calibri" panose="020F0502020204030204" pitchFamily="34" charset="0"/>
                <a:cs typeface="Times New Roman" panose="02020603050405020304" pitchFamily="18" charset="0"/>
              </a:rPr>
              <a:t> in the spectrum at discrete frequencies.</a:t>
            </a: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45109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012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618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7468" y="447891"/>
            <a:ext cx="7425681" cy="5724309"/>
          </a:xfrm>
          <a:prstGeom prst="rect">
            <a:avLst/>
          </a:prstGeom>
        </p:spPr>
      </p:pic>
    </p:spTree>
    <p:extLst>
      <p:ext uri="{BB962C8B-B14F-4D97-AF65-F5344CB8AC3E}">
        <p14:creationId xmlns:p14="http://schemas.microsoft.com/office/powerpoint/2010/main" val="39772057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6185" y="0"/>
            <a:ext cx="11746523" cy="3416320"/>
          </a:xfrm>
          <a:prstGeom prst="rect">
            <a:avLst/>
          </a:prstGeom>
        </p:spPr>
        <p:txBody>
          <a:bodyPr wrap="square">
            <a:spAutoFit/>
          </a:bodyPr>
          <a:lstStyle/>
          <a:p>
            <a:r>
              <a:rPr lang="en-US" sz="3600" dirty="0"/>
              <a:t>is the transmissivity of the layer.</a:t>
            </a:r>
          </a:p>
          <a:p>
            <a:r>
              <a:rPr lang="en-US" sz="3600" dirty="0"/>
              <a:t>This set .</a:t>
            </a:r>
            <a:r>
              <a:rPr lang="en-US" sz="3600" dirty="0" err="1"/>
              <a:t>Qf</a:t>
            </a:r>
            <a:r>
              <a:rPr lang="en-US" sz="3600" dirty="0"/>
              <a:t> relationships and definitions, </a:t>
            </a:r>
            <a:r>
              <a:rPr lang="en-US" sz="3600" dirty="0" err="1"/>
              <a:t>collec</a:t>
            </a:r>
            <a:r>
              <a:rPr lang="en-US" sz="3600" dirty="0"/>
              <a:t>­ </a:t>
            </a:r>
            <a:r>
              <a:rPr lang="en-US" sz="3600" dirty="0" err="1"/>
              <a:t>tively</a:t>
            </a:r>
            <a:r>
              <a:rPr lang="en-US" sz="3600" dirty="0"/>
              <a:t> referred to here as Beer's law, but also known as </a:t>
            </a:r>
            <a:r>
              <a:rPr lang="en-US" sz="3600" dirty="0" err="1"/>
              <a:t>Bouguer's</a:t>
            </a:r>
            <a:r>
              <a:rPr lang="en-US" sz="3600" dirty="0"/>
              <a:t>  law, and  </a:t>
            </a:r>
            <a:r>
              <a:rPr lang="en-US" sz="3600" dirty="0" err="1"/>
              <a:t>Lanzbert's</a:t>
            </a:r>
            <a:r>
              <a:rPr lang="en-US" sz="3600" dirty="0"/>
              <a:t>  lalv,16,17,18 states</a:t>
            </a:r>
          </a:p>
          <a:p>
            <a:r>
              <a:rPr lang="en-US" sz="3600" dirty="0"/>
              <a:t> </a:t>
            </a:r>
            <a:endParaRPr lang="en-US" sz="3600" dirty="0" smtClean="0"/>
          </a:p>
          <a:p>
            <a:endParaRPr lang="en-US" dirty="0" smtClean="0"/>
          </a:p>
          <a:p>
            <a:r>
              <a:rPr lang="en-US" dirty="0" smtClean="0"/>
              <a:t> </a:t>
            </a:r>
            <a:endParaRPr lang="en-US" dirty="0"/>
          </a:p>
        </p:txBody>
      </p:sp>
      <p:sp>
        <p:nvSpPr>
          <p:cNvPr id="8" name="Rectangle 7"/>
          <p:cNvSpPr/>
          <p:nvPr/>
        </p:nvSpPr>
        <p:spPr>
          <a:xfrm>
            <a:off x="633046" y="2394753"/>
            <a:ext cx="10427678" cy="1477328"/>
          </a:xfrm>
          <a:prstGeom prst="rect">
            <a:avLst/>
          </a:prstGeom>
        </p:spPr>
        <p:txBody>
          <a:bodyPr wrap="square">
            <a:spAutoFit/>
          </a:bodyPr>
          <a:lstStyle/>
          <a:p>
            <a:endParaRPr lang="en-US" dirty="0"/>
          </a:p>
          <a:p>
            <a:r>
              <a:rPr lang="en-US" sz="3600" dirty="0"/>
              <a:t>that the monochromatic intensity I.I decreases monotonically  with  path  length  as  the   radiation</a:t>
            </a:r>
          </a:p>
        </p:txBody>
      </p:sp>
      <p:sp>
        <p:nvSpPr>
          <p:cNvPr id="9" name="Rectangle 8"/>
          <p:cNvSpPr/>
          <p:nvPr/>
        </p:nvSpPr>
        <p:spPr>
          <a:xfrm>
            <a:off x="474785" y="4004676"/>
            <a:ext cx="11517923" cy="4524315"/>
          </a:xfrm>
          <a:prstGeom prst="rect">
            <a:avLst/>
          </a:prstGeom>
        </p:spPr>
        <p:txBody>
          <a:bodyPr wrap="square">
            <a:spAutoFit/>
          </a:bodyPr>
          <a:lstStyle/>
          <a:p>
            <a:r>
              <a:rPr lang="en-US" sz="3600" dirty="0"/>
              <a:t>passes through the layer. The dimensionless  </a:t>
            </a:r>
            <a:r>
              <a:rPr lang="en-US" sz="3600" dirty="0" err="1"/>
              <a:t>quan</a:t>
            </a:r>
            <a:r>
              <a:rPr lang="en-US" sz="3600" dirty="0"/>
              <a:t>­ </a:t>
            </a:r>
            <a:r>
              <a:rPr lang="en-US" sz="3600" dirty="0" err="1"/>
              <a:t>tity</a:t>
            </a:r>
            <a:r>
              <a:rPr lang="en-US" sz="3600" dirty="0"/>
              <a:t> .,-,, referred to as the normal optical depth or optical thickness  depending  on  the  context  in which it is used, is a measure of the cumulative depletion  that  a  beam  of  radiation  directed straight</a:t>
            </a:r>
          </a:p>
          <a:p>
            <a:r>
              <a:rPr lang="en-US" sz="3600" dirty="0"/>
              <a:t>downward (zenith angle 8 = 0) would experience	a</a:t>
            </a:r>
          </a:p>
          <a:p>
            <a:r>
              <a:rPr lang="en-US" sz="3600" dirty="0"/>
              <a:t>in  passing  through   the   layer.   It  follows  that, in the absence of scattering, the monochromatic absorptivity</a:t>
            </a:r>
          </a:p>
        </p:txBody>
      </p:sp>
    </p:spTree>
    <p:extLst>
      <p:ext uri="{BB962C8B-B14F-4D97-AF65-F5344CB8AC3E}">
        <p14:creationId xmlns:p14="http://schemas.microsoft.com/office/powerpoint/2010/main" val="2029193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229" y="2152650"/>
            <a:ext cx="9019259" cy="1327908"/>
          </a:xfrm>
          <a:prstGeom prst="rect">
            <a:avLst/>
          </a:prstGeom>
        </p:spPr>
      </p:pic>
      <p:sp>
        <p:nvSpPr>
          <p:cNvPr id="3" name="Rectangle 2"/>
          <p:cNvSpPr/>
          <p:nvPr/>
        </p:nvSpPr>
        <p:spPr>
          <a:xfrm>
            <a:off x="597877" y="3719036"/>
            <a:ext cx="10761785" cy="2862322"/>
          </a:xfrm>
          <a:prstGeom prst="rect">
            <a:avLst/>
          </a:prstGeom>
        </p:spPr>
        <p:txBody>
          <a:bodyPr wrap="square">
            <a:spAutoFit/>
          </a:bodyPr>
          <a:lstStyle/>
          <a:p>
            <a:r>
              <a:rPr lang="en-US" sz="3600" dirty="0"/>
              <a:t>approaches unity exponentially with increasing </a:t>
            </a:r>
            <a:r>
              <a:rPr lang="en-US" sz="3600" dirty="0" err="1"/>
              <a:t>opti</a:t>
            </a:r>
            <a:r>
              <a:rPr lang="en-US" sz="3600" dirty="0"/>
              <a:t>­ </a:t>
            </a:r>
            <a:r>
              <a:rPr lang="en-US" sz="3600" dirty="0" err="1"/>
              <a:t>cal</a:t>
            </a:r>
            <a:r>
              <a:rPr lang="en-US" sz="3600" dirty="0"/>
              <a:t>   depth.   Optical   depths   for   the   scattering and</a:t>
            </a:r>
          </a:p>
          <a:p>
            <a:r>
              <a:rPr lang="en-US" sz="3600" dirty="0"/>
              <a:t>extinction   of  radiation  passing  through  a  medium	is</a:t>
            </a:r>
          </a:p>
          <a:p>
            <a:r>
              <a:rPr lang="en-US" sz="3600" dirty="0"/>
              <a:t>containing  aerosols  or cloud  droplets can be defined	a,</a:t>
            </a:r>
          </a:p>
          <a:p>
            <a:r>
              <a:rPr lang="en-US" sz="3600" dirty="0"/>
              <a:t>in a similar manner.</a:t>
            </a:r>
          </a:p>
        </p:txBody>
      </p:sp>
    </p:spTree>
    <p:extLst>
      <p:ext uri="{BB962C8B-B14F-4D97-AF65-F5344CB8AC3E}">
        <p14:creationId xmlns:p14="http://schemas.microsoft.com/office/powerpoint/2010/main" val="1540728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17401"/>
            <a:ext cx="11887200" cy="6740307"/>
          </a:xfrm>
          <a:prstGeom prst="rect">
            <a:avLst/>
          </a:prstGeom>
        </p:spPr>
        <p:txBody>
          <a:bodyPr wrap="square">
            <a:spAutoFit/>
          </a:bodyPr>
          <a:lstStyle/>
          <a:p>
            <a:r>
              <a:rPr lang="en-US" sz="3600" dirty="0"/>
              <a:t>Absorption and Emission of Infrared Radiation </a:t>
            </a:r>
          </a:p>
          <a:p>
            <a:r>
              <a:rPr lang="en-US" sz="3600" dirty="0"/>
              <a:t>The two previous subsections dealt with the scatter­ing and absorption of radiation in planetary atmos­pheres in the absence of emission. The relationships discussed in those subsections are applicable to the transfer of solar radiation through planetary atmos­pheres. The remainder of this section is concerned with the absorption and emission of infrared radia­tion in the absence of scattering. This simplified treatment is justified by the fact that the wavelength of infrared radiation is very long in comparison to the circumference of the air molecules so the scatter­ing efficiency is negligible. </a:t>
            </a:r>
          </a:p>
        </p:txBody>
      </p:sp>
    </p:spTree>
    <p:extLst>
      <p:ext uri="{BB962C8B-B14F-4D97-AF65-F5344CB8AC3E}">
        <p14:creationId xmlns:p14="http://schemas.microsoft.com/office/powerpoint/2010/main" val="9796126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274320"/>
            <a:ext cx="11690253" cy="2862322"/>
          </a:xfrm>
          <a:prstGeom prst="rect">
            <a:avLst/>
          </a:prstGeom>
        </p:spPr>
        <p:txBody>
          <a:bodyPr wrap="square">
            <a:spAutoFit/>
          </a:bodyPr>
          <a:lstStyle/>
          <a:p>
            <a:r>
              <a:rPr lang="en-US" sz="3600" dirty="0" smtClean="0"/>
              <a:t>Schwarzschild's </a:t>
            </a:r>
            <a:r>
              <a:rPr lang="en-US" sz="3600" dirty="0"/>
              <a:t>equation</a:t>
            </a:r>
          </a:p>
          <a:p>
            <a:r>
              <a:rPr lang="en-US" sz="3600" dirty="0"/>
              <a:t>First we will derive the equation that governs the transfer of infrared radiation through a gaseous medium. Rewriting ( 4.17), the rate of change of the monochromatic intensity of outgoing terrestrial </a:t>
            </a:r>
          </a:p>
        </p:txBody>
      </p:sp>
    </p:spTree>
    <p:extLst>
      <p:ext uri="{BB962C8B-B14F-4D97-AF65-F5344CB8AC3E}">
        <p14:creationId xmlns:p14="http://schemas.microsoft.com/office/powerpoint/2010/main" val="23792367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171" t="1" r="5762" b="-10428"/>
          <a:stretch/>
        </p:blipFill>
        <p:spPr>
          <a:xfrm>
            <a:off x="874613" y="742950"/>
            <a:ext cx="10152092" cy="5974373"/>
          </a:xfrm>
          <a:prstGeom prst="rect">
            <a:avLst/>
          </a:prstGeom>
        </p:spPr>
      </p:pic>
      <p:sp>
        <p:nvSpPr>
          <p:cNvPr id="3" name="Rectangle 2"/>
          <p:cNvSpPr/>
          <p:nvPr/>
        </p:nvSpPr>
        <p:spPr>
          <a:xfrm>
            <a:off x="351692" y="-134213"/>
            <a:ext cx="10675013" cy="1200329"/>
          </a:xfrm>
          <a:prstGeom prst="rect">
            <a:avLst/>
          </a:prstGeom>
        </p:spPr>
        <p:txBody>
          <a:bodyPr wrap="square">
            <a:spAutoFit/>
          </a:bodyPr>
          <a:lstStyle/>
          <a:p>
            <a:r>
              <a:rPr lang="en-US" sz="3600" dirty="0"/>
              <a:t>radiation along the path length ds due to the absorp­tion within the layer is </a:t>
            </a:r>
          </a:p>
        </p:txBody>
      </p:sp>
    </p:spTree>
    <p:extLst>
      <p:ext uri="{BB962C8B-B14F-4D97-AF65-F5344CB8AC3E}">
        <p14:creationId xmlns:p14="http://schemas.microsoft.com/office/powerpoint/2010/main" val="373912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193431"/>
            <a:ext cx="11535508" cy="4401205"/>
          </a:xfrm>
          <a:prstGeom prst="rect">
            <a:avLst/>
          </a:prstGeom>
        </p:spPr>
        <p:txBody>
          <a:bodyPr wrap="square">
            <a:spAutoFit/>
          </a:bodyPr>
          <a:lstStyle/>
          <a:p>
            <a:r>
              <a:rPr lang="en-US" sz="4000" dirty="0"/>
              <a:t>where "A is the absorptivity of the layer. The corre­sponding rate of change due to the emission of radiation is </a:t>
            </a:r>
          </a:p>
          <a:p>
            <a:r>
              <a:rPr lang="en-US" sz="4000" dirty="0" err="1"/>
              <a:t>d!A</a:t>
            </a:r>
            <a:r>
              <a:rPr lang="en-US" sz="4000" dirty="0"/>
              <a:t>(emission) = BA(T)</a:t>
            </a:r>
            <a:r>
              <a:rPr lang="en-US" sz="4000" dirty="0" err="1"/>
              <a:t>eA</a:t>
            </a:r>
            <a:r>
              <a:rPr lang="en-US" sz="4000" dirty="0"/>
              <a:t> </a:t>
            </a:r>
          </a:p>
          <a:p>
            <a:r>
              <a:rPr lang="en-US" sz="4000" dirty="0"/>
              <a:t>Invoking Kirchhoff's law (4.15) and </a:t>
            </a:r>
            <a:r>
              <a:rPr lang="en-US" sz="4000" dirty="0" err="1"/>
              <a:t>summing.the</a:t>
            </a:r>
            <a:r>
              <a:rPr lang="en-US" sz="4000" dirty="0"/>
              <a:t>  two expressions, we obtain </a:t>
            </a:r>
            <a:r>
              <a:rPr lang="en-US" sz="4000" dirty="0" err="1"/>
              <a:t>Sc</a:t>
            </a:r>
            <a:r>
              <a:rPr lang="en-US" sz="4000" dirty="0"/>
              <a:t>/11varzschild's21 equation</a:t>
            </a:r>
          </a:p>
          <a:p>
            <a:r>
              <a:rPr lang="en-US" sz="4000" dirty="0" err="1"/>
              <a:t>df</a:t>
            </a:r>
            <a:r>
              <a:rPr lang="en-US" sz="4000" dirty="0"/>
              <a:t>; = -(IA - BA(T))</a:t>
            </a:r>
            <a:r>
              <a:rPr lang="en-US" sz="4000" dirty="0" err="1"/>
              <a:t>kAprds</a:t>
            </a:r>
            <a:r>
              <a:rPr lang="en-US" sz="4000" dirty="0"/>
              <a:t> (4.41) </a:t>
            </a:r>
          </a:p>
        </p:txBody>
      </p:sp>
    </p:spTree>
    <p:extLst>
      <p:ext uri="{BB962C8B-B14F-4D97-AF65-F5344CB8AC3E}">
        <p14:creationId xmlns:p14="http://schemas.microsoft.com/office/powerpoint/2010/main" val="3598090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931985"/>
            <a:ext cx="10769902" cy="3021350"/>
          </a:xfrm>
          <a:prstGeom prst="rect">
            <a:avLst/>
          </a:prstGeom>
        </p:spPr>
      </p:pic>
    </p:spTree>
    <p:extLst>
      <p:ext uri="{BB962C8B-B14F-4D97-AF65-F5344CB8AC3E}">
        <p14:creationId xmlns:p14="http://schemas.microsoft.com/office/powerpoint/2010/main" val="345874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0682"/>
            <a:ext cx="12192000" cy="1754326"/>
          </a:xfrm>
          <a:prstGeom prst="rect">
            <a:avLst/>
          </a:prstGeom>
        </p:spPr>
        <p:txBody>
          <a:bodyPr wrap="square">
            <a:spAutoFit/>
          </a:bodyPr>
          <a:lstStyle/>
          <a:p>
            <a:r>
              <a:rPr lang="en-US" sz="3600" dirty="0">
                <a:solidFill>
                  <a:srgbClr val="002060"/>
                </a:solidFill>
              </a:rPr>
              <a:t>According to </a:t>
            </a:r>
            <a:r>
              <a:rPr lang="en-US" sz="3600" dirty="0">
                <a:solidFill>
                  <a:srgbClr val="C00000"/>
                </a:solidFill>
              </a:rPr>
              <a:t>quantum mechanics</a:t>
            </a:r>
            <a:r>
              <a:rPr lang="en-US" sz="3600" dirty="0">
                <a:solidFill>
                  <a:srgbClr val="002060"/>
                </a:solidFill>
              </a:rPr>
              <a:t>, an </a:t>
            </a:r>
            <a:r>
              <a:rPr lang="en-US" sz="3600" dirty="0" smtClean="0">
                <a:solidFill>
                  <a:srgbClr val="002060"/>
                </a:solidFill>
              </a:rPr>
              <a:t>atom or molecule </a:t>
            </a:r>
            <a:r>
              <a:rPr lang="en-US" sz="3600" dirty="0">
                <a:solidFill>
                  <a:srgbClr val="002060"/>
                </a:solidFill>
              </a:rPr>
              <a:t>can absorb photons with energies equal to the difference between two energy states</a:t>
            </a:r>
            <a:r>
              <a:rPr lang="en-US" sz="3600" dirty="0" smtClean="0">
                <a:solidFill>
                  <a:srgbClr val="002060"/>
                </a:solidFill>
              </a:rPr>
              <a:t>.</a:t>
            </a:r>
            <a:endParaRPr lang="en-US" sz="3600" dirty="0">
              <a:solidFill>
                <a:srgbClr val="002060"/>
              </a:solidFill>
            </a:endParaRPr>
          </a:p>
        </p:txBody>
      </p:sp>
      <p:pic>
        <p:nvPicPr>
          <p:cNvPr id="6" name="Picture 5" descr="energylevelsabsorption.jpg"/>
          <p:cNvPicPr/>
          <p:nvPr/>
        </p:nvPicPr>
        <p:blipFill>
          <a:blip r:embed="rId2">
            <a:extLst>
              <a:ext uri="{28A0092B-C50C-407E-A947-70E740481C1C}">
                <a14:useLocalDpi xmlns:a14="http://schemas.microsoft.com/office/drawing/2010/main" val="0"/>
              </a:ext>
            </a:extLst>
          </a:blip>
          <a:srcRect/>
          <a:stretch>
            <a:fillRect/>
          </a:stretch>
        </p:blipFill>
        <p:spPr bwMode="auto">
          <a:xfrm>
            <a:off x="2368062" y="1892211"/>
            <a:ext cx="9677931" cy="3948545"/>
          </a:xfrm>
          <a:prstGeom prst="rect">
            <a:avLst/>
          </a:prstGeom>
          <a:noFill/>
          <a:ln>
            <a:noFill/>
          </a:ln>
        </p:spPr>
      </p:pic>
      <p:sp>
        <p:nvSpPr>
          <p:cNvPr id="2" name="Rectangle 1"/>
          <p:cNvSpPr/>
          <p:nvPr/>
        </p:nvSpPr>
        <p:spPr>
          <a:xfrm>
            <a:off x="123624" y="1975008"/>
            <a:ext cx="4196861" cy="4893647"/>
          </a:xfrm>
          <a:prstGeom prst="rect">
            <a:avLst/>
          </a:prstGeom>
        </p:spPr>
        <p:txBody>
          <a:bodyPr wrap="square">
            <a:spAutoFit/>
          </a:bodyPr>
          <a:lstStyle/>
          <a:p>
            <a:pPr marL="342900" indent="-342900">
              <a:buFont typeface="Courier New" panose="02070309020205020404" pitchFamily="49" charset="0"/>
              <a:buChar char="o"/>
            </a:pPr>
            <a:r>
              <a:rPr lang="en-US" sz="2400" dirty="0"/>
              <a:t>Photons with </a:t>
            </a:r>
            <a:r>
              <a:rPr lang="en-US" sz="2400" dirty="0" smtClean="0"/>
              <a:t>specific </a:t>
            </a:r>
          </a:p>
          <a:p>
            <a:r>
              <a:rPr lang="en-US" sz="2400" dirty="0" smtClean="0"/>
              <a:t>energies </a:t>
            </a:r>
            <a:r>
              <a:rPr lang="en-US" sz="2400" dirty="0"/>
              <a:t>will be  </a:t>
            </a:r>
            <a:r>
              <a:rPr lang="en-US" sz="2400" dirty="0" smtClean="0"/>
              <a:t>absorbed </a:t>
            </a:r>
            <a:r>
              <a:rPr lang="en-US" sz="2400" dirty="0"/>
              <a:t>by an atom, ion or molecule </a:t>
            </a:r>
            <a:endParaRPr lang="en-US" sz="2400" dirty="0" smtClean="0"/>
          </a:p>
          <a:p>
            <a:r>
              <a:rPr lang="en-US" sz="2400" dirty="0" smtClean="0"/>
              <a:t>if </a:t>
            </a:r>
            <a:r>
              <a:rPr lang="en-US" sz="2400" dirty="0"/>
              <a:t>this energy is equal to </a:t>
            </a:r>
          </a:p>
          <a:p>
            <a:r>
              <a:rPr lang="en-US" sz="2400" dirty="0"/>
              <a:t>the difference between the energy levels. </a:t>
            </a:r>
          </a:p>
          <a:p>
            <a:pPr marL="342900" indent="-342900">
              <a:buFont typeface="Courier New" panose="02070309020205020404" pitchFamily="49" charset="0"/>
              <a:buChar char="o"/>
            </a:pPr>
            <a:r>
              <a:rPr lang="en-US" sz="2400" dirty="0" smtClean="0"/>
              <a:t>In </a:t>
            </a:r>
            <a:r>
              <a:rPr lang="en-US" sz="2400" dirty="0"/>
              <a:t>this example, three </a:t>
            </a:r>
            <a:endParaRPr lang="en-US" sz="2400" dirty="0" smtClean="0"/>
          </a:p>
          <a:p>
            <a:r>
              <a:rPr lang="en-US" sz="2400" dirty="0" smtClean="0"/>
              <a:t>different photon</a:t>
            </a:r>
          </a:p>
          <a:p>
            <a:r>
              <a:rPr lang="en-US" sz="2400" dirty="0" smtClean="0"/>
              <a:t> </a:t>
            </a:r>
            <a:r>
              <a:rPr lang="en-US" sz="2400" dirty="0"/>
              <a:t>energies are required </a:t>
            </a:r>
            <a:endParaRPr lang="en-US" sz="2400" dirty="0" smtClean="0"/>
          </a:p>
          <a:p>
            <a:r>
              <a:rPr lang="en-US" sz="2400" dirty="0" smtClean="0"/>
              <a:t>to </a:t>
            </a:r>
            <a:r>
              <a:rPr lang="en-US" sz="2400" dirty="0"/>
              <a:t>promote an electron </a:t>
            </a:r>
            <a:r>
              <a:rPr lang="en-US" sz="2400" dirty="0" smtClean="0"/>
              <a:t>from</a:t>
            </a:r>
          </a:p>
          <a:p>
            <a:r>
              <a:rPr lang="en-US" sz="2400" dirty="0" smtClean="0"/>
              <a:t>the </a:t>
            </a:r>
            <a:r>
              <a:rPr lang="en-US" sz="2400" dirty="0"/>
              <a:t>ground state (n=1) </a:t>
            </a:r>
            <a:endParaRPr lang="en-US" sz="2400" dirty="0" smtClean="0"/>
          </a:p>
          <a:p>
            <a:r>
              <a:rPr lang="en-US" sz="2400" dirty="0" smtClean="0"/>
              <a:t>to </a:t>
            </a:r>
            <a:r>
              <a:rPr lang="en-US" sz="2400" dirty="0"/>
              <a:t>an excited state (n=2, 3 and 4)</a:t>
            </a:r>
          </a:p>
        </p:txBody>
      </p:sp>
    </p:spTree>
    <p:extLst>
      <p:ext uri="{BB962C8B-B14F-4D97-AF65-F5344CB8AC3E}">
        <p14:creationId xmlns:p14="http://schemas.microsoft.com/office/powerpoint/2010/main" val="996831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431" y="0"/>
            <a:ext cx="11553092" cy="6001643"/>
          </a:xfrm>
          <a:prstGeom prst="rect">
            <a:avLst/>
          </a:prstGeom>
        </p:spPr>
        <p:txBody>
          <a:bodyPr wrap="square">
            <a:spAutoFit/>
          </a:bodyPr>
          <a:lstStyle/>
          <a:p>
            <a:r>
              <a:rPr lang="en-US" sz="3200" dirty="0"/>
              <a:t>By analogy with Beer's law [</a:t>
            </a:r>
            <a:r>
              <a:rPr lang="en-US" sz="3200" dirty="0" err="1"/>
              <a:t>Eqs</a:t>
            </a:r>
            <a:r>
              <a:rPr lang="en-US" sz="3200" dirty="0"/>
              <a:t>. (4.30)-(4.33)], it follows that as radiation passes through an isother­mal layer, its monochromatic intensity exponen­tially approaches that of blackbody radiation corresponding to the temperature of the layer. By the time the radiation has passed through an opti­cal thickness of 1, the departure IBA( T) - I, I has decreased by the factor l/e. It can also be argued, on the basis of Exercise (4.44), that the monochro­matic intensity of the radiation emitted to space is emitted from levels of the atmosphere near </a:t>
            </a:r>
            <a:r>
              <a:rPr lang="en-US" sz="3200" dirty="0" err="1"/>
              <a:t>th</a:t>
            </a:r>
            <a:r>
              <a:rPr lang="en-US" sz="3200" dirty="0"/>
              <a:t>􀁘 level of unit </a:t>
            </a:r>
            <a:r>
              <a:rPr lang="en-US" sz="3200" dirty="0" err="1"/>
              <a:t>opti,al</a:t>
            </a:r>
            <a:r>
              <a:rPr lang="en-US" sz="3200" dirty="0"/>
              <a:t> depth. For TA &lt;,;:: 1, the </a:t>
            </a:r>
            <a:r>
              <a:rPr lang="en-US" sz="3200" dirty="0" err="1"/>
              <a:t>emissiv</a:t>
            </a:r>
            <a:r>
              <a:rPr lang="en-US" sz="3200" dirty="0"/>
              <a:t>-· </a:t>
            </a:r>
            <a:r>
              <a:rPr lang="en-US" sz="3200" dirty="0" err="1"/>
              <a:t>ity</a:t>
            </a:r>
            <a:r>
              <a:rPr lang="en-US" sz="3200" dirty="0"/>
              <a:t> is so small that the emission from the atmos­phere is negligible. For TA ::,,, 1, the transmissivity of the overlying layer is so small that only a minute fraction of the monochromatic intensity emitted </a:t>
            </a:r>
          </a:p>
        </p:txBody>
      </p:sp>
    </p:spTree>
    <p:extLst>
      <p:ext uri="{BB962C8B-B14F-4D97-AF65-F5344CB8AC3E}">
        <p14:creationId xmlns:p14="http://schemas.microsoft.com/office/powerpoint/2010/main" val="2903038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10" y="2837854"/>
            <a:ext cx="9980392" cy="2286596"/>
          </a:xfrm>
          <a:prstGeom prst="rect">
            <a:avLst/>
          </a:prstGeom>
        </p:spPr>
      </p:pic>
    </p:spTree>
    <p:extLst>
      <p:ext uri="{BB962C8B-B14F-4D97-AF65-F5344CB8AC3E}">
        <p14:creationId xmlns:p14="http://schemas.microsoft.com/office/powerpoint/2010/main" val="20093899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5463" y="570947"/>
            <a:ext cx="11131060" cy="6209291"/>
          </a:xfrm>
          <a:prstGeom prst="rect">
            <a:avLst/>
          </a:prstGeom>
        </p:spPr>
      </p:pic>
    </p:spTree>
    <p:extLst>
      <p:ext uri="{BB962C8B-B14F-4D97-AF65-F5344CB8AC3E}">
        <p14:creationId xmlns:p14="http://schemas.microsoft.com/office/powerpoint/2010/main" val="11537409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9101"/>
          <a:stretch/>
        </p:blipFill>
        <p:spPr>
          <a:xfrm>
            <a:off x="1178170" y="2481339"/>
            <a:ext cx="9150522" cy="1580708"/>
          </a:xfrm>
          <a:prstGeom prst="rect">
            <a:avLst/>
          </a:prstGeom>
        </p:spPr>
      </p:pic>
    </p:spTree>
    <p:extLst>
      <p:ext uri="{BB962C8B-B14F-4D97-AF65-F5344CB8AC3E}">
        <p14:creationId xmlns:p14="http://schemas.microsoft.com/office/powerpoint/2010/main" val="2556529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523" y="791308"/>
            <a:ext cx="11721264" cy="4752241"/>
          </a:xfrm>
          <a:prstGeom prst="rect">
            <a:avLst/>
          </a:prstGeom>
        </p:spPr>
      </p:pic>
    </p:spTree>
    <p:extLst>
      <p:ext uri="{BB962C8B-B14F-4D97-AF65-F5344CB8AC3E}">
        <p14:creationId xmlns:p14="http://schemas.microsoft.com/office/powerpoint/2010/main" val="30140942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3110" y="1934307"/>
            <a:ext cx="14219417" cy="2444262"/>
          </a:xfrm>
          <a:prstGeom prst="rect">
            <a:avLst/>
          </a:prstGeom>
        </p:spPr>
      </p:pic>
    </p:spTree>
    <p:extLst>
      <p:ext uri="{BB962C8B-B14F-4D97-AF65-F5344CB8AC3E}">
        <p14:creationId xmlns:p14="http://schemas.microsoft.com/office/powerpoint/2010/main" val="805572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846" y="412312"/>
            <a:ext cx="11201400" cy="6033375"/>
          </a:xfrm>
          <a:prstGeom prst="rect">
            <a:avLst/>
          </a:prstGeom>
        </p:spPr>
      </p:pic>
    </p:spTree>
    <p:extLst>
      <p:ext uri="{BB962C8B-B14F-4D97-AF65-F5344CB8AC3E}">
        <p14:creationId xmlns:p14="http://schemas.microsoft.com/office/powerpoint/2010/main" val="10069321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362" y="422031"/>
            <a:ext cx="10920469" cy="3618017"/>
          </a:xfrm>
          <a:prstGeom prst="rect">
            <a:avLst/>
          </a:prstGeom>
        </p:spPr>
      </p:pic>
      <p:pic>
        <p:nvPicPr>
          <p:cNvPr id="3" name="Picture 2"/>
          <p:cNvPicPr>
            <a:picLocks noChangeAspect="1"/>
          </p:cNvPicPr>
          <p:nvPr/>
        </p:nvPicPr>
        <p:blipFill>
          <a:blip r:embed="rId3"/>
          <a:stretch>
            <a:fillRect/>
          </a:stretch>
        </p:blipFill>
        <p:spPr>
          <a:xfrm>
            <a:off x="1465235" y="4040048"/>
            <a:ext cx="7882895" cy="2270625"/>
          </a:xfrm>
          <a:prstGeom prst="rect">
            <a:avLst/>
          </a:prstGeom>
        </p:spPr>
      </p:pic>
    </p:spTree>
    <p:extLst>
      <p:ext uri="{BB962C8B-B14F-4D97-AF65-F5344CB8AC3E}">
        <p14:creationId xmlns:p14="http://schemas.microsoft.com/office/powerpoint/2010/main" val="17976909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829" y="618978"/>
            <a:ext cx="12165171" cy="3462978"/>
          </a:xfrm>
          <a:prstGeom prst="rect">
            <a:avLst/>
          </a:prstGeom>
        </p:spPr>
      </p:pic>
    </p:spTree>
    <p:extLst>
      <p:ext uri="{BB962C8B-B14F-4D97-AF65-F5344CB8AC3E}">
        <p14:creationId xmlns:p14="http://schemas.microsoft.com/office/powerpoint/2010/main" val="10439951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8933" y="472578"/>
            <a:ext cx="7948042" cy="1889484"/>
          </a:xfrm>
          <a:prstGeom prst="rect">
            <a:avLst/>
          </a:prstGeom>
        </p:spPr>
      </p:pic>
      <p:pic>
        <p:nvPicPr>
          <p:cNvPr id="3" name="Picture 2"/>
          <p:cNvPicPr>
            <a:picLocks noChangeAspect="1"/>
          </p:cNvPicPr>
          <p:nvPr/>
        </p:nvPicPr>
        <p:blipFill>
          <a:blip r:embed="rId3"/>
          <a:stretch>
            <a:fillRect/>
          </a:stretch>
        </p:blipFill>
        <p:spPr>
          <a:xfrm>
            <a:off x="0" y="2571423"/>
            <a:ext cx="12109193" cy="605616"/>
          </a:xfrm>
          <a:prstGeom prst="rect">
            <a:avLst/>
          </a:prstGeom>
        </p:spPr>
      </p:pic>
      <p:pic>
        <p:nvPicPr>
          <p:cNvPr id="4" name="Picture 3"/>
          <p:cNvPicPr>
            <a:picLocks noChangeAspect="1"/>
          </p:cNvPicPr>
          <p:nvPr/>
        </p:nvPicPr>
        <p:blipFill>
          <a:blip r:embed="rId4"/>
          <a:stretch>
            <a:fillRect/>
          </a:stretch>
        </p:blipFill>
        <p:spPr>
          <a:xfrm>
            <a:off x="3344968" y="4436354"/>
            <a:ext cx="5276979" cy="1727297"/>
          </a:xfrm>
          <a:prstGeom prst="rect">
            <a:avLst/>
          </a:prstGeom>
        </p:spPr>
      </p:pic>
    </p:spTree>
    <p:extLst>
      <p:ext uri="{BB962C8B-B14F-4D97-AF65-F5344CB8AC3E}">
        <p14:creationId xmlns:p14="http://schemas.microsoft.com/office/powerpoint/2010/main" val="421615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6047</Words>
  <Application>Microsoft Office PowerPoint</Application>
  <PresentationFormat>Widescreen</PresentationFormat>
  <Paragraphs>342</Paragraphs>
  <Slides>225</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225</vt:i4>
      </vt:variant>
    </vt:vector>
  </HeadingPairs>
  <TitlesOfParts>
    <vt:vector size="240" baseType="lpstr">
      <vt:lpstr>Arial Unicode MS</vt:lpstr>
      <vt:lpstr>Arial</vt:lpstr>
      <vt:lpstr>Arial Narrow</vt:lpstr>
      <vt:lpstr>Book Antiqua</vt:lpstr>
      <vt:lpstr>Calibri</vt:lpstr>
      <vt:lpstr>Calibri Light</vt:lpstr>
      <vt:lpstr>Courier New</vt:lpstr>
      <vt:lpstr>Georgia</vt:lpstr>
      <vt:lpstr>Helvetica Neue Custom</vt:lpstr>
      <vt:lpstr>Symbol</vt:lpstr>
      <vt:lpstr>Tahoma</vt:lpstr>
      <vt:lpstr>Times New Roman</vt:lpstr>
      <vt:lpstr>Office Theme</vt:lpstr>
      <vt:lpstr>Document</vt:lpstr>
      <vt:lpstr>Equation</vt:lpstr>
      <vt:lpstr>AOSC400-2015 October 20, Lecture # 13</vt:lpstr>
      <vt:lpstr>Continuum, Emission, and Absorption Spectra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Heating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Beer-Bouguer-Lambert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99</cp:revision>
  <dcterms:created xsi:type="dcterms:W3CDTF">2015-10-03T19:48:02Z</dcterms:created>
  <dcterms:modified xsi:type="dcterms:W3CDTF">2015-10-20T19:23:32Z</dcterms:modified>
</cp:coreProperties>
</file>