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81" r:id="rId2"/>
    <p:sldId id="280" r:id="rId3"/>
    <p:sldId id="278" r:id="rId4"/>
    <p:sldId id="279" r:id="rId5"/>
    <p:sldId id="259" r:id="rId6"/>
    <p:sldId id="260" r:id="rId7"/>
    <p:sldId id="261" r:id="rId8"/>
    <p:sldId id="287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88" r:id="rId22"/>
    <p:sldId id="290" r:id="rId23"/>
    <p:sldId id="277" r:id="rId24"/>
    <p:sldId id="282" r:id="rId25"/>
    <p:sldId id="283" r:id="rId26"/>
    <p:sldId id="284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1" autoAdjust="0"/>
    <p:restoredTop sz="94660"/>
  </p:normalViewPr>
  <p:slideViewPr>
    <p:cSldViewPr snapToGrid="0">
      <p:cViewPr varScale="1">
        <p:scale>
          <a:sx n="46" d="100"/>
          <a:sy n="46" d="100"/>
        </p:scale>
        <p:origin x="63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2B4824-AA06-44AD-84EE-C2E9C3A412E5}" type="datetimeFigureOut">
              <a:rPr lang="en-US" smtClean="0"/>
              <a:t>10/18/2015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B70EAB-B779-4E12-9520-064A89C27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511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4CABD03-43E1-4397-B1A9-F2028F48C588}" type="slidenum">
              <a:rPr lang="en-US" altLang="en-US"/>
              <a:pPr eaLnBrk="1" hangingPunct="1">
                <a:spcBef>
                  <a:spcPct val="0"/>
                </a:spcBef>
              </a:pPr>
              <a:t>7</a:t>
            </a:fld>
            <a:endParaRPr lang="en-US" alt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3625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B56AB-8114-4C1E-B8CF-348368E25096}" type="datetimeFigureOut">
              <a:rPr lang="en-US" smtClean="0"/>
              <a:t>10/18/2015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057EA-9139-4603-A090-1A19ABF34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89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B56AB-8114-4C1E-B8CF-348368E25096}" type="datetimeFigureOut">
              <a:rPr lang="en-US" smtClean="0"/>
              <a:t>10/18/2015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057EA-9139-4603-A090-1A19ABF34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045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B56AB-8114-4C1E-B8CF-348368E25096}" type="datetimeFigureOut">
              <a:rPr lang="en-US" smtClean="0"/>
              <a:t>10/18/2015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057EA-9139-4603-A090-1A19ABF34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67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B56AB-8114-4C1E-B8CF-348368E25096}" type="datetimeFigureOut">
              <a:rPr lang="en-US" smtClean="0"/>
              <a:t>10/18/2015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057EA-9139-4603-A090-1A19ABF34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368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B56AB-8114-4C1E-B8CF-348368E25096}" type="datetimeFigureOut">
              <a:rPr lang="en-US" smtClean="0"/>
              <a:t>10/18/2015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057EA-9139-4603-A090-1A19ABF34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754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B56AB-8114-4C1E-B8CF-348368E25096}" type="datetimeFigureOut">
              <a:rPr lang="en-US" smtClean="0"/>
              <a:t>10/18/2015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057EA-9139-4603-A090-1A19ABF34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998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B56AB-8114-4C1E-B8CF-348368E25096}" type="datetimeFigureOut">
              <a:rPr lang="en-US" smtClean="0"/>
              <a:t>10/18/2015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057EA-9139-4603-A090-1A19ABF34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938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B56AB-8114-4C1E-B8CF-348368E25096}" type="datetimeFigureOut">
              <a:rPr lang="en-US" smtClean="0"/>
              <a:t>10/18/2015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057EA-9139-4603-A090-1A19ABF34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270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B56AB-8114-4C1E-B8CF-348368E25096}" type="datetimeFigureOut">
              <a:rPr lang="en-US" smtClean="0"/>
              <a:t>10/18/2015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057EA-9139-4603-A090-1A19ABF34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270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B56AB-8114-4C1E-B8CF-348368E25096}" type="datetimeFigureOut">
              <a:rPr lang="en-US" smtClean="0"/>
              <a:t>10/18/2015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057EA-9139-4603-A090-1A19ABF34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538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B56AB-8114-4C1E-B8CF-348368E25096}" type="datetimeFigureOut">
              <a:rPr lang="en-US" smtClean="0"/>
              <a:t>10/18/2015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057EA-9139-4603-A090-1A19ABF34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985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1B56AB-8114-4C1E-B8CF-348368E25096}" type="datetimeFigureOut">
              <a:rPr lang="en-US" smtClean="0"/>
              <a:t>10/18/2015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4057EA-9139-4603-A090-1A19ABF34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860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mls.jpl.nasa.gov/" TargetMode="External"/><Relationship Id="rId3" Type="http://schemas.openxmlformats.org/officeDocument/2006/relationships/hyperlink" Target="http://ozonewatch.gsfc.nasa.gov/" TargetMode="External"/><Relationship Id="rId7" Type="http://schemas.openxmlformats.org/officeDocument/2006/relationships/hyperlink" Target="http://www.cpc.ncep.noaa.gov/products/stratosphere/sbuv2to/ozone_hole.shtml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knmi.nl/gome_fd/doc/gomeintro.html" TargetMode="External"/><Relationship Id="rId5" Type="http://schemas.openxmlformats.org/officeDocument/2006/relationships/hyperlink" Target="http://toms.gsfc.nasa.gov/" TargetMode="External"/><Relationship Id="rId10" Type="http://schemas.openxmlformats.org/officeDocument/2006/relationships/image" Target="../media/image8.png"/><Relationship Id="rId4" Type="http://schemas.openxmlformats.org/officeDocument/2006/relationships/hyperlink" Target="http://www.knmi.nl/omi/publ-en/news/index.html" TargetMode="External"/><Relationship Id="rId9" Type="http://schemas.openxmlformats.org/officeDocument/2006/relationships/hyperlink" Target="http://www.cmdl.noaa.gov/ozwv/ozsondes/spo/index.html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epa.gov/ozone/science/hole/holeanim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epa.gov/ozone/defns.html#du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1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6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2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2920" y="0"/>
            <a:ext cx="10942320" cy="1355189"/>
          </a:xfrm>
        </p:spPr>
        <p:txBody>
          <a:bodyPr>
            <a:normAutofit/>
          </a:bodyPr>
          <a:lstStyle/>
          <a:p>
            <a:r>
              <a:rPr lang="en-US" altLang="en-US" sz="4400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AOSC400-2015</a:t>
            </a:r>
            <a:br>
              <a:rPr lang="en-US" altLang="en-US" sz="4400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en-US" sz="4400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October 15, Lecture # 12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62" y="1465385"/>
            <a:ext cx="11925836" cy="4578652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/>
              <a:t>Back to Beer Law</a:t>
            </a:r>
          </a:p>
          <a:p>
            <a:pPr marL="571500" indent="-571500" algn="l">
              <a:buFont typeface="Courier New" panose="02070309020205020404" pitchFamily="49" charset="0"/>
              <a:buChar char="o"/>
            </a:pPr>
            <a:r>
              <a:rPr lang="en-US" sz="4000" dirty="0" smtClean="0">
                <a:solidFill>
                  <a:srgbClr val="002060"/>
                </a:solidFill>
              </a:rPr>
              <a:t>Absorption by ozone</a:t>
            </a:r>
          </a:p>
          <a:p>
            <a:pPr marL="571500" indent="-571500" algn="l">
              <a:buFont typeface="Courier New" panose="02070309020205020404" pitchFamily="49" charset="0"/>
              <a:buChar char="o"/>
            </a:pPr>
            <a:r>
              <a:rPr lang="en-US" sz="4000" dirty="0" smtClean="0">
                <a:solidFill>
                  <a:srgbClr val="002060"/>
                </a:solidFill>
              </a:rPr>
              <a:t>Absorption by water </a:t>
            </a:r>
            <a:r>
              <a:rPr lang="en-US" sz="4000" dirty="0" smtClean="0">
                <a:solidFill>
                  <a:srgbClr val="002060"/>
                </a:solidFill>
              </a:rPr>
              <a:t>vapor</a:t>
            </a:r>
          </a:p>
          <a:p>
            <a:pPr marL="571500" indent="-571500" algn="l">
              <a:buFont typeface="Courier New" panose="02070309020205020404" pitchFamily="49" charset="0"/>
              <a:buChar char="o"/>
            </a:pPr>
            <a:r>
              <a:rPr lang="en-US" sz="4000" smtClean="0">
                <a:solidFill>
                  <a:srgbClr val="002060"/>
                </a:solidFill>
              </a:rPr>
              <a:t>Solving </a:t>
            </a:r>
            <a:r>
              <a:rPr lang="en-US" sz="4000" dirty="0" smtClean="0">
                <a:solidFill>
                  <a:srgbClr val="002060"/>
                </a:solidFill>
              </a:rPr>
              <a:t>Test Problems</a:t>
            </a:r>
            <a:endParaRPr lang="en-US" sz="4000" dirty="0">
              <a:solidFill>
                <a:srgbClr val="002060"/>
              </a:solidFill>
            </a:endParaRPr>
          </a:p>
          <a:p>
            <a:pPr marL="571500" indent="-571500" algn="l">
              <a:buFont typeface="Courier New" panose="02070309020205020404" pitchFamily="49" charset="0"/>
              <a:buChar char="o"/>
            </a:pP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044037"/>
            <a:ext cx="119258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Copyright@2015 University of Maryland</a:t>
            </a:r>
            <a:br>
              <a:rPr lang="en-US" dirty="0" smtClean="0"/>
            </a:br>
            <a:r>
              <a:rPr lang="en-US" dirty="0" smtClean="0"/>
              <a:t>This material may not be reproduced or redistributed, in whole or in part, without written permission of Rachel T. Pinker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354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1" y="228600"/>
            <a:ext cx="11720944" cy="6629400"/>
          </a:xfrm>
        </p:spPr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r>
              <a:rPr lang="en-US" altLang="en-US" sz="3600" dirty="0" smtClean="0">
                <a:solidFill>
                  <a:srgbClr val="C00000"/>
                </a:solidFill>
              </a:rPr>
              <a:t>The solid curves of the figure are best-fit relations for absorptions </a:t>
            </a:r>
            <a:r>
              <a:rPr lang="en-US" altLang="en-US" sz="3600" i="1" dirty="0" smtClean="0">
                <a:solidFill>
                  <a:srgbClr val="C00000"/>
                </a:solidFill>
              </a:rPr>
              <a:t> </a:t>
            </a:r>
            <a:r>
              <a:rPr lang="en-US" altLang="en-US" sz="3600" dirty="0" smtClean="0">
                <a:solidFill>
                  <a:srgbClr val="C00000"/>
                </a:solidFill>
              </a:rPr>
              <a:t> (referred to the complete solar spectrum) as a function of ozone path </a:t>
            </a:r>
            <a:r>
              <a:rPr lang="en-US" altLang="en-US" sz="3600" i="1" dirty="0" smtClean="0">
                <a:solidFill>
                  <a:srgbClr val="C00000"/>
                </a:solidFill>
              </a:rPr>
              <a:t>x</a:t>
            </a:r>
            <a:r>
              <a:rPr lang="en-US" altLang="en-US" sz="3600" dirty="0" smtClean="0">
                <a:solidFill>
                  <a:srgbClr val="C00000"/>
                </a:solidFill>
              </a:rPr>
              <a:t> in centimeters: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0" r="26904" b="14761"/>
          <a:stretch>
            <a:fillRect/>
          </a:stretch>
        </p:blipFill>
        <p:spPr bwMode="auto">
          <a:xfrm>
            <a:off x="1184564" y="2161309"/>
            <a:ext cx="9559636" cy="4752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8975725" y="2398713"/>
            <a:ext cx="463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accent2"/>
                </a:solidFill>
              </a:rPr>
              <a:t>(1)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8823325" y="4151313"/>
            <a:ext cx="463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accent2"/>
                </a:solidFill>
              </a:rPr>
              <a:t>(2)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2270126" y="5715001"/>
            <a:ext cx="2606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Sum of eqs. 1 and 2</a:t>
            </a:r>
          </a:p>
        </p:txBody>
      </p:sp>
    </p:spTree>
    <p:extLst>
      <p:ext uri="{BB962C8B-B14F-4D97-AF65-F5344CB8AC3E}">
        <p14:creationId xmlns:p14="http://schemas.microsoft.com/office/powerpoint/2010/main" val="389792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ChangeArrowheads="1"/>
          </p:cNvSpPr>
          <p:nvPr/>
        </p:nvSpPr>
        <p:spPr bwMode="auto">
          <a:xfrm>
            <a:off x="0" y="0"/>
            <a:ext cx="12192000" cy="6863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 </a:t>
            </a:r>
            <a:r>
              <a:rPr lang="en-US" altLang="en-US" sz="4000" dirty="0">
                <a:solidFill>
                  <a:srgbClr val="CC0000"/>
                </a:solidFill>
              </a:rPr>
              <a:t>What is a Dobson Unit?</a:t>
            </a:r>
            <a:r>
              <a:rPr lang="en-US" altLang="en-US" sz="4000" dirty="0"/>
              <a:t> </a:t>
            </a:r>
            <a:endParaRPr lang="en-US" altLang="en-US" sz="40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4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000099"/>
                </a:solidFill>
              </a:rPr>
              <a:t>The Dobson Unit is the most common unit for measuring ozone concentration. </a:t>
            </a:r>
            <a:r>
              <a:rPr lang="en-US" altLang="en-US" sz="3600" dirty="0">
                <a:solidFill>
                  <a:srgbClr val="CC0000"/>
                </a:solidFill>
              </a:rPr>
              <a:t>One Dobson Unit is the number of molecules of ozone  required to create a layer of pure ozone 0.01 mm   at a temperature of 0</a:t>
            </a:r>
            <a:r>
              <a:rPr lang="en-US" altLang="en-US" sz="3600" baseline="30000" dirty="0">
                <a:solidFill>
                  <a:srgbClr val="CC0000"/>
                </a:solidFill>
              </a:rPr>
              <a:t>0 </a:t>
            </a:r>
            <a:r>
              <a:rPr lang="en-US" altLang="en-US" sz="3600" dirty="0">
                <a:solidFill>
                  <a:srgbClr val="CC0000"/>
                </a:solidFill>
              </a:rPr>
              <a:t>C  and a pressure of 1 atmos.</a:t>
            </a:r>
            <a:r>
              <a:rPr lang="en-US" altLang="en-US" sz="3600" dirty="0">
                <a:solidFill>
                  <a:srgbClr val="000099"/>
                </a:solidFill>
              </a:rPr>
              <a:t>  A column of air with an ozone concentration of 1 Dobson Unit would contain about 2.69x1016 ozone molecules for every square centimeter of area at the base of the column. </a:t>
            </a:r>
            <a:r>
              <a:rPr lang="en-US" altLang="en-US" sz="3600" dirty="0">
                <a:solidFill>
                  <a:srgbClr val="CC0000"/>
                </a:solidFill>
              </a:rPr>
              <a:t>Over the Earth’s surface, the ozone layer’s average thickness is about 300 Dobson Units or a layer that is 3 millimeters </a:t>
            </a:r>
            <a:r>
              <a:rPr lang="en-US" altLang="en-US" sz="3600" dirty="0" smtClean="0">
                <a:solidFill>
                  <a:srgbClr val="CC0000"/>
                </a:solidFill>
              </a:rPr>
              <a:t>thick.</a:t>
            </a:r>
            <a:r>
              <a:rPr lang="en-US" altLang="en-US" sz="2800" dirty="0"/>
              <a:t>                                                                     </a:t>
            </a:r>
            <a:r>
              <a:rPr lang="en-US" altLang="en-US" sz="18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6637728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295400"/>
            <a:ext cx="4724400" cy="4191000"/>
          </a:xfrm>
        </p:spPr>
      </p:pic>
      <p:sp>
        <p:nvSpPr>
          <p:cNvPr id="12291" name="Text Box 4"/>
          <p:cNvSpPr txBox="1">
            <a:spLocks noChangeArrowheads="1"/>
          </p:cNvSpPr>
          <p:nvPr/>
        </p:nvSpPr>
        <p:spPr bwMode="auto">
          <a:xfrm>
            <a:off x="1676400" y="381001"/>
            <a:ext cx="4038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/>
              <a:t>December 31, 2006</a:t>
            </a:r>
          </a:p>
        </p:txBody>
      </p:sp>
      <p:sp>
        <p:nvSpPr>
          <p:cNvPr id="12292" name="Text Box 5"/>
          <p:cNvSpPr txBox="1">
            <a:spLocks noChangeArrowheads="1"/>
          </p:cNvSpPr>
          <p:nvPr/>
        </p:nvSpPr>
        <p:spPr bwMode="auto">
          <a:xfrm>
            <a:off x="5943600" y="304800"/>
            <a:ext cx="4724400" cy="6801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CC0000"/>
                </a:solidFill>
              </a:rPr>
              <a:t>Ozone Hole Watch Web:  </a:t>
            </a:r>
            <a:endParaRPr lang="en-US" altLang="en-US" sz="2400" b="1">
              <a:solidFill>
                <a:srgbClr val="CC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 b="1">
              <a:solidFill>
                <a:srgbClr val="CC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tx2"/>
                </a:solidFill>
                <a:hlinkClick r:id="rId3"/>
              </a:rPr>
              <a:t>http://ozonewatch.gsfc.nasa.gov</a:t>
            </a:r>
            <a:r>
              <a:rPr lang="en-US" altLang="en-US" sz="1800">
                <a:solidFill>
                  <a:schemeClr val="tx2"/>
                </a:solidFill>
                <a:hlinkClick r:id="rId3"/>
              </a:rPr>
              <a:t>/</a:t>
            </a:r>
            <a:endParaRPr lang="en-US" altLang="en-US" sz="1800">
              <a:solidFill>
                <a:schemeClr val="tx2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 b="1">
              <a:solidFill>
                <a:srgbClr val="CC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 Gives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latest status of the ozone layer over the South Pole.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Satellite instruments that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monitor the ozone layer: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tx2"/>
                </a:solidFill>
              </a:rPr>
              <a:t> </a:t>
            </a:r>
            <a:r>
              <a:rPr lang="en-US" altLang="en-US" sz="2400">
                <a:solidFill>
                  <a:schemeClr val="tx2"/>
                </a:solidFill>
                <a:hlinkClick r:id="rId4"/>
              </a:rPr>
              <a:t>OMI </a:t>
            </a:r>
            <a:r>
              <a:rPr lang="en-US" altLang="en-US" sz="2400">
                <a:solidFill>
                  <a:schemeClr val="tx2"/>
                </a:solidFill>
              </a:rPr>
              <a:t/>
            </a:r>
            <a:br>
              <a:rPr lang="en-US" altLang="en-US" sz="2400">
                <a:solidFill>
                  <a:schemeClr val="tx2"/>
                </a:solidFill>
              </a:rPr>
            </a:br>
            <a:r>
              <a:rPr lang="en-US" altLang="en-US" sz="2400">
                <a:solidFill>
                  <a:schemeClr val="tx2"/>
                </a:solidFill>
                <a:hlinkClick r:id="rId5"/>
              </a:rPr>
              <a:t>TOMS </a:t>
            </a:r>
            <a:r>
              <a:rPr lang="en-US" altLang="en-US" sz="2400">
                <a:solidFill>
                  <a:schemeClr val="tx2"/>
                </a:solidFill>
              </a:rPr>
              <a:t/>
            </a:r>
            <a:br>
              <a:rPr lang="en-US" altLang="en-US" sz="2400">
                <a:solidFill>
                  <a:schemeClr val="tx2"/>
                </a:solidFill>
              </a:rPr>
            </a:br>
            <a:r>
              <a:rPr lang="en-US" altLang="en-US" sz="2400">
                <a:solidFill>
                  <a:schemeClr val="tx2"/>
                </a:solidFill>
              </a:rPr>
              <a:t>               </a:t>
            </a:r>
            <a:r>
              <a:rPr lang="en-US" altLang="en-US" sz="2400">
                <a:solidFill>
                  <a:schemeClr val="tx2"/>
                </a:solidFill>
                <a:hlinkClick r:id="rId6"/>
              </a:rPr>
              <a:t>GOME </a:t>
            </a:r>
            <a:r>
              <a:rPr lang="en-US" altLang="en-US" sz="2400">
                <a:solidFill>
                  <a:schemeClr val="tx2"/>
                </a:solidFill>
              </a:rPr>
              <a:t>			</a:t>
            </a:r>
            <a:r>
              <a:rPr lang="en-US" altLang="en-US" sz="2400">
                <a:solidFill>
                  <a:schemeClr val="tx2"/>
                </a:solidFill>
                <a:hlinkClick r:id="rId7"/>
              </a:rPr>
              <a:t>NOAA SBUV/2 </a:t>
            </a:r>
            <a:r>
              <a:rPr lang="en-US" altLang="en-US" sz="2400">
                <a:solidFill>
                  <a:schemeClr val="tx2"/>
                </a:solidFill>
              </a:rPr>
              <a:t/>
            </a:r>
            <a:br>
              <a:rPr lang="en-US" altLang="en-US" sz="2400">
                <a:solidFill>
                  <a:schemeClr val="tx2"/>
                </a:solidFill>
              </a:rPr>
            </a:br>
            <a:r>
              <a:rPr lang="en-US" altLang="en-US" sz="2400">
                <a:solidFill>
                  <a:schemeClr val="tx2"/>
                </a:solidFill>
                <a:hlinkClick r:id="rId8"/>
              </a:rPr>
              <a:t>MLS </a:t>
            </a:r>
            <a:r>
              <a:rPr lang="en-US" altLang="en-US" sz="2400">
                <a:solidFill>
                  <a:schemeClr val="tx2"/>
                </a:solidFill>
              </a:rPr>
              <a:t/>
            </a:r>
            <a:br>
              <a:rPr lang="en-US" altLang="en-US" sz="2400">
                <a:solidFill>
                  <a:schemeClr val="tx2"/>
                </a:solidFill>
              </a:rPr>
            </a:br>
            <a:r>
              <a:rPr lang="en-US" altLang="en-US" sz="2400" b="1">
                <a:hlinkClick r:id="rId9"/>
              </a:rPr>
              <a:t>Balloon Sondes </a:t>
            </a:r>
            <a:r>
              <a:rPr lang="en-US" altLang="en-US" sz="2400" b="1"/>
              <a:t/>
            </a:r>
            <a:br>
              <a:rPr lang="en-US" altLang="en-US" sz="2400" b="1"/>
            </a:br>
            <a:endParaRPr lang="en-US" altLang="en-US" sz="2400" b="1"/>
          </a:p>
        </p:txBody>
      </p:sp>
      <p:pic>
        <p:nvPicPr>
          <p:cNvPr id="12293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6019800"/>
            <a:ext cx="434340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200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5473" y="166254"/>
            <a:ext cx="11637818" cy="6525492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en-US" altLang="en-US" sz="5700" dirty="0" smtClean="0">
                <a:solidFill>
                  <a:srgbClr val="CC0000"/>
                </a:solidFill>
              </a:rPr>
              <a:t>What is the Ozone Hole? 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 sz="5700" b="1" dirty="0" smtClean="0">
              <a:solidFill>
                <a:srgbClr val="CC0000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en-US" altLang="en-US" sz="5100" dirty="0">
                <a:solidFill>
                  <a:srgbClr val="000099"/>
                </a:solidFill>
              </a:rPr>
              <a:t>The ozone hole is  a region of exceptionally depleted ozone in the stratosphere over the Antarctic that happens at the beginning of Southern Hemisphere Spring (August–October). It results in the destruction of up to 70% of the ozone normally found over Antarctica.</a:t>
            </a:r>
            <a:r>
              <a:rPr lang="en-US" altLang="en-US" sz="5100" b="1" dirty="0">
                <a:solidFill>
                  <a:srgbClr val="000099"/>
                </a:solidFill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None/>
            </a:pPr>
            <a:endParaRPr lang="en-US" altLang="en-US" sz="5100" dirty="0">
              <a:solidFill>
                <a:srgbClr val="000099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None/>
            </a:pPr>
            <a:endParaRPr lang="en-US" altLang="en-US" sz="5100" dirty="0">
              <a:solidFill>
                <a:srgbClr val="000099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en-US" altLang="en-US" sz="5100" dirty="0">
                <a:solidFill>
                  <a:srgbClr val="000099"/>
                </a:solidFill>
              </a:rPr>
              <a:t>The average  concentration of ozone in the atmosphere is about 300 Dobson Units; any </a:t>
            </a:r>
            <a:r>
              <a:rPr lang="en-US" altLang="en-US" sz="5100" dirty="0">
                <a:solidFill>
                  <a:srgbClr val="CC0000"/>
                </a:solidFill>
              </a:rPr>
              <a:t>area</a:t>
            </a:r>
            <a:r>
              <a:rPr lang="en-US" altLang="en-US" sz="5100" dirty="0">
                <a:solidFill>
                  <a:srgbClr val="000099"/>
                </a:solidFill>
              </a:rPr>
              <a:t> where the concentration drops 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en-US" altLang="en-US" sz="5100" dirty="0">
                <a:solidFill>
                  <a:srgbClr val="000099"/>
                </a:solidFill>
              </a:rPr>
              <a:t>   </a:t>
            </a:r>
            <a:r>
              <a:rPr lang="en-US" altLang="en-US" sz="5100" dirty="0">
                <a:solidFill>
                  <a:srgbClr val="CC0000"/>
                </a:solidFill>
              </a:rPr>
              <a:t>below 220 Dobson Units</a:t>
            </a:r>
            <a:r>
              <a:rPr lang="en-US" altLang="en-US" sz="5100" dirty="0">
                <a:solidFill>
                  <a:srgbClr val="000099"/>
                </a:solidFill>
              </a:rPr>
              <a:t> is considered part of the </a:t>
            </a:r>
            <a:r>
              <a:rPr lang="en-US" altLang="en-US" sz="5100" dirty="0">
                <a:solidFill>
                  <a:srgbClr val="CC0000"/>
                </a:solidFill>
              </a:rPr>
              <a:t>ozone hole</a:t>
            </a:r>
            <a:r>
              <a:rPr lang="en-US" altLang="en-US" sz="5100" dirty="0">
                <a:solidFill>
                  <a:srgbClr val="000099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313290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[Animation of the 2000 Ozone Hole]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28600"/>
            <a:ext cx="59436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7924800" y="152401"/>
            <a:ext cx="2743200" cy="6494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ja-JP" sz="3200">
                <a:solidFill>
                  <a:srgbClr val="000099"/>
                </a:solidFill>
                <a:ea typeface="ＭＳ Ｐゴシック" panose="020B0600070205080204" pitchFamily="34" charset="-128"/>
              </a:rPr>
              <a:t>The ozone hole is defined as</a:t>
            </a:r>
          </a:p>
          <a:p>
            <a:pPr eaLnBrk="1" hangingPunct="1"/>
            <a:r>
              <a:rPr lang="en-US" altLang="ja-JP" sz="3200">
                <a:solidFill>
                  <a:srgbClr val="000099"/>
                </a:solidFill>
                <a:ea typeface="ＭＳ Ｐゴシック" panose="020B0600070205080204" pitchFamily="34" charset="-128"/>
              </a:rPr>
              <a:t>the area having less than 220</a:t>
            </a:r>
          </a:p>
          <a:p>
            <a:pPr eaLnBrk="1" hangingPunct="1"/>
            <a:r>
              <a:rPr lang="en-US" altLang="ja-JP" sz="3200">
                <a:solidFill>
                  <a:srgbClr val="000099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ja-JP" sz="3200">
                <a:solidFill>
                  <a:srgbClr val="000099"/>
                </a:solidFill>
                <a:ea typeface="ＭＳ Ｐゴシック" panose="020B0600070205080204" pitchFamily="34" charset="-128"/>
                <a:hlinkClick r:id="rId4"/>
              </a:rPr>
              <a:t>Dobson units</a:t>
            </a:r>
            <a:r>
              <a:rPr lang="en-US" altLang="ja-JP" sz="3200">
                <a:solidFill>
                  <a:srgbClr val="000099"/>
                </a:solidFill>
                <a:ea typeface="ＭＳ Ｐゴシック" panose="020B0600070205080204" pitchFamily="34" charset="-128"/>
              </a:rPr>
              <a:t>   of ozone in the overhead column between ground and space.</a:t>
            </a:r>
            <a:r>
              <a:rPr lang="en-US" altLang="ja-JP">
                <a:solidFill>
                  <a:srgbClr val="000099"/>
                </a:solidFill>
                <a:ea typeface="ＭＳ Ｐゴシック" panose="020B0600070205080204" pitchFamily="34" charset="-128"/>
              </a:rPr>
              <a:t> </a:t>
            </a:r>
            <a:endParaRPr lang="en-US" altLang="en-US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3588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1" descr="1506"/>
          <p:cNvPicPr preferRelativeResize="0">
            <a:picLocks noGrp="1" noChangeAspect="1" noChangeArrowheads="1"/>
          </p:cNvPicPr>
          <p:nvPr>
            <p:ph type="subTitle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0" y="533400"/>
            <a:ext cx="7620000" cy="5969000"/>
          </a:xfrm>
          <a:noFill/>
        </p:spPr>
      </p:pic>
    </p:spTree>
    <p:extLst>
      <p:ext uri="{BB962C8B-B14F-4D97-AF65-F5344CB8AC3E}">
        <p14:creationId xmlns:p14="http://schemas.microsoft.com/office/powerpoint/2010/main" val="13498965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Grp="1" noChangeAspect="1" noChangeArrowheads="1"/>
          </p:cNvPicPr>
          <p:nvPr>
            <p:ph type="subTitle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38400" y="639764"/>
            <a:ext cx="6858000" cy="4999037"/>
          </a:xfrm>
          <a:noFill/>
        </p:spPr>
      </p:pic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1524001" y="5675314"/>
            <a:ext cx="863917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C00000"/>
                </a:solidFill>
              </a:rPr>
              <a:t>In the visible, we use the unit </a:t>
            </a:r>
            <a:r>
              <a:rPr lang="el-GR" altLang="en-US" sz="2800">
                <a:solidFill>
                  <a:srgbClr val="C00000"/>
                </a:solidFill>
              </a:rPr>
              <a:t>μ</a:t>
            </a:r>
            <a:r>
              <a:rPr lang="en-US" altLang="en-US" sz="2800">
                <a:solidFill>
                  <a:srgbClr val="C00000"/>
                </a:solidFill>
              </a:rPr>
              <a:t>m for wavelength; in IR, we use wave number; and in microwave-GH</a:t>
            </a:r>
            <a:r>
              <a:rPr lang="en-US" altLang="en-US" sz="2800"/>
              <a:t>.</a:t>
            </a:r>
          </a:p>
        </p:txBody>
      </p:sp>
      <p:sp>
        <p:nvSpPr>
          <p:cNvPr id="16388" name="TextBox 1"/>
          <p:cNvSpPr txBox="1">
            <a:spLocks noChangeArrowheads="1"/>
          </p:cNvSpPr>
          <p:nvPr/>
        </p:nvSpPr>
        <p:spPr bwMode="auto">
          <a:xfrm>
            <a:off x="2590800" y="41276"/>
            <a:ext cx="6705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C00000"/>
                </a:solidFill>
              </a:rPr>
              <a:t>Absorption by water vapor</a:t>
            </a:r>
          </a:p>
        </p:txBody>
      </p:sp>
    </p:spTree>
    <p:extLst>
      <p:ext uri="{BB962C8B-B14F-4D97-AF65-F5344CB8AC3E}">
        <p14:creationId xmlns:p14="http://schemas.microsoft.com/office/powerpoint/2010/main" val="89332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 descr="fig00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12" t="3333" r="9180" b="54486"/>
          <a:stretch>
            <a:fillRect/>
          </a:stretch>
        </p:blipFill>
        <p:spPr bwMode="auto">
          <a:xfrm>
            <a:off x="1059873" y="708175"/>
            <a:ext cx="9933709" cy="604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1752600" y="192088"/>
            <a:ext cx="8915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Absorption by water vapor</a:t>
            </a:r>
          </a:p>
        </p:txBody>
      </p:sp>
    </p:spTree>
    <p:extLst>
      <p:ext uri="{BB962C8B-B14F-4D97-AF65-F5344CB8AC3E}">
        <p14:creationId xmlns:p14="http://schemas.microsoft.com/office/powerpoint/2010/main" val="220753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 descr="fig00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45" t="45288" r="8345" b="13333"/>
          <a:stretch>
            <a:fillRect/>
          </a:stretch>
        </p:blipFill>
        <p:spPr bwMode="auto">
          <a:xfrm>
            <a:off x="1611314" y="304800"/>
            <a:ext cx="9056687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342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 descr="fig00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0" t="5556" b="20866"/>
          <a:stretch>
            <a:fillRect/>
          </a:stretch>
        </p:blipFill>
        <p:spPr bwMode="auto">
          <a:xfrm>
            <a:off x="443345" y="52387"/>
            <a:ext cx="10841181" cy="680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829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4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4406375"/>
              </p:ext>
            </p:extLst>
          </p:nvPr>
        </p:nvGraphicFramePr>
        <p:xfrm>
          <a:off x="106679" y="854150"/>
          <a:ext cx="11673840" cy="656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Document" r:id="rId3" imgW="9518409" imgH="7810743" progId="Word.Document.8">
                  <p:embed/>
                </p:oleObj>
              </mc:Choice>
              <mc:Fallback>
                <p:oleObj name="Document" r:id="rId3" imgW="9518409" imgH="781074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79" y="854150"/>
                        <a:ext cx="11673840" cy="6568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06679" y="0"/>
            <a:ext cx="118844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In Lecture # 9 we have </a:t>
            </a:r>
            <a:r>
              <a:rPr lang="en-US" sz="2800" dirty="0" smtClean="0"/>
              <a:t>discussed</a:t>
            </a:r>
            <a:r>
              <a:rPr lang="en-US" sz="2800" dirty="0"/>
              <a:t> </a:t>
            </a:r>
            <a:r>
              <a:rPr lang="en-US" sz="2800" dirty="0" smtClean="0"/>
              <a:t>how to account for molecular (</a:t>
            </a:r>
            <a:r>
              <a:rPr lang="en-US" altLang="en-US" sz="2800" dirty="0" smtClean="0">
                <a:solidFill>
                  <a:srgbClr val="CC0000"/>
                </a:solidFill>
              </a:rPr>
              <a:t>Rayleigh) </a:t>
            </a:r>
            <a:endParaRPr lang="en-US" sz="2800" dirty="0" smtClean="0"/>
          </a:p>
          <a:p>
            <a:pPr algn="ctr"/>
            <a:r>
              <a:rPr lang="en-US" sz="2800" dirty="0" smtClean="0"/>
              <a:t>Scattering in the Beer’s equation: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9917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 descr="fig00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18"/>
          <a:stretch>
            <a:fillRect/>
          </a:stretch>
        </p:blipFill>
        <p:spPr bwMode="auto">
          <a:xfrm>
            <a:off x="187035" y="152400"/>
            <a:ext cx="11637819" cy="647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190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5472" y="2696895"/>
            <a:ext cx="1143000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600" dirty="0">
                <a:solidFill>
                  <a:srgbClr val="CC0000"/>
                </a:solidFill>
              </a:rPr>
              <a:t>are known, the 4</a:t>
            </a:r>
            <a:r>
              <a:rPr lang="en-US" altLang="en-US" sz="3600" baseline="30000" dirty="0">
                <a:solidFill>
                  <a:srgbClr val="CC0000"/>
                </a:solidFill>
              </a:rPr>
              <a:t>th</a:t>
            </a:r>
            <a:r>
              <a:rPr lang="en-US" altLang="en-US" sz="3600" dirty="0">
                <a:solidFill>
                  <a:srgbClr val="CC0000"/>
                </a:solidFill>
              </a:rPr>
              <a:t> can be estimated. </a:t>
            </a:r>
            <a:br>
              <a:rPr lang="en-US" altLang="en-US" sz="3600" dirty="0">
                <a:solidFill>
                  <a:srgbClr val="CC0000"/>
                </a:solidFill>
              </a:rPr>
            </a:br>
            <a:endParaRPr lang="en-US" altLang="en-US" sz="3600" dirty="0" smtClean="0">
              <a:solidFill>
                <a:srgbClr val="CC0000"/>
              </a:solidFill>
            </a:endParaRPr>
          </a:p>
          <a:p>
            <a:r>
              <a:rPr lang="en-US" altLang="en-US" sz="3600" dirty="0">
                <a:solidFill>
                  <a:srgbClr val="CC0000"/>
                </a:solidFill>
                <a:sym typeface="Symbol" panose="05050102010706020507" pitchFamily="18" charset="2"/>
              </a:rPr>
              <a:t>w</a:t>
            </a:r>
            <a:r>
              <a:rPr lang="en-US" altLang="en-US" sz="3600" dirty="0" smtClean="0">
                <a:solidFill>
                  <a:srgbClr val="CC0000"/>
                </a:solidFill>
                <a:sym typeface="Symbol" panose="05050102010706020507" pitchFamily="18" charset="2"/>
              </a:rPr>
              <a:t>here:</a:t>
            </a:r>
            <a:endParaRPr lang="en-US" altLang="en-US" sz="3600" dirty="0" smtClean="0">
              <a:sym typeface="Symbol" panose="05050102010706020507" pitchFamily="18" charset="2"/>
            </a:endParaRPr>
          </a:p>
          <a:p>
            <a:r>
              <a:rPr lang="en-US" altLang="en-US" sz="3600" dirty="0" smtClean="0">
                <a:sym typeface="Symbol" panose="05050102010706020507" pitchFamily="18" charset="2"/>
              </a:rPr>
              <a:t></a:t>
            </a:r>
            <a:r>
              <a:rPr lang="en-US" altLang="en-US" sz="3600" baseline="-25000" dirty="0">
                <a:sym typeface="Symbol" panose="05050102010706020507" pitchFamily="18" charset="2"/>
              </a:rPr>
              <a:t>R is due to Rayleigh scattering</a:t>
            </a:r>
            <a:br>
              <a:rPr lang="en-US" altLang="en-US" sz="3600" baseline="-25000" dirty="0">
                <a:sym typeface="Symbol" panose="05050102010706020507" pitchFamily="18" charset="2"/>
              </a:rPr>
            </a:br>
            <a:r>
              <a:rPr lang="en-US" altLang="en-US" sz="3600" dirty="0">
                <a:solidFill>
                  <a:srgbClr val="CC0000"/>
                </a:solidFill>
              </a:rPr>
              <a:t> </a:t>
            </a:r>
            <a:r>
              <a:rPr lang="en-US" altLang="en-US" sz="3600" dirty="0">
                <a:sym typeface="Symbol" panose="05050102010706020507" pitchFamily="18" charset="2"/>
              </a:rPr>
              <a:t></a:t>
            </a:r>
            <a:r>
              <a:rPr lang="en-US" altLang="en-US" sz="3600" baseline="-25000" dirty="0" err="1">
                <a:sym typeface="Symbol" panose="05050102010706020507" pitchFamily="18" charset="2"/>
              </a:rPr>
              <a:t>oz</a:t>
            </a:r>
            <a:r>
              <a:rPr lang="en-US" altLang="en-US" sz="3600" baseline="-25000" dirty="0">
                <a:sym typeface="Symbol" panose="05050102010706020507" pitchFamily="18" charset="2"/>
              </a:rPr>
              <a:t></a:t>
            </a:r>
            <a:r>
              <a:rPr lang="en-US" altLang="en-US" sz="3600" dirty="0"/>
              <a:t> is due to ozone absorption</a:t>
            </a:r>
            <a:br>
              <a:rPr lang="en-US" altLang="en-US" sz="3600" dirty="0"/>
            </a:br>
            <a:r>
              <a:rPr lang="en-US" altLang="en-US" sz="3600" dirty="0">
                <a:solidFill>
                  <a:srgbClr val="CC0000"/>
                </a:solidFill>
              </a:rPr>
              <a:t>  </a:t>
            </a:r>
            <a:r>
              <a:rPr lang="en-US" altLang="en-US" sz="3600" dirty="0">
                <a:sym typeface="Symbol" panose="05050102010706020507" pitchFamily="18" charset="2"/>
              </a:rPr>
              <a:t></a:t>
            </a:r>
            <a:r>
              <a:rPr lang="en-US" altLang="en-US" sz="3600" baseline="-25000" dirty="0" err="1">
                <a:sym typeface="Symbol" panose="05050102010706020507" pitchFamily="18" charset="2"/>
              </a:rPr>
              <a:t>wv</a:t>
            </a:r>
            <a:r>
              <a:rPr lang="en-US" altLang="en-US" sz="3600" baseline="-25000" dirty="0">
                <a:sym typeface="Symbol" panose="05050102010706020507" pitchFamily="18" charset="2"/>
              </a:rPr>
              <a:t></a:t>
            </a:r>
            <a:r>
              <a:rPr lang="en-US" altLang="en-US" sz="3600" dirty="0"/>
              <a:t>  is due to water vapor absorption</a:t>
            </a:r>
            <a:br>
              <a:rPr lang="en-US" altLang="en-US" sz="3600" dirty="0"/>
            </a:br>
            <a:r>
              <a:rPr lang="en-US" altLang="en-US" sz="3600" dirty="0">
                <a:solidFill>
                  <a:srgbClr val="CC0000"/>
                </a:solidFill>
              </a:rPr>
              <a:t>  </a:t>
            </a:r>
            <a:r>
              <a:rPr lang="en-US" altLang="en-US" sz="3600" dirty="0">
                <a:sym typeface="Symbol" panose="05050102010706020507" pitchFamily="18" charset="2"/>
              </a:rPr>
              <a:t></a:t>
            </a:r>
            <a:r>
              <a:rPr lang="en-US" altLang="en-US" sz="3600" baseline="-25000" dirty="0">
                <a:sym typeface="Symbol" panose="05050102010706020507" pitchFamily="18" charset="2"/>
              </a:rPr>
              <a:t>D</a:t>
            </a:r>
            <a:r>
              <a:rPr lang="en-US" altLang="en-US" sz="3600" dirty="0"/>
              <a:t>  is due to aerosol extinction</a:t>
            </a:r>
            <a:br>
              <a:rPr lang="en-US" altLang="en-US" sz="3600" dirty="0"/>
            </a:br>
            <a:r>
              <a:rPr lang="en-US" altLang="en-US" sz="3600" dirty="0">
                <a:solidFill>
                  <a:srgbClr val="CC0000"/>
                </a:solidFill>
              </a:rPr>
              <a:t> </a:t>
            </a:r>
            <a:br>
              <a:rPr lang="en-US" altLang="en-US" sz="3600" dirty="0">
                <a:solidFill>
                  <a:srgbClr val="CC0000"/>
                </a:solidFill>
              </a:rPr>
            </a:br>
            <a:r>
              <a:rPr lang="en-US" altLang="en-US" sz="3600" dirty="0">
                <a:solidFill>
                  <a:srgbClr val="CC0000"/>
                </a:solidFill>
              </a:rPr>
              <a:t/>
            </a:r>
            <a:br>
              <a:rPr lang="en-US" altLang="en-US" sz="3600" dirty="0">
                <a:solidFill>
                  <a:srgbClr val="CC0000"/>
                </a:solidFill>
              </a:rPr>
            </a:br>
            <a:endParaRPr lang="en-US" sz="36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820835"/>
              </p:ext>
            </p:extLst>
          </p:nvPr>
        </p:nvGraphicFramePr>
        <p:xfrm>
          <a:off x="4073235" y="1292892"/>
          <a:ext cx="41910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name="Equation" r:id="rId3" imgW="1409700" imgH="228600" progId="Equation.3">
                  <p:embed/>
                </p:oleObj>
              </mc:Choice>
              <mc:Fallback>
                <p:oleObj name="Equation" r:id="rId3" imgW="14097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3235" y="1292892"/>
                        <a:ext cx="41910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5472" y="311727"/>
            <a:ext cx="120465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600" dirty="0">
                <a:solidFill>
                  <a:srgbClr val="CC0000"/>
                </a:solidFill>
              </a:rPr>
              <a:t>Assuming 3 out of the 4 </a:t>
            </a:r>
            <a:r>
              <a:rPr lang="en-US" altLang="en-US" sz="3600" dirty="0" smtClean="0">
                <a:solidFill>
                  <a:srgbClr val="CC0000"/>
                </a:solidFill>
              </a:rPr>
              <a:t>terms responsible for extinction , namely: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210440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91491" y="582036"/>
            <a:ext cx="9144000" cy="2387600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Review of selected Test Questions: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040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 descr="Illustration of the incidence and refraction ang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63" y="179277"/>
            <a:ext cx="4064732" cy="3644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refer to cap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8246" y="179277"/>
            <a:ext cx="6105525" cy="33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A white beam of light dispersed into different colors when passing through a triangular prism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729" y="3760438"/>
            <a:ext cx="5867400" cy="322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5"/>
          <a:srcRect l="22697" t="22462" r="65399" b="74385"/>
          <a:stretch/>
        </p:blipFill>
        <p:spPr bwMode="auto">
          <a:xfrm>
            <a:off x="8998527" y="5091545"/>
            <a:ext cx="2805244" cy="9767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/>
          <p:cNvSpPr/>
          <p:nvPr/>
        </p:nvSpPr>
        <p:spPr>
          <a:xfrm>
            <a:off x="9481158" y="4282441"/>
            <a:ext cx="21211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</a:rPr>
              <a:t>Snell's law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4216879"/>
            <a:ext cx="24314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Reminder of what </a:t>
            </a:r>
          </a:p>
          <a:p>
            <a:pPr algn="ctr"/>
            <a:r>
              <a:rPr lang="en-US" sz="3600" dirty="0" smtClean="0"/>
              <a:t>discussed in class: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543724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l="22697" t="22462" r="65399" b="74385"/>
          <a:stretch/>
        </p:blipFill>
        <p:spPr bwMode="auto">
          <a:xfrm>
            <a:off x="4419875" y="2944248"/>
            <a:ext cx="4391615" cy="14844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79764" y="4348881"/>
            <a:ext cx="10515600" cy="1811193"/>
          </a:xfrm>
        </p:spPr>
        <p:txBody>
          <a:bodyPr>
            <a:normAutofit/>
          </a:bodyPr>
          <a:lstStyle/>
          <a:p>
            <a:r>
              <a:rPr lang="el-GR" sz="5400" dirty="0" smtClean="0"/>
              <a:t>ϑ</a:t>
            </a:r>
            <a:r>
              <a:rPr lang="en-US" sz="5400" baseline="-25000" dirty="0" smtClean="0"/>
              <a:t>1</a:t>
            </a:r>
            <a:r>
              <a:rPr lang="en-US" sz="5400" dirty="0" smtClean="0"/>
              <a:t>=50</a:t>
            </a:r>
            <a:r>
              <a:rPr lang="en-US" sz="5400" baseline="30000" dirty="0" smtClean="0"/>
              <a:t>0</a:t>
            </a:r>
          </a:p>
          <a:p>
            <a:r>
              <a:rPr lang="en-US" sz="5400" dirty="0" err="1" smtClean="0"/>
              <a:t>n</a:t>
            </a:r>
            <a:r>
              <a:rPr lang="en-US" sz="5400" baseline="-25000" dirty="0" err="1" smtClean="0"/>
              <a:t>water</a:t>
            </a:r>
            <a:r>
              <a:rPr lang="en-US" sz="5400" dirty="0" smtClean="0"/>
              <a:t>=1.33</a:t>
            </a:r>
            <a:endParaRPr lang="en-US" sz="54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1156161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Problem # 9:</a:t>
            </a:r>
          </a:p>
          <a:p>
            <a:endParaRPr lang="en-US" sz="2800" dirty="0"/>
          </a:p>
          <a:p>
            <a:r>
              <a:rPr lang="en-US" sz="2800" dirty="0" smtClean="0"/>
              <a:t>Calculate the angle of refraction of the ray in   figure provided given:</a:t>
            </a:r>
          </a:p>
          <a:p>
            <a:endParaRPr lang="en-US" sz="2800" dirty="0"/>
          </a:p>
          <a:p>
            <a:r>
              <a:rPr lang="el-GR" sz="2800" dirty="0" smtClean="0"/>
              <a:t>ϑ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 =50</a:t>
            </a:r>
            <a:r>
              <a:rPr lang="en-US" sz="2800" baseline="30000" dirty="0" smtClean="0"/>
              <a:t>0</a:t>
            </a:r>
          </a:p>
          <a:p>
            <a:r>
              <a:rPr lang="en-US" sz="2800" dirty="0" err="1" smtClean="0"/>
              <a:t>N</a:t>
            </a:r>
            <a:r>
              <a:rPr lang="en-US" sz="2800" baseline="-25000" dirty="0" err="1" smtClean="0"/>
              <a:t>water</a:t>
            </a:r>
            <a:r>
              <a:rPr lang="en-US" sz="2800" dirty="0" smtClean="0"/>
              <a:t> = 1.33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45474" y="6338454"/>
            <a:ext cx="12937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Assume n</a:t>
            </a:r>
            <a:r>
              <a:rPr lang="en-US" sz="3200" baseline="-25000" dirty="0" smtClean="0">
                <a:solidFill>
                  <a:srgbClr val="C00000"/>
                </a:solidFill>
              </a:rPr>
              <a:t>1</a:t>
            </a:r>
            <a:r>
              <a:rPr lang="en-US" sz="3200" dirty="0" smtClean="0">
                <a:solidFill>
                  <a:srgbClr val="C00000"/>
                </a:solidFill>
              </a:rPr>
              <a:t> air is about 1 and plug  in above equation to solve for </a:t>
            </a:r>
            <a:r>
              <a:rPr lang="el-GR" sz="3200" dirty="0">
                <a:solidFill>
                  <a:srgbClr val="C00000"/>
                </a:solidFill>
              </a:rPr>
              <a:t>ϑ</a:t>
            </a:r>
            <a:r>
              <a:rPr lang="en-US" sz="3200" baseline="-25000" dirty="0">
                <a:solidFill>
                  <a:srgbClr val="C00000"/>
                </a:solidFill>
              </a:rPr>
              <a:t>1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endParaRPr lang="en-US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5704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aron_scan0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66" t="7890" b="41812"/>
          <a:stretch>
            <a:fillRect/>
          </a:stretch>
        </p:blipFill>
        <p:spPr bwMode="auto">
          <a:xfrm>
            <a:off x="1766455" y="1008199"/>
            <a:ext cx="9081654" cy="5611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54092"/>
            <a:ext cx="116098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Problem # 6 :  Compute the air mass for a zenith angle of 30</a:t>
            </a:r>
            <a:r>
              <a:rPr lang="en-US" sz="2800" baseline="30000" dirty="0" smtClean="0">
                <a:solidFill>
                  <a:srgbClr val="C00000"/>
                </a:solidFill>
              </a:rPr>
              <a:t>0</a:t>
            </a:r>
            <a:r>
              <a:rPr lang="en-US" sz="2800" dirty="0" smtClean="0">
                <a:solidFill>
                  <a:srgbClr val="C00000"/>
                </a:solidFill>
              </a:rPr>
              <a:t>.  </a:t>
            </a:r>
          </a:p>
          <a:p>
            <a:r>
              <a:rPr lang="en-US" sz="2800" dirty="0" smtClean="0">
                <a:solidFill>
                  <a:srgbClr val="C00000"/>
                </a:solidFill>
              </a:rPr>
              <a:t>As was given in class, in the figure use eq. (5.6.4).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5102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410690"/>
            <a:ext cx="12032673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4800" b="1" dirty="0" smtClean="0">
                <a:solidFill>
                  <a:srgbClr val="C00000"/>
                </a:solidFill>
              </a:rPr>
              <a:t>Solar time = standard time + E + 4 ( </a:t>
            </a:r>
            <a:r>
              <a:rPr lang="en-US" sz="4800" b="1" dirty="0" err="1" smtClean="0">
                <a:solidFill>
                  <a:srgbClr val="C00000"/>
                </a:solidFill>
              </a:rPr>
              <a:t>L</a:t>
            </a:r>
            <a:r>
              <a:rPr lang="en-US" sz="4800" b="1" baseline="-25000" dirty="0" err="1" smtClean="0">
                <a:solidFill>
                  <a:srgbClr val="C00000"/>
                </a:solidFill>
              </a:rPr>
              <a:t>st</a:t>
            </a:r>
            <a:r>
              <a:rPr lang="en-US" sz="4800" b="1" dirty="0" smtClean="0">
                <a:solidFill>
                  <a:srgbClr val="C00000"/>
                </a:solidFill>
              </a:rPr>
              <a:t> – L </a:t>
            </a:r>
            <a:r>
              <a:rPr lang="en-US" sz="4800" b="1" baseline="-25000" dirty="0" err="1" smtClean="0">
                <a:solidFill>
                  <a:srgbClr val="C00000"/>
                </a:solidFill>
              </a:rPr>
              <a:t>loc</a:t>
            </a:r>
            <a:r>
              <a:rPr lang="en-US" sz="4800" b="1" dirty="0" smtClean="0">
                <a:solidFill>
                  <a:srgbClr val="C00000"/>
                </a:solidFill>
              </a:rPr>
              <a:t>)</a:t>
            </a:r>
          </a:p>
          <a:p>
            <a:pPr algn="ctr">
              <a:lnSpc>
                <a:spcPct val="80000"/>
              </a:lnSpc>
              <a:defRPr/>
            </a:pPr>
            <a:endParaRPr lang="en-US" sz="4800" b="1" dirty="0">
              <a:solidFill>
                <a:srgbClr val="C00000"/>
              </a:solidFill>
            </a:endParaRPr>
          </a:p>
          <a:p>
            <a:pPr algn="ctr">
              <a:lnSpc>
                <a:spcPct val="80000"/>
              </a:lnSpc>
              <a:defRPr/>
            </a:pPr>
            <a:endParaRPr lang="en-US" sz="4800" b="1" dirty="0" smtClean="0">
              <a:solidFill>
                <a:srgbClr val="C00000"/>
              </a:solidFill>
            </a:endParaRPr>
          </a:p>
          <a:p>
            <a:pPr algn="ctr">
              <a:lnSpc>
                <a:spcPct val="80000"/>
              </a:lnSpc>
              <a:defRPr/>
            </a:pPr>
            <a:r>
              <a:rPr lang="en-US" sz="4800" b="1" dirty="0" smtClean="0">
                <a:solidFill>
                  <a:srgbClr val="C00000"/>
                </a:solidFill>
              </a:rPr>
              <a:t>Solar time = 10:00+ (-3.14)+4(75</a:t>
            </a:r>
            <a:r>
              <a:rPr lang="en-US" sz="4800" b="1" baseline="30000" dirty="0" smtClean="0">
                <a:solidFill>
                  <a:srgbClr val="C00000"/>
                </a:solidFill>
              </a:rPr>
              <a:t>0</a:t>
            </a:r>
            <a:r>
              <a:rPr lang="en-US" sz="4800" b="1" dirty="0" smtClean="0">
                <a:solidFill>
                  <a:srgbClr val="C00000"/>
                </a:solidFill>
              </a:rPr>
              <a:t>-77</a:t>
            </a:r>
            <a:r>
              <a:rPr lang="en-US" sz="4800" b="1" baseline="30000" dirty="0" smtClean="0">
                <a:solidFill>
                  <a:srgbClr val="C00000"/>
                </a:solidFill>
              </a:rPr>
              <a:t>0</a:t>
            </a:r>
            <a:r>
              <a:rPr lang="en-US" sz="4800" b="1" dirty="0" smtClean="0">
                <a:solidFill>
                  <a:srgbClr val="C00000"/>
                </a:solidFill>
              </a:rPr>
              <a:t>)</a:t>
            </a:r>
          </a:p>
          <a:p>
            <a:pPr algn="ctr">
              <a:lnSpc>
                <a:spcPct val="80000"/>
              </a:lnSpc>
              <a:defRPr/>
            </a:pPr>
            <a:endParaRPr lang="en-US" sz="4800" b="1" dirty="0">
              <a:solidFill>
                <a:srgbClr val="C00000"/>
              </a:solidFill>
            </a:endParaRPr>
          </a:p>
          <a:p>
            <a:pPr algn="ctr">
              <a:lnSpc>
                <a:spcPct val="80000"/>
              </a:lnSpc>
              <a:defRPr/>
            </a:pPr>
            <a:r>
              <a:rPr lang="en-US" sz="4800" b="1" dirty="0" smtClean="0">
                <a:solidFill>
                  <a:srgbClr val="C00000"/>
                </a:solidFill>
              </a:rPr>
              <a:t>Solar time = 10:00-3.14-8=9:49</a:t>
            </a:r>
            <a:endParaRPr lang="en-US" sz="48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0164" y="332510"/>
            <a:ext cx="312200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Problem # 8:</a:t>
            </a:r>
          </a:p>
          <a:p>
            <a:endParaRPr lang="en-US" sz="3600" dirty="0"/>
          </a:p>
          <a:p>
            <a:r>
              <a:rPr lang="en-US" sz="3600" dirty="0" smtClean="0"/>
              <a:t>Use: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23519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Object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1399044"/>
              </p:ext>
            </p:extLst>
          </p:nvPr>
        </p:nvGraphicFramePr>
        <p:xfrm>
          <a:off x="332509" y="232970"/>
          <a:ext cx="11450782" cy="68494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" name="Document" r:id="rId3" imgW="9022231" imgH="6521595" progId="Word.Document.8">
                  <p:embed/>
                </p:oleObj>
              </mc:Choice>
              <mc:Fallback>
                <p:oleObj name="Document" r:id="rId3" imgW="9022231" imgH="6521595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509" y="232970"/>
                        <a:ext cx="11450782" cy="68494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59980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0497377"/>
              </p:ext>
            </p:extLst>
          </p:nvPr>
        </p:nvGraphicFramePr>
        <p:xfrm>
          <a:off x="411479" y="0"/>
          <a:ext cx="10956175" cy="741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name="Document" r:id="rId3" imgW="6938666" imgH="5955366" progId="Word.Document.8">
                  <p:embed/>
                </p:oleObj>
              </mc:Choice>
              <mc:Fallback>
                <p:oleObj name="Document" r:id="rId3" imgW="6938666" imgH="595536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79" y="0"/>
                        <a:ext cx="10956175" cy="7410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7" name="Text Box 8"/>
          <p:cNvSpPr txBox="1">
            <a:spLocks noChangeArrowheads="1"/>
          </p:cNvSpPr>
          <p:nvPr/>
        </p:nvSpPr>
        <p:spPr bwMode="auto">
          <a:xfrm>
            <a:off x="411480" y="5181600"/>
            <a:ext cx="112014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CC0000"/>
                </a:solidFill>
              </a:rPr>
              <a:t>Rayleigh scatter “mean optical depth” and corresponding direct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CC0000"/>
                </a:solidFill>
              </a:rPr>
              <a:t>beam irradiance as a function of relative air mass</a:t>
            </a:r>
          </a:p>
        </p:txBody>
      </p:sp>
    </p:spTree>
    <p:extLst>
      <p:ext uri="{BB962C8B-B14F-4D97-AF65-F5344CB8AC3E}">
        <p14:creationId xmlns:p14="http://schemas.microsoft.com/office/powerpoint/2010/main" val="3857988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~AUT00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402" y="900112"/>
            <a:ext cx="3989388" cy="512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Box 2"/>
          <p:cNvSpPr txBox="1">
            <a:spLocks noChangeArrowheads="1"/>
          </p:cNvSpPr>
          <p:nvPr/>
        </p:nvSpPr>
        <p:spPr bwMode="auto">
          <a:xfrm>
            <a:off x="1524000" y="6027737"/>
            <a:ext cx="9144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CC0000"/>
                </a:solidFill>
              </a:rPr>
              <a:t>Variation of ozone concentration with altitude. This figure represents average conditions at mid-altitudes</a:t>
            </a:r>
            <a:r>
              <a:rPr lang="en-US" altLang="en-US" sz="2400" dirty="0"/>
              <a:t>.</a:t>
            </a:r>
          </a:p>
        </p:txBody>
      </p:sp>
      <p:sp>
        <p:nvSpPr>
          <p:cNvPr id="6148" name="Rectangle 3"/>
          <p:cNvSpPr>
            <a:spLocks noChangeArrowheads="1"/>
          </p:cNvSpPr>
          <p:nvPr/>
        </p:nvSpPr>
        <p:spPr bwMode="auto">
          <a:xfrm>
            <a:off x="6614555" y="1001021"/>
            <a:ext cx="4495800" cy="510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ozone in the stratosphere filters about 99% UV from the sun.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Figure shows the vertical distribution of ozone. 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800" i="1" dirty="0">
              <a:solidFill>
                <a:srgbClr val="000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i="1" dirty="0"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ozone</a:t>
            </a:r>
            <a:r>
              <a:rPr lang="en-US" altLang="en-US" sz="2800" dirty="0"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defined as: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the ozone in a column of air condensed at standard 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temperature and pressure (NTP/STP). It has a thickness 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about 3.5 cm.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/>
          </a:p>
        </p:txBody>
      </p:sp>
      <p:sp>
        <p:nvSpPr>
          <p:cNvPr id="2" name="TextBox 1"/>
          <p:cNvSpPr txBox="1"/>
          <p:nvPr/>
        </p:nvSpPr>
        <p:spPr>
          <a:xfrm>
            <a:off x="0" y="175757"/>
            <a:ext cx="123594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The two remaining issues are ozone and water vapor. Once we know how to </a:t>
            </a:r>
            <a:r>
              <a:rPr lang="en-US" sz="2400" dirty="0" err="1" smtClean="0">
                <a:solidFill>
                  <a:srgbClr val="C00000"/>
                </a:solidFill>
              </a:rPr>
              <a:t>accont</a:t>
            </a:r>
            <a:r>
              <a:rPr lang="en-US" sz="2400" dirty="0" smtClean="0">
                <a:solidFill>
                  <a:srgbClr val="C00000"/>
                </a:solidFill>
              </a:rPr>
              <a:t> for these two </a:t>
            </a:r>
          </a:p>
          <a:p>
            <a:r>
              <a:rPr lang="en-US" sz="2400" dirty="0">
                <a:solidFill>
                  <a:srgbClr val="C00000"/>
                </a:solidFill>
              </a:rPr>
              <a:t>i</a:t>
            </a:r>
            <a:r>
              <a:rPr lang="en-US" sz="2400" dirty="0" smtClean="0">
                <a:solidFill>
                  <a:srgbClr val="C00000"/>
                </a:solidFill>
              </a:rPr>
              <a:t>t s possible to learn on the effect of aerosols on the extinction of the solar beam.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1993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ChangeArrowheads="1"/>
          </p:cNvSpPr>
          <p:nvPr/>
        </p:nvSpPr>
        <p:spPr bwMode="auto">
          <a:xfrm>
            <a:off x="166255" y="-213296"/>
            <a:ext cx="11804072" cy="7517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52352" rIns="0" bIns="38088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52578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52578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52578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52578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52578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2578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2578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2578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2578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Ozone absorption in the visible and UV</a:t>
            </a:r>
            <a:endParaRPr lang="en-US" altLang="en-US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Ozone has </a:t>
            </a:r>
            <a:r>
              <a:rPr lang="en-US" altLang="en-US" i="1" dirty="0"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absorption bands</a:t>
            </a:r>
            <a:r>
              <a:rPr lang="en-US" altLang="en-US" dirty="0"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one in the visible region 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Chapuis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band)</a:t>
            </a:r>
            <a:r>
              <a:rPr lang="en-US" altLang="en-US" dirty="0"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the other in the UV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Hartley-Huggins)</a:t>
            </a:r>
            <a:r>
              <a:rPr lang="en-US" altLang="en-US" i="1" dirty="0"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Next Figure shows the percent of total solar flux absorbed 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a function of ozone amount in each of these bands.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Because the ozone concentration in the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atmosphere is low (total ozone ~ 3.5cm), therefore, the </a:t>
            </a:r>
            <a:r>
              <a:rPr lang="en-US" altLang="en-US" i="1" dirty="0"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UV region</a:t>
            </a:r>
            <a:r>
              <a:rPr lang="en-US" altLang="en-US" dirty="0"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is </a:t>
            </a:r>
            <a:r>
              <a:rPr lang="en-US" altLang="en-US" dirty="0"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used in instruments to measure the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amount of ozone in the atmosphere. In the UV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region, the sensitivity is much higher.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80"/>
                </a:solidFill>
                <a:cs typeface="Times New Roman" panose="02020603050405020304" pitchFamily="18" charset="0"/>
              </a:rPr>
              <a:t> </a:t>
            </a: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42388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914" y="519546"/>
            <a:ext cx="7994833" cy="6047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8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6418" y="561108"/>
            <a:ext cx="11284527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Percent of total solar flux absorbed as a function of ozone absorption coefficients of Howard et al. (1961) . The dotted curves are the results of integrations over wavelength using the wavelengths at which Howard et al. tabulate the absorption  coefficient. The parameterization refers to equations from </a:t>
            </a:r>
            <a:r>
              <a:rPr lang="en-US" alt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Lacis</a:t>
            </a:r>
            <a:r>
              <a:rPr lang="en-US" alt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Hansen (1974).</a:t>
            </a:r>
          </a:p>
        </p:txBody>
      </p:sp>
    </p:spTree>
    <p:extLst>
      <p:ext uri="{BB962C8B-B14F-4D97-AF65-F5344CB8AC3E}">
        <p14:creationId xmlns:p14="http://schemas.microsoft.com/office/powerpoint/2010/main" val="29351271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1" name="Rectangle 1"/>
          <p:cNvSpPr>
            <a:spLocks noChangeArrowheads="1"/>
          </p:cNvSpPr>
          <p:nvPr/>
        </p:nvSpPr>
        <p:spPr bwMode="auto">
          <a:xfrm>
            <a:off x="207817" y="0"/>
            <a:ext cx="11492346" cy="7109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rgbClr val="CC0000"/>
                </a:solidFill>
                <a:ea typeface="Times New Roman" pitchFamily="18" charset="0"/>
              </a:rPr>
              <a:t>Hartley-Huggins ozone absorption band</a:t>
            </a:r>
            <a:endParaRPr lang="en-US" sz="4000" dirty="0"/>
          </a:p>
          <a:p>
            <a:pPr indent="457200" eaLnBrk="0" hangingPunct="0">
              <a:defRPr/>
            </a:pPr>
            <a:endParaRPr lang="en-US" sz="2400" dirty="0">
              <a:solidFill>
                <a:srgbClr val="000080"/>
              </a:solidFill>
              <a:ea typeface="Times New Roman" pitchFamily="18" charset="0"/>
            </a:endParaRPr>
          </a:p>
          <a:p>
            <a:pPr indent="457200" eaLnBrk="0" hangingPunct="0">
              <a:defRPr/>
            </a:pP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Hartley bands </a:t>
            </a:r>
            <a:r>
              <a:rPr lang="en-US" sz="3600" dirty="0">
                <a:solidFill>
                  <a:srgbClr val="00008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are the strongest ozone bands in the solar spectrum region due to electronic transitions, and cover the region from 200~300 nm and are centered at 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255.3nm. </a:t>
            </a:r>
          </a:p>
          <a:p>
            <a:pPr indent="457200" eaLnBrk="0" hangingPunct="0">
              <a:defRPr/>
            </a:pPr>
            <a:r>
              <a:rPr lang="en-US" sz="3600" dirty="0">
                <a:solidFill>
                  <a:srgbClr val="00008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 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solar flux absorption </a:t>
            </a:r>
            <a:r>
              <a:rPr lang="en-US" sz="3600" dirty="0">
                <a:solidFill>
                  <a:srgbClr val="00008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 these bands takes place primarily in the 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upper stratosphere </a:t>
            </a:r>
            <a:r>
              <a:rPr lang="en-US" sz="3600" dirty="0">
                <a:solidFill>
                  <a:srgbClr val="00008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and in the mesosphere. 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Huggins bands </a:t>
            </a:r>
            <a:r>
              <a:rPr lang="en-US" sz="3600" dirty="0">
                <a:solidFill>
                  <a:srgbClr val="00008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are weak absorption bands and reside between 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300 and 360 </a:t>
            </a:r>
            <a:r>
              <a:rPr lang="en-US" sz="3600" dirty="0">
                <a:solidFill>
                  <a:srgbClr val="00008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nm. The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en-US" sz="3600" dirty="0">
                <a:solidFill>
                  <a:srgbClr val="00008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weaker absorption bands in the </a:t>
            </a:r>
            <a:r>
              <a:rPr lang="en-US" sz="3600" i="1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visible</a:t>
            </a:r>
            <a:r>
              <a:rPr lang="en-US" sz="3600" dirty="0">
                <a:solidFill>
                  <a:srgbClr val="00008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and near-IR regions </a:t>
            </a:r>
            <a:r>
              <a:rPr lang="en-US" sz="3600" b="1" dirty="0">
                <a:solidFill>
                  <a:srgbClr val="CC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lang="en-US" sz="3600" b="1" dirty="0" err="1">
                <a:solidFill>
                  <a:srgbClr val="CC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Chappuis</a:t>
            </a:r>
            <a:r>
              <a:rPr lang="en-US" sz="3600" b="1" dirty="0">
                <a:solidFill>
                  <a:srgbClr val="CC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bands</a:t>
            </a:r>
            <a:r>
              <a:rPr lang="en-US" sz="3600" dirty="0">
                <a:solidFill>
                  <a:srgbClr val="CC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lang="en-US" sz="3600" i="1" dirty="0">
                <a:solidFill>
                  <a:srgbClr val="00008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solidFill>
                  <a:srgbClr val="00008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are in the spectral intervals from about 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440 nm  to 1180 nm</a:t>
            </a:r>
            <a:r>
              <a:rPr lang="en-US" sz="3600" dirty="0">
                <a:solidFill>
                  <a:srgbClr val="00008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8244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896</Words>
  <Application>Microsoft Office PowerPoint</Application>
  <PresentationFormat>Widescreen</PresentationFormat>
  <Paragraphs>100</Paragraphs>
  <Slides>26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7" baseType="lpstr">
      <vt:lpstr>ＭＳ Ｐゴシック</vt:lpstr>
      <vt:lpstr>Arial</vt:lpstr>
      <vt:lpstr>Calibri</vt:lpstr>
      <vt:lpstr>Calibri Light</vt:lpstr>
      <vt:lpstr>Courier New</vt:lpstr>
      <vt:lpstr>Symbol</vt:lpstr>
      <vt:lpstr>Tahoma</vt:lpstr>
      <vt:lpstr>Times New Roman</vt:lpstr>
      <vt:lpstr>Office Theme</vt:lpstr>
      <vt:lpstr>Document</vt:lpstr>
      <vt:lpstr>Equation</vt:lpstr>
      <vt:lpstr>AOSC400-2015 October 15, Lecture # 12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Review of selected Test Questions: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Pinker</dc:creator>
  <cp:lastModifiedBy>pinker</cp:lastModifiedBy>
  <cp:revision>16</cp:revision>
  <dcterms:created xsi:type="dcterms:W3CDTF">2015-10-12T01:28:34Z</dcterms:created>
  <dcterms:modified xsi:type="dcterms:W3CDTF">2015-10-18T17:53:21Z</dcterms:modified>
</cp:coreProperties>
</file>