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7" r:id="rId11"/>
    <p:sldId id="266" r:id="rId12"/>
    <p:sldId id="265" r:id="rId13"/>
    <p:sldId id="271" r:id="rId14"/>
    <p:sldId id="272" r:id="rId15"/>
    <p:sldId id="270" r:id="rId16"/>
    <p:sldId id="269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5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2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694C-D34A-4841-AD24-FD271EF39665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5191-919E-471C-9523-7F4FFD9CB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694C-D34A-4841-AD24-FD271EF39665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5191-919E-471C-9523-7F4FFD9CB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7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694C-D34A-4841-AD24-FD271EF39665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5191-919E-471C-9523-7F4FFD9CB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9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694C-D34A-4841-AD24-FD271EF39665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5191-919E-471C-9523-7F4FFD9CB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74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694C-D34A-4841-AD24-FD271EF39665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5191-919E-471C-9523-7F4FFD9CB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91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694C-D34A-4841-AD24-FD271EF39665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5191-919E-471C-9523-7F4FFD9CB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7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694C-D34A-4841-AD24-FD271EF39665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5191-919E-471C-9523-7F4FFD9CB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9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694C-D34A-4841-AD24-FD271EF39665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5191-919E-471C-9523-7F4FFD9CB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3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694C-D34A-4841-AD24-FD271EF39665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5191-919E-471C-9523-7F4FFD9CB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21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694C-D34A-4841-AD24-FD271EF39665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5191-919E-471C-9523-7F4FFD9CB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0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694C-D34A-4841-AD24-FD271EF39665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D5191-919E-471C-9523-7F4FFD9CB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6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7694C-D34A-4841-AD24-FD271EF39665}" type="datetimeFigureOut">
              <a:rPr lang="en-US" smtClean="0"/>
              <a:t>9/27/2015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D5191-919E-471C-9523-7F4FFD9CB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1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hyperlink" Target="http://www.geog.ucsb.edu/~joel/g266_s10/lecture_notes/chapt04/oh10_4_3/fig_4_26.gi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g.ucsb.edu/~joel/g266_s10/lecture_notes/chapt04/oh10_4_3/fig_4_34a.jpg" TargetMode="External"/><Relationship Id="rId2" Type="http://schemas.openxmlformats.org/officeDocument/2006/relationships/hyperlink" Target="http://www.geog.ucsb.edu/~joel/g266_s10/lecture_notes/chapt04/oh10_4_3/fig_4_29.gi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geog.ucsb.edu/~joel/g266_s10/lecture_notes/chapt04/oh10_4_3/fig_4_35.jpg" TargetMode="External"/><Relationship Id="rId4" Type="http://schemas.openxmlformats.org/officeDocument/2006/relationships/hyperlink" Target="http://www.geog.ucsb.edu/~joel/g266_s10/lecture_notes/chapt04/oh10_4_3/fig_4_34b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8.gif"/><Relationship Id="rId7" Type="http://schemas.openxmlformats.org/officeDocument/2006/relationships/image" Target="../media/image12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Relationship Id="rId9" Type="http://schemas.openxmlformats.org/officeDocument/2006/relationships/image" Target="../media/image1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http://www.geog.ucsb.edu/~joel/g266_s10/lecture_notes/chapt04/oh10_4_3/fig_4_23.gif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42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7840" y="82496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8B0000"/>
                </a:solidFill>
                <a:effectLst/>
                <a:latin typeface="helvetica" panose="020B0604020202020204" pitchFamily="34" charset="0"/>
              </a:rPr>
              <a:t>Absorption and Emission of Infrared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Scattering of infrared wavelengths is negligible in atmosphere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Schwarzschild's equation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Absorption by layer follows Beer's law</a:t>
            </a:r>
            <a:endParaRPr lang="en-US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</p:txBody>
      </p:sp>
      <p:pic>
        <p:nvPicPr>
          <p:cNvPr id="7170" name="Picture 2" descr="http://www.geog.ucsb.edu/~joel/g266_s10/lecture_notes/chapt04/oh10_4_3/schwarzschild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279" y="2606675"/>
            <a:ext cx="34385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67840" y="3196812"/>
            <a:ext cx="5048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Emission depends on Planck function and emissivity</a:t>
            </a:r>
            <a:endParaRPr lang="en-US" dirty="0"/>
          </a:p>
        </p:txBody>
      </p:sp>
      <p:pic>
        <p:nvPicPr>
          <p:cNvPr id="7172" name="Picture 4" descr="http://www.geog.ucsb.edu/~joel/g266_s10/lecture_notes/chapt04/oh10_4_3/schwarzschild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887" y="3965559"/>
            <a:ext cx="2333625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961050" y="4890254"/>
            <a:ext cx="4520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 Kirchhoff's law emissivity equals absorptivity</a:t>
            </a:r>
            <a:endParaRPr lang="en-US" dirty="0"/>
          </a:p>
        </p:txBody>
      </p:sp>
      <p:pic>
        <p:nvPicPr>
          <p:cNvPr id="7174" name="Picture 6" descr="http://www.geog.ucsb.edu/~joel/g266_s10/lecture_notes/chapt04/oh10_4_3/schwarzschild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495" y="5632570"/>
            <a:ext cx="2552700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961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As radiation passes through isothermal layer, intensity rapidly approaches blackbody value for layer temperature</a:t>
            </a:r>
            <a:br>
              <a:rPr lang="en-US" sz="2400" b="1" dirty="0"/>
            </a:br>
            <a:r>
              <a:rPr lang="en-US" sz="2400" b="1" dirty="0"/>
              <a:t>Maximum emission to space occurs around height where optical depth = 1</a:t>
            </a:r>
            <a:br>
              <a:rPr lang="en-US" sz="2400" b="1" dirty="0"/>
            </a:br>
            <a:r>
              <a:rPr lang="en-US" sz="2400" b="1" dirty="0">
                <a:hlinkClick r:id="rId2"/>
              </a:rPr>
              <a:t>Integrate through layer over path length s</a:t>
            </a:r>
            <a:r>
              <a:rPr lang="en-US" sz="2400" b="1" baseline="-25000" dirty="0">
                <a:hlinkClick r:id="rId2"/>
              </a:rPr>
              <a:t>1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2400" dirty="0"/>
          </a:p>
        </p:txBody>
      </p:sp>
      <p:pic>
        <p:nvPicPr>
          <p:cNvPr id="6150" name="Picture 6" descr="http://www.geog.ucsb.edu/~joel/g266_s10/lecture_notes/chapt04/oh10_4_3/schwarzschild4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18214"/>
            <a:ext cx="595312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580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07920" y="318022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First term is amount of energy entering beginning of layer with attenuation</a:t>
            </a:r>
          </a:p>
          <a:p>
            <a:r>
              <a:rPr lang="en-US" dirty="0" smtClean="0"/>
              <a:t>Second term is amount emitted in layer before s1 with attenuation</a:t>
            </a:r>
          </a:p>
          <a:p>
            <a:r>
              <a:rPr lang="en-US" dirty="0" smtClean="0"/>
              <a:t>Plane-parallel approximation</a:t>
            </a:r>
          </a:p>
          <a:p>
            <a:r>
              <a:rPr lang="en-US" dirty="0" smtClean="0"/>
              <a:t>Assume atmospheric state and constituent concentrations vary only in vertical</a:t>
            </a:r>
          </a:p>
          <a:p>
            <a:r>
              <a:rPr lang="en-US" dirty="0" smtClean="0"/>
              <a:t>Infrared flux density in both directions is:</a:t>
            </a:r>
            <a:endParaRPr lang="en-US" dirty="0"/>
          </a:p>
        </p:txBody>
      </p:sp>
      <p:pic>
        <p:nvPicPr>
          <p:cNvPr id="9218" name="Picture 2" descr="http://www.geog.ucsb.edu/~joel/g266_s10/lecture_notes/chapt04/oh10_4_3/plane_parallel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519" y="2790444"/>
            <a:ext cx="328612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535936" y="357083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Expressed in terms of wavenumber by convention</a:t>
            </a:r>
          </a:p>
          <a:p>
            <a:r>
              <a:rPr lang="en-US" dirty="0" smtClean="0"/>
              <a:t>Optical depth is used as vertical coordinate</a:t>
            </a:r>
          </a:p>
          <a:p>
            <a:r>
              <a:rPr lang="en-US" dirty="0" smtClean="0"/>
              <a:t>Integrate over azimuth angle:</a:t>
            </a:r>
            <a:endParaRPr lang="en-US" dirty="0"/>
          </a:p>
        </p:txBody>
      </p:sp>
      <p:pic>
        <p:nvPicPr>
          <p:cNvPr id="9220" name="Picture 4" descr="http://www.geog.ucsb.edu/~joel/g266_s10/lecture_notes/chapt04/oh10_4_3/plane_parallel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7" y="4981462"/>
            <a:ext cx="378142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912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82710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Components of flux are: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Upward flux from surface not absorbed below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Upward flux from lower layers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Downward flux from layers above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Components evaluated by equations for flux transmissivity like:</a:t>
            </a:r>
            <a:endParaRPr lang="en-US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</p:txBody>
      </p:sp>
      <p:pic>
        <p:nvPicPr>
          <p:cNvPr id="10242" name="Picture 2" descr="http://www.geog.ucsb.edu/~joel/g266_s10/lecture_notes/chapt04/oh10_4_3/plane_parallel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655" y="2567051"/>
            <a:ext cx="40195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www.geog.ucsb.edu/~joel/g266_s10/lecture_notes/chapt04/oh10_4_3/plane_parallel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615" y="4520819"/>
            <a:ext cx="191452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255432" y="3244334"/>
            <a:ext cx="3681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Where the "effective zenith angle" is: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82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4528" y="25803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8B0000"/>
                </a:solidFill>
                <a:effectLst/>
                <a:latin typeface="helvetica" panose="020B0604020202020204" pitchFamily="34" charset="0"/>
              </a:rPr>
              <a:t>Vertical Profiles of Radiative Heating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Impact of radiation budget on atmospheric temperature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Depends on vertical change in net radiation flux</a:t>
            </a:r>
            <a:endParaRPr lang="en-US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</p:txBody>
      </p:sp>
      <p:pic>
        <p:nvPicPr>
          <p:cNvPr id="11266" name="Picture 2" descr="http://www.geog.ucsb.edu/~joel/g266_s10/lecture_notes/chapt04/oh10_4_3/rad_heating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943" y="1905635"/>
            <a:ext cx="173355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://www.geog.ucsb.edu/~joel/g266_s10/lecture_notes/chapt04/oh10_4_3/net_ra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6718" y="3813683"/>
            <a:ext cx="119062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03854" y="2979793"/>
            <a:ext cx="19998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Where F is net flux: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54608" y="459355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Calculating heating impact as function of wavenumber</a:t>
            </a:r>
            <a:endParaRPr lang="en-US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8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www.geog.ucsb.edu/~joel/g266_s10/lecture_notes/chapt04/oh10_4_3/rad_heating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807" y="887920"/>
            <a:ext cx="3867150" cy="66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://www.geog.ucsb.edu/~joel/g266_s10/lecture_notes/chapt04/oh10_4_3/rad_heating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807" y="4271200"/>
            <a:ext cx="3524250" cy="66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48000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Assume radiation interactions with other layers approximately cancel</a:t>
            </a:r>
          </a:p>
          <a:p>
            <a:r>
              <a:rPr lang="en-US" dirty="0" smtClean="0"/>
              <a:t>Longwave cooling to space is only remaining effect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93284" y="5303329"/>
            <a:ext cx="2301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Integrating over angle:</a:t>
            </a:r>
            <a:endParaRPr lang="en-US" dirty="0"/>
          </a:p>
        </p:txBody>
      </p:sp>
      <p:pic>
        <p:nvPicPr>
          <p:cNvPr id="12294" name="Picture 6" descr="http://www.geog.ucsb.edu/~joel/g266_s10/lecture_notes/chapt04/oh10_4_3/rad_heating4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332" y="5672661"/>
            <a:ext cx="2333625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1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751344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Relationship indicates that maximum cooling occurs about where optical depth is 1</a:t>
            </a:r>
          </a:p>
          <a:p>
            <a:r>
              <a:rPr lang="en-US" dirty="0" smtClean="0"/>
              <a:t>Effects of water vapor, carbon dioxide, and ozone</a:t>
            </a:r>
          </a:p>
          <a:p>
            <a:r>
              <a:rPr lang="en-US" dirty="0" smtClean="0"/>
              <a:t>Radiation at Top of Atmosphere</a:t>
            </a:r>
          </a:p>
          <a:p>
            <a:r>
              <a:rPr lang="en-US" dirty="0" smtClean="0"/>
              <a:t>Annual Average Absorbed Solar Radiation</a:t>
            </a:r>
          </a:p>
          <a:p>
            <a:r>
              <a:rPr lang="en-US" dirty="0" smtClean="0"/>
              <a:t>Greatest (over 300 Wm-2) over tropical oceans - low zenith angle and low albedo</a:t>
            </a:r>
          </a:p>
          <a:p>
            <a:r>
              <a:rPr lang="en-US" dirty="0" smtClean="0"/>
              <a:t>Not as great over deserts - albedos above 0.2</a:t>
            </a:r>
          </a:p>
          <a:p>
            <a:r>
              <a:rPr lang="en-US" dirty="0" smtClean="0"/>
              <a:t>Decreasing to below 100 Wm-2 over polar regions - high albedo, low zenith angle, long dark periods</a:t>
            </a:r>
          </a:p>
          <a:p>
            <a:r>
              <a:rPr lang="en-US" dirty="0" smtClean="0"/>
              <a:t>Annual Average Outgoing Longwave</a:t>
            </a:r>
          </a:p>
          <a:p>
            <a:r>
              <a:rPr lang="en-US" dirty="0" smtClean="0"/>
              <a:t>Concentrated in cloud-free subtropical oceans and deserts</a:t>
            </a:r>
          </a:p>
          <a:p>
            <a:r>
              <a:rPr lang="en-US" dirty="0" smtClean="0"/>
              <a:t>Relatively low over equatorial land masses</a:t>
            </a:r>
          </a:p>
          <a:p>
            <a:r>
              <a:rPr lang="en-US" dirty="0" smtClean="0"/>
              <a:t>Annual Average Net Radiation</a:t>
            </a:r>
          </a:p>
          <a:p>
            <a:r>
              <a:rPr lang="en-US" dirty="0" smtClean="0"/>
              <a:t>Strong equator-to-pole gradient that drives atmospheric general circulation</a:t>
            </a:r>
          </a:p>
          <a:p>
            <a:r>
              <a:rPr lang="en-US" dirty="0" smtClean="0"/>
              <a:t>Highest positive values over equatorial oceans and maritime continent</a:t>
            </a:r>
          </a:p>
          <a:p>
            <a:r>
              <a:rPr lang="en-US" dirty="0" smtClean="0"/>
              <a:t>Negative values over subtropical deserts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003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-79653"/>
            <a:ext cx="6096000" cy="701730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i="0" dirty="0" smtClean="0">
              <a:solidFill>
                <a:srgbClr val="8B0000"/>
              </a:solidFill>
              <a:effectLst/>
              <a:latin typeface="helvetica" panose="020B0604020202020204" pitchFamily="34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Relationship indicates that maximum cooling occurs about where optical depth is 1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hlinkClick r:id="rId2"/>
              </a:rPr>
              <a:t>Effects of water vapor, carbon dioxide, and ozone</a:t>
            </a:r>
            <a:endParaRPr lang="en-US" b="1" i="0" dirty="0" smtClean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8B0000"/>
                </a:solidFill>
                <a:effectLst/>
                <a:latin typeface="helvetica" panose="020B0604020202020204" pitchFamily="34" charset="0"/>
              </a:rPr>
              <a:t>Radiation at Top of Atmosphere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hlinkClick r:id="rId3"/>
              </a:rPr>
              <a:t>Annual Average Absorbed Solar Radiation</a:t>
            </a:r>
            <a:endParaRPr lang="en-US" b="1" i="0" dirty="0" smtClean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Greatest (over 300 Wm</a:t>
            </a:r>
            <a:r>
              <a:rPr lang="en-US" b="1" i="0" baseline="300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-2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) over tropical oceans - low zenith angle and low albedo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Not as great over deserts - albedos above 0.2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Decreasing to below 100 Wm</a:t>
            </a:r>
            <a:r>
              <a:rPr lang="en-US" b="1" i="0" baseline="3000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-2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over polar regions - high albedo, low zenith angle, long dark periods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hlinkClick r:id="rId4"/>
              </a:rPr>
              <a:t>Annual Average Outgoing Longwave</a:t>
            </a:r>
            <a:endParaRPr lang="en-US" b="1" i="0" dirty="0" smtClean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Concentrated in cloud-free subtropical oceans and deserts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Relatively low over equatorial land masses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hlinkClick r:id="rId5"/>
              </a:rPr>
              <a:t>Annual Average Net Radiation</a:t>
            </a:r>
            <a:endParaRPr lang="en-US" b="1" i="0" dirty="0" smtClean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Strong equator-to-pole gradient that drives atmospheric general circulation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Highest positive values over equatorial oceans and maritime continent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Negative values over subtropical deserts</a:t>
            </a:r>
            <a:endParaRPr lang="en-US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0" y="1305342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Beer's Law</a:t>
            </a:r>
          </a:p>
          <a:p>
            <a:r>
              <a:rPr lang="en-US" dirty="0" smtClean="0"/>
              <a:t>Determine attenuation of radiant energy by scattering and/or absorption passing through atmosphere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Where  is optical depth of layer</a:t>
            </a:r>
          </a:p>
          <a:p>
            <a:r>
              <a:rPr lang="en-US" dirty="0" smtClean="0"/>
              <a:t>Optical depth is path length required for attenuation to 1/e of original energy</a:t>
            </a:r>
          </a:p>
          <a:p>
            <a:r>
              <a:rPr lang="en-US" dirty="0" smtClean="0"/>
              <a:t>Depends on attenuation coefficients and density</a:t>
            </a:r>
          </a:p>
          <a:p>
            <a:r>
              <a:rPr lang="en-US" dirty="0" smtClean="0"/>
              <a:t>Transmissivity is proportion of original energy remaining:</a:t>
            </a:r>
          </a:p>
          <a:p>
            <a:endParaRPr lang="en-US" dirty="0" smtClean="0"/>
          </a:p>
          <a:p>
            <a:r>
              <a:rPr lang="en-US" dirty="0" smtClean="0"/>
              <a:t>Depends on optical depth and zenith angle</a:t>
            </a:r>
          </a:p>
          <a:p>
            <a:r>
              <a:rPr lang="en-US" dirty="0" smtClean="0"/>
              <a:t>With no scattering, monochromatic absorptivity is: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79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443841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Exercise 4.10</a:t>
            </a:r>
          </a:p>
          <a:p>
            <a:r>
              <a:rPr lang="en-US" dirty="0" smtClean="0"/>
              <a:t>Beam of radiation passing through layer 100m thick at 60o angle to normal</a:t>
            </a:r>
          </a:p>
          <a:p>
            <a:r>
              <a:rPr lang="en-US" dirty="0" smtClean="0"/>
              <a:t>Calculate optical thickness, transmissivity and absorptivity of layer</a:t>
            </a:r>
          </a:p>
          <a:p>
            <a:r>
              <a:rPr lang="en-US" dirty="0" smtClean="0"/>
              <a:t>Density is 0.1 kg/m3, absorption coefficients are 10-3, 10-1 and 1 m2/kg</a:t>
            </a:r>
          </a:p>
          <a:p>
            <a:r>
              <a:rPr lang="en-US" dirty="0" smtClean="0"/>
              <a:t>Total mass of absorbing gas: </a:t>
            </a:r>
          </a:p>
          <a:p>
            <a:r>
              <a:rPr lang="en-US" dirty="0" smtClean="0"/>
              <a:t>Optical thickness: </a:t>
            </a:r>
          </a:p>
          <a:p>
            <a:r>
              <a:rPr lang="en-US" dirty="0" smtClean="0"/>
              <a:t>Transmissivity: </a:t>
            </a:r>
          </a:p>
          <a:p>
            <a:r>
              <a:rPr lang="en-US" dirty="0" smtClean="0"/>
              <a:t>Absorptivity: </a:t>
            </a:r>
          </a:p>
          <a:p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614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geog.ucsb.edu/~joel/g266_s10/lecture_notes/chapt04/oh10_4_3/extinction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908" y="3115945"/>
            <a:ext cx="3219450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http://www.geog.ucsb.edu/~joel/g266_s10/lecture_notes/chapt04/oh10_4_3/beers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908" y="3314382"/>
            <a:ext cx="2724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geog.ucsb.edu/~joel/g266_s10/lecture_notes/chapt04/oh10_4_3/beers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908" y="5113718"/>
            <a:ext cx="466725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http://www.geog.ucsb.edu/~joel/g266_s10/lecture_notes/chapt04/oh10_4_3/tao_lambda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770" y="3711257"/>
            <a:ext cx="228600" cy="28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geog.ucsb.edu/~joel/g266_s10/lecture_notes/chapt04/oh10_4_3/transmissivity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633" y="5562981"/>
            <a:ext cx="180022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http://www.geog.ucsb.edu/~joel/g266_s10/lecture_notes/chapt04/oh10_4_3/absorptivity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870" y="6221349"/>
            <a:ext cx="30480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842770" y="48059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Beer's Law</a:t>
            </a:r>
          </a:p>
          <a:p>
            <a:r>
              <a:rPr lang="en-US" dirty="0" smtClean="0"/>
              <a:t>Determine attenuation of radiant energy by scattering and/or absorption passing through atmosphere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82659" y="1758824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Where  is optical depth of layer</a:t>
            </a:r>
          </a:p>
          <a:p>
            <a:r>
              <a:rPr lang="en-US" dirty="0" smtClean="0"/>
              <a:t>Optical depth is path length required for attenuation to 1/e of original energy</a:t>
            </a:r>
          </a:p>
          <a:p>
            <a:r>
              <a:rPr lang="en-US" dirty="0" smtClean="0"/>
              <a:t>Depends on attenuation coefficients and density</a:t>
            </a:r>
          </a:p>
          <a:p>
            <a:r>
              <a:rPr lang="en-US" dirty="0" smtClean="0"/>
              <a:t>Transmissivity is proportion of original energy remaining: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16058" y="423918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Depends on optical depth and zenith angle</a:t>
            </a:r>
          </a:p>
          <a:p>
            <a:r>
              <a:rPr lang="en-US" dirty="0" smtClean="0"/>
              <a:t>With no scattering, monochromatic absorptivity is: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097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334246" y="11894"/>
            <a:ext cx="4901184" cy="3847207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1500" b="1" dirty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5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Exercise 4.10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Beam of radiation passing through layer 100m thick at 60</a:t>
            </a:r>
            <a:r>
              <a:rPr kumimoji="0" lang="en-US" altLang="en-US" sz="1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o</a:t>
            </a: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angle to normal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Calculate optical thickness, transmissivity and absorptivity of layer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Density is 0.1 kg/m</a:t>
            </a:r>
            <a:r>
              <a:rPr kumimoji="0" lang="en-US" altLang="en-US" sz="1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</a:t>
            </a: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, absorption coefficients are 10</a:t>
            </a:r>
            <a:r>
              <a:rPr kumimoji="0" lang="en-US" altLang="en-US" sz="1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-3</a:t>
            </a: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, 10</a:t>
            </a:r>
            <a:r>
              <a:rPr kumimoji="0" lang="en-US" altLang="en-US" sz="1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-1</a:t>
            </a: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and 1 m</a:t>
            </a:r>
            <a:r>
              <a:rPr kumimoji="0" lang="en-US" altLang="en-US" sz="1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</a:t>
            </a: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/kg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Total mass of absorbing gas:   </a:t>
            </a:r>
            <a:endParaRPr kumimoji="0" lang="en-US" altLang="en-US" sz="3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Optical thickness:   </a:t>
            </a:r>
            <a:endParaRPr kumimoji="0" lang="en-US" altLang="en-US" sz="3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Transmissivity:   </a:t>
            </a:r>
            <a:endParaRPr kumimoji="0" lang="en-US" altLang="en-US" sz="2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Absorptivity:   </a:t>
            </a:r>
            <a:endParaRPr kumimoji="0" lang="en-US" altLang="en-US" sz="2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</a:t>
            </a: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 </a:t>
            </a:r>
            <a:endParaRPr kumimoji="0" lang="en-US" altLang="en-US" sz="2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</a:t>
            </a: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 </a:t>
            </a:r>
            <a:endParaRPr kumimoji="0" lang="en-US" altLang="en-US" sz="2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</p:txBody>
      </p:sp>
      <p:pic>
        <p:nvPicPr>
          <p:cNvPr id="2059" name="Picture 11" descr="http://www.geog.ucsb.edu/~joel/g266_s10/lecture_notes/chapt04/oh10_4_3/ex_4_10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250" y="5696204"/>
            <a:ext cx="710565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www.geog.ucsb.edu/~joel/g266_s10/lecture_notes/chapt04/oh10_4_3/ex_4_10_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481" y="3994909"/>
            <a:ext cx="2647950" cy="49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http://www.geog.ucsb.edu/~joel/g266_s10/lecture_notes/chapt04/oh10_4_3/ex_4_10_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588" y="4539075"/>
            <a:ext cx="27051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www.geog.ucsb.edu/~joel/g266_s10/lecture_notes/chapt04/oh10_4_3/ex_4_10_4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916" y="3604752"/>
            <a:ext cx="263842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http://www.geog.ucsb.edu/~joel/g266_s10/lecture_notes/chapt04/oh10_4_3/ex_4_10_5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250" y="4955389"/>
            <a:ext cx="1685925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://www.geog.ucsb.edu/~joel/g266_s10/lecture_notes/chapt04/oh10_4_3/ex_4_10_6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916" y="5424588"/>
            <a:ext cx="6991350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 descr="http://www.geog.ucsb.edu/~joel/g266_s10/lecture_notes/chapt04/oh10_4_3/ex_4_10_7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414" y="4829432"/>
            <a:ext cx="16573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://www.geog.ucsb.edu/~joel/g266_s10/lecture_notes/chapt04/oh10_4_3/ex_4_10_8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518" y="6173173"/>
            <a:ext cx="698182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27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011680" y="3913632"/>
            <a:ext cx="12192000" cy="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Energy in beam decreases monotonically with increasing geometric depth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Rate of decrease approximately proportional to amount of energy and density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 </a:t>
            </a:r>
            <a:endParaRPr kumimoji="0" lang="en-US" altLang="en-US" sz="3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  <a:hlinkClick r:id="rId2"/>
              </a:rPr>
              <a:t>Maximum rate of decrease occurs about where optical depth = 1</a:t>
            </a:r>
            <a:endParaRPr kumimoji="0" lang="en-US" altLang="en-US" sz="13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</p:txBody>
      </p:sp>
      <p:pic>
        <p:nvPicPr>
          <p:cNvPr id="4098" name="Picture 2" descr="http://www.geog.ucsb.edu/~joel/g266_s10/lecture_notes/chapt04/oh10_4_3/beers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918" y="3983482"/>
            <a:ext cx="952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05230" y="17556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smtClean="0">
                <a:ln>
                  <a:noFill/>
                </a:ln>
                <a:solidFill>
                  <a:srgbClr val="8B0000"/>
                </a:solidFill>
                <a:effectLst/>
                <a:latin typeface="helvetica" panose="020B0604020202020204" pitchFamily="34" charset="0"/>
              </a:rPr>
              <a:t>Scattering and Absorption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5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Coefficients of absorption, reflection and transmission must sum to 1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 </a:t>
            </a:r>
            <a:endParaRPr kumimoji="0" lang="en-US" altLang="en-US" sz="2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3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</p:txBody>
      </p:sp>
      <p:pic>
        <p:nvPicPr>
          <p:cNvPr id="4100" name="Picture 4" descr="http://www.geog.ucsb.edu/~joel/g266_s10/lecture_notes/chapt04/oh10_4_3/cons_energy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818" y="1946148"/>
            <a:ext cx="160020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998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859340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Extinction increased by multiple scattering</a:t>
            </a:r>
          </a:p>
          <a:p>
            <a:r>
              <a:rPr lang="en-US" dirty="0" smtClean="0"/>
              <a:t>Increases path length</a:t>
            </a:r>
          </a:p>
          <a:p>
            <a:r>
              <a:rPr lang="en-US" dirty="0" smtClean="0"/>
              <a:t>Increases likelihood of back scattering</a:t>
            </a:r>
          </a:p>
          <a:p>
            <a:r>
              <a:rPr lang="en-US" dirty="0" smtClean="0"/>
              <a:t>Increases possibility of absorption</a:t>
            </a:r>
          </a:p>
          <a:p>
            <a:r>
              <a:rPr lang="en-US" dirty="0" smtClean="0"/>
              <a:t>Cloud droplets mostly forward scatter, but high volume of droplets means great many scattering events</a:t>
            </a:r>
          </a:p>
          <a:p>
            <a:r>
              <a:rPr lang="en-US" dirty="0" smtClean="0"/>
              <a:t>Small likelihood of back scatter with each event adds up to significant contribution</a:t>
            </a:r>
          </a:p>
          <a:p>
            <a:r>
              <a:rPr lang="en-US" dirty="0" smtClean="0"/>
              <a:t>Impact of large particles like aerosols, cloud droplets and ice crystals characterized by set of parameters</a:t>
            </a:r>
          </a:p>
          <a:p>
            <a:r>
              <a:rPr lang="en-US" dirty="0" smtClean="0"/>
              <a:t>Volume extinction coefficient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815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geog.ucsb.edu/~joel/g266_s10/lecture_notes/chapt04/oh10_4_3/single_scatt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557" y="1019319"/>
            <a:ext cx="3752850" cy="62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geog.ucsb.edu/~joel/g266_s10/lecture_notes/chapt04/oh10_4_3/asymmetry_pa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727" y="3510978"/>
            <a:ext cx="32766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743327" y="37298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Measure of importance of particles in extinction</a:t>
            </a:r>
          </a:p>
          <a:p>
            <a:r>
              <a:rPr lang="en-US" dirty="0" smtClean="0"/>
              <a:t>Single scattering albedo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14727" y="229430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Measure of relative importance of scattering and absorption</a:t>
            </a:r>
          </a:p>
          <a:p>
            <a:r>
              <a:rPr lang="en-US" dirty="0" smtClean="0"/>
              <a:t>Asymmetry parameter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23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720840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Measures directional preference for scattering</a:t>
            </a:r>
          </a:p>
          <a:p>
            <a:r>
              <a:rPr lang="en-US" dirty="0" smtClean="0"/>
              <a:t>0 for isotropic, -1 for back scatter, 1 for all forward scatter</a:t>
            </a:r>
          </a:p>
          <a:p>
            <a:r>
              <a:rPr lang="en-US" dirty="0" smtClean="0"/>
              <a:t>Effects of aerosols, water droplets, etc. on planetary albedo depends on variations in above parameters</a:t>
            </a:r>
          </a:p>
          <a:p>
            <a:r>
              <a:rPr lang="en-US" dirty="0" smtClean="0"/>
              <a:t>Increasing single scattering albedo while fixing other two increases backscatter and albedo</a:t>
            </a:r>
          </a:p>
          <a:p>
            <a:r>
              <a:rPr lang="en-US" dirty="0" smtClean="0"/>
              <a:t>Strong forward scattering (asymmetry parameter) reduces impact of aerosols at low zenith angles</a:t>
            </a:r>
          </a:p>
          <a:p>
            <a:r>
              <a:rPr lang="en-US" dirty="0" smtClean="0"/>
              <a:t>Layers with high optical thickness produce multiple scattering, increasing backscatter</a:t>
            </a:r>
          </a:p>
          <a:p>
            <a:r>
              <a:rPr lang="en-US" dirty="0" smtClean="0"/>
              <a:t>Water droplets in clouds mainly forward scatter, but multiple scattering leads to high backscatter and high albedo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662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802</Words>
  <Application>Microsoft Office PowerPoint</Application>
  <PresentationFormat>Widescreen</PresentationFormat>
  <Paragraphs>131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 radiation passes through isothermal layer, intensity rapidly approaches blackbody value for layer temperature Maximum emission to space occurs around height where optical depth = 1 Integrate through layer over path length s1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Pinker</dc:creator>
  <cp:lastModifiedBy>Pinker</cp:lastModifiedBy>
  <cp:revision>4</cp:revision>
  <dcterms:created xsi:type="dcterms:W3CDTF">2015-09-27T17:21:13Z</dcterms:created>
  <dcterms:modified xsi:type="dcterms:W3CDTF">2015-09-27T18:15:06Z</dcterms:modified>
</cp:coreProperties>
</file>