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8" r:id="rId4"/>
    <p:sldId id="258" r:id="rId5"/>
    <p:sldId id="259" r:id="rId6"/>
    <p:sldId id="262" r:id="rId7"/>
    <p:sldId id="263" r:id="rId8"/>
    <p:sldId id="264" r:id="rId9"/>
    <p:sldId id="266" r:id="rId10"/>
    <p:sldId id="261" r:id="rId11"/>
    <p:sldId id="265" r:id="rId12"/>
    <p:sldId id="267" r:id="rId13"/>
    <p:sldId id="268" r:id="rId14"/>
    <p:sldId id="269" r:id="rId15"/>
    <p:sldId id="270" r:id="rId16"/>
    <p:sldId id="275" r:id="rId17"/>
    <p:sldId id="274" r:id="rId18"/>
    <p:sldId id="273" r:id="rId19"/>
    <p:sldId id="272" r:id="rId20"/>
    <p:sldId id="271" r:id="rId21"/>
    <p:sldId id="278" r:id="rId22"/>
    <p:sldId id="277" r:id="rId23"/>
    <p:sldId id="276"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4588F-034D-4F46-AA6D-CE0BA5EA53F9}" type="datetimeFigureOut">
              <a:rPr lang="en-US" smtClean="0"/>
              <a:t>11/4/2015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7F2BD-4296-4423-8E94-7740E8EE837F}" type="slidenum">
              <a:rPr lang="en-US" smtClean="0"/>
              <a:t>‹#›</a:t>
            </a:fld>
            <a:endParaRPr lang="en-US"/>
          </a:p>
        </p:txBody>
      </p:sp>
    </p:spTree>
    <p:extLst>
      <p:ext uri="{BB962C8B-B14F-4D97-AF65-F5344CB8AC3E}">
        <p14:creationId xmlns:p14="http://schemas.microsoft.com/office/powerpoint/2010/main" val="414933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5E7D25B-A8D3-4662-9C37-6CF2DCA0F85D}" type="slidenum">
              <a:rPr lang="en-US" altLang="en-US" sz="1300"/>
              <a:pPr eaLnBrk="1" hangingPunct="1">
                <a:spcBef>
                  <a:spcPct val="0"/>
                </a:spcBef>
              </a:pPr>
              <a:t>24</a:t>
            </a:fld>
            <a:endParaRPr lang="en-US" altLang="en-US" sz="1300"/>
          </a:p>
        </p:txBody>
      </p:sp>
    </p:spTree>
    <p:extLst>
      <p:ext uri="{BB962C8B-B14F-4D97-AF65-F5344CB8AC3E}">
        <p14:creationId xmlns:p14="http://schemas.microsoft.com/office/powerpoint/2010/main" val="92403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1BE5C-27EB-4887-B1B7-3C4CEFA4FB3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170706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1BE5C-27EB-4887-B1B7-3C4CEFA4FB3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286863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1BE5C-27EB-4887-B1B7-3C4CEFA4FB3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397817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1BE5C-27EB-4887-B1B7-3C4CEFA4FB3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78993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1BE5C-27EB-4887-B1B7-3C4CEFA4FB3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234816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1BE5C-27EB-4887-B1B7-3C4CEFA4FB3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132444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1BE5C-27EB-4887-B1B7-3C4CEFA4FB32}"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33312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1BE5C-27EB-4887-B1B7-3C4CEFA4FB32}"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159187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1BE5C-27EB-4887-B1B7-3C4CEFA4FB32}"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176806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1BE5C-27EB-4887-B1B7-3C4CEFA4FB3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3577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1BE5C-27EB-4887-B1B7-3C4CEFA4FB3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F44FD-C295-4E1A-9A67-E0A1F19C2B81}" type="slidenum">
              <a:rPr lang="en-US" smtClean="0"/>
              <a:t>‹#›</a:t>
            </a:fld>
            <a:endParaRPr lang="en-US"/>
          </a:p>
        </p:txBody>
      </p:sp>
    </p:spTree>
    <p:extLst>
      <p:ext uri="{BB962C8B-B14F-4D97-AF65-F5344CB8AC3E}">
        <p14:creationId xmlns:p14="http://schemas.microsoft.com/office/powerpoint/2010/main" val="259325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1BE5C-27EB-4887-B1B7-3C4CEFA4FB32}" type="datetimeFigureOut">
              <a:rPr lang="en-US" smtClean="0"/>
              <a:t>11/4/2015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F44FD-C295-4E1A-9A67-E0A1F19C2B81}" type="slidenum">
              <a:rPr lang="en-US" smtClean="0"/>
              <a:t>‹#›</a:t>
            </a:fld>
            <a:endParaRPr lang="en-US"/>
          </a:p>
        </p:txBody>
      </p:sp>
    </p:spTree>
    <p:extLst>
      <p:ext uri="{BB962C8B-B14F-4D97-AF65-F5344CB8AC3E}">
        <p14:creationId xmlns:p14="http://schemas.microsoft.com/office/powerpoint/2010/main" val="174600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descr="https://www.meted.ucar.edu/asmet/asmet1/media/graphics/graphic2.jpg"/>
          <p:cNvSpPr>
            <a:spLocks noChangeAspect="1" noChangeArrowheads="1"/>
          </p:cNvSpPr>
          <p:nvPr/>
        </p:nvSpPr>
        <p:spPr bwMode="auto">
          <a:xfrm>
            <a:off x="0" y="0"/>
            <a:ext cx="5686425"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ttps://www.meted.ucar.edu/asmet/asmet1/media/graphics/graphic2.jpg"/>
          <p:cNvSpPr>
            <a:spLocks noChangeAspect="1" noChangeArrowheads="1"/>
          </p:cNvSpPr>
          <p:nvPr/>
        </p:nvSpPr>
        <p:spPr bwMode="auto">
          <a:xfrm>
            <a:off x="152400" y="152400"/>
            <a:ext cx="5686425"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www.meted.ucar.edu/asmet/asmet1/media/graphics/graphic2.jpg"/>
          <p:cNvSpPr>
            <a:spLocks noChangeAspect="1" noChangeArrowheads="1"/>
          </p:cNvSpPr>
          <p:nvPr/>
        </p:nvSpPr>
        <p:spPr bwMode="auto">
          <a:xfrm>
            <a:off x="155575" y="-2117725"/>
            <a:ext cx="5686425"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1122363" y="141115"/>
            <a:ext cx="7758598" cy="6030133"/>
          </a:xfrm>
          <a:prstGeom prst="rect">
            <a:avLst/>
          </a:prstGeom>
        </p:spPr>
      </p:pic>
      <p:sp>
        <p:nvSpPr>
          <p:cNvPr id="3" name="Rectangle 2"/>
          <p:cNvSpPr/>
          <p:nvPr/>
        </p:nvSpPr>
        <p:spPr>
          <a:xfrm>
            <a:off x="806398" y="6413760"/>
            <a:ext cx="5569923" cy="369332"/>
          </a:xfrm>
          <a:prstGeom prst="rect">
            <a:avLst/>
          </a:prstGeom>
        </p:spPr>
        <p:txBody>
          <a:bodyPr wrap="none">
            <a:spAutoFit/>
          </a:bodyPr>
          <a:lstStyle/>
          <a:p>
            <a:r>
              <a:rPr lang="en-US" dirty="0"/>
              <a:t>https://www.meted.ucar.edu/asmet/asmet1/print_3.htm</a:t>
            </a:r>
          </a:p>
        </p:txBody>
      </p:sp>
    </p:spTree>
    <p:extLst>
      <p:ext uri="{BB962C8B-B14F-4D97-AF65-F5344CB8AC3E}">
        <p14:creationId xmlns:p14="http://schemas.microsoft.com/office/powerpoint/2010/main" val="240032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7918"/>
            <a:ext cx="11994776" cy="6617196"/>
          </a:xfrm>
          <a:prstGeom prst="rect">
            <a:avLst/>
          </a:prstGeom>
        </p:spPr>
        <p:txBody>
          <a:bodyPr wrap="square">
            <a:spAutoFit/>
          </a:bodyPr>
          <a:lstStyle/>
          <a:p>
            <a:r>
              <a:rPr lang="en-US" sz="3600" b="1" dirty="0" smtClean="0"/>
              <a:t>Summary</a:t>
            </a:r>
          </a:p>
          <a:p>
            <a:r>
              <a:rPr lang="en-US" sz="3600" dirty="0" smtClean="0"/>
              <a:t> </a:t>
            </a:r>
            <a:r>
              <a:rPr lang="en-US" sz="3200" dirty="0" smtClean="0">
                <a:solidFill>
                  <a:srgbClr val="002060"/>
                </a:solidFill>
              </a:rPr>
              <a:t>Earth emitted radiance must pass through the atmosphere, which selectively absorbs and emits infrared radiation</a:t>
            </a:r>
          </a:p>
          <a:p>
            <a:pPr>
              <a:buFont typeface="Arial" panose="020B0604020202020204" pitchFamily="34" charset="0"/>
              <a:buChar char="•"/>
            </a:pPr>
            <a:r>
              <a:rPr lang="en-US" sz="3200" dirty="0" smtClean="0">
                <a:solidFill>
                  <a:srgbClr val="002060"/>
                </a:solidFill>
              </a:rPr>
              <a:t>Beer's Law describes the radiance attenuation as a function of the absorbing strength and number of molecules between the source (earth and atmosphere) and the sensor (satellite)</a:t>
            </a:r>
          </a:p>
          <a:p>
            <a:pPr>
              <a:buFont typeface="Arial" panose="020B0604020202020204" pitchFamily="34" charset="0"/>
              <a:buChar char="•"/>
            </a:pPr>
            <a:r>
              <a:rPr lang="en-US" sz="3200" dirty="0" smtClean="0">
                <a:solidFill>
                  <a:srgbClr val="002060"/>
                </a:solidFill>
              </a:rPr>
              <a:t>Weighting functions indicate the contribution to the outgoing radiance from various layers of the atmosphere</a:t>
            </a:r>
          </a:p>
          <a:p>
            <a:pPr>
              <a:buFont typeface="Arial" panose="020B0604020202020204" pitchFamily="34" charset="0"/>
              <a:buChar char="•"/>
            </a:pPr>
            <a:r>
              <a:rPr lang="en-US" sz="3200" dirty="0" smtClean="0">
                <a:solidFill>
                  <a:srgbClr val="002060"/>
                </a:solidFill>
              </a:rPr>
              <a:t>Weighting functions for infrared windows peak at the earth's surface, as they primarily receive radiation from the earth's surface in cloud-free conditions</a:t>
            </a:r>
          </a:p>
          <a:p>
            <a:pPr>
              <a:buFont typeface="Arial" panose="020B0604020202020204" pitchFamily="34" charset="0"/>
              <a:buChar char="•"/>
            </a:pPr>
            <a:r>
              <a:rPr lang="en-US" sz="3200" dirty="0" smtClean="0">
                <a:solidFill>
                  <a:srgbClr val="002060"/>
                </a:solidFill>
              </a:rPr>
              <a:t>The radiative transfer equation summarizes the radiance from both the surface and different layers in the atmosphere</a:t>
            </a:r>
            <a:endParaRPr lang="en-US" sz="3200" dirty="0">
              <a:solidFill>
                <a:srgbClr val="002060"/>
              </a:solidFill>
            </a:endParaRPr>
          </a:p>
        </p:txBody>
      </p:sp>
    </p:spTree>
    <p:extLst>
      <p:ext uri="{BB962C8B-B14F-4D97-AF65-F5344CB8AC3E}">
        <p14:creationId xmlns:p14="http://schemas.microsoft.com/office/powerpoint/2010/main" val="121573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4345" y="1174593"/>
            <a:ext cx="5863310" cy="4508813"/>
          </a:xfrm>
          <a:prstGeom prst="rect">
            <a:avLst/>
          </a:prstGeom>
        </p:spPr>
      </p:pic>
    </p:spTree>
    <p:extLst>
      <p:ext uri="{BB962C8B-B14F-4D97-AF65-F5344CB8AC3E}">
        <p14:creationId xmlns:p14="http://schemas.microsoft.com/office/powerpoint/2010/main" val="189246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623" y="1174593"/>
            <a:ext cx="6058754" cy="4508813"/>
          </a:xfrm>
          <a:prstGeom prst="rect">
            <a:avLst/>
          </a:prstGeom>
        </p:spPr>
      </p:pic>
    </p:spTree>
    <p:extLst>
      <p:ext uri="{BB962C8B-B14F-4D97-AF65-F5344CB8AC3E}">
        <p14:creationId xmlns:p14="http://schemas.microsoft.com/office/powerpoint/2010/main" val="73421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623" y="1377328"/>
            <a:ext cx="6058754" cy="4103344"/>
          </a:xfrm>
          <a:prstGeom prst="rect">
            <a:avLst/>
          </a:prstGeom>
        </p:spPr>
      </p:pic>
    </p:spTree>
    <p:extLst>
      <p:ext uri="{BB962C8B-B14F-4D97-AF65-F5344CB8AC3E}">
        <p14:creationId xmlns:p14="http://schemas.microsoft.com/office/powerpoint/2010/main" val="150953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5484" y="1150265"/>
            <a:ext cx="5961032" cy="4557469"/>
          </a:xfrm>
          <a:prstGeom prst="rect">
            <a:avLst/>
          </a:prstGeom>
        </p:spPr>
      </p:pic>
    </p:spTree>
    <p:extLst>
      <p:ext uri="{BB962C8B-B14F-4D97-AF65-F5344CB8AC3E}">
        <p14:creationId xmlns:p14="http://schemas.microsoft.com/office/powerpoint/2010/main" val="263036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3206" y="1178648"/>
            <a:ext cx="5765588" cy="4500703"/>
          </a:xfrm>
          <a:prstGeom prst="rect">
            <a:avLst/>
          </a:prstGeom>
        </p:spPr>
      </p:pic>
    </p:spTree>
    <p:extLst>
      <p:ext uri="{BB962C8B-B14F-4D97-AF65-F5344CB8AC3E}">
        <p14:creationId xmlns:p14="http://schemas.microsoft.com/office/powerpoint/2010/main" val="428804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9197" y="1097554"/>
            <a:ext cx="5993606" cy="4662891"/>
          </a:xfrm>
          <a:prstGeom prst="rect">
            <a:avLst/>
          </a:prstGeom>
        </p:spPr>
      </p:pic>
    </p:spTree>
    <p:extLst>
      <p:ext uri="{BB962C8B-B14F-4D97-AF65-F5344CB8AC3E}">
        <p14:creationId xmlns:p14="http://schemas.microsoft.com/office/powerpoint/2010/main" val="187996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5484" y="1166484"/>
            <a:ext cx="5961032" cy="4525031"/>
          </a:xfrm>
          <a:prstGeom prst="rect">
            <a:avLst/>
          </a:prstGeom>
        </p:spPr>
      </p:pic>
    </p:spTree>
    <p:extLst>
      <p:ext uri="{BB962C8B-B14F-4D97-AF65-F5344CB8AC3E}">
        <p14:creationId xmlns:p14="http://schemas.microsoft.com/office/powerpoint/2010/main" val="56435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623" y="1174593"/>
            <a:ext cx="6058754" cy="4508813"/>
          </a:xfrm>
          <a:prstGeom prst="rect">
            <a:avLst/>
          </a:prstGeom>
        </p:spPr>
      </p:pic>
    </p:spTree>
    <p:extLst>
      <p:ext uri="{BB962C8B-B14F-4D97-AF65-F5344CB8AC3E}">
        <p14:creationId xmlns:p14="http://schemas.microsoft.com/office/powerpoint/2010/main" val="413896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6327" y="1170539"/>
            <a:ext cx="6319345" cy="4516922"/>
          </a:xfrm>
          <a:prstGeom prst="rect">
            <a:avLst/>
          </a:prstGeom>
        </p:spPr>
      </p:pic>
    </p:spTree>
    <p:extLst>
      <p:ext uri="{BB962C8B-B14F-4D97-AF65-F5344CB8AC3E}">
        <p14:creationId xmlns:p14="http://schemas.microsoft.com/office/powerpoint/2010/main" val="50377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30" y="146227"/>
            <a:ext cx="11994776" cy="6555641"/>
          </a:xfrm>
          <a:prstGeom prst="rect">
            <a:avLst/>
          </a:prstGeom>
        </p:spPr>
        <p:txBody>
          <a:bodyPr wrap="square">
            <a:spAutoFit/>
          </a:bodyPr>
          <a:lstStyle/>
          <a:p>
            <a:r>
              <a:rPr lang="en-US" sz="2800" dirty="0" smtClean="0"/>
              <a:t>The graphic illustrates what happens to outgoing thermal radiation on a global scale. As earth emitted radiation enters the atmosphere, it is absorbed and re-emitted by clouds and atmospheric constituents. The numbers on the graph provide an estimate of the global mean percentages of those processes.</a:t>
            </a:r>
          </a:p>
          <a:p>
            <a:r>
              <a:rPr lang="en-US" sz="2800" dirty="0" smtClean="0">
                <a:solidFill>
                  <a:srgbClr val="C00000"/>
                </a:solidFill>
              </a:rPr>
              <a:t>Summary:</a:t>
            </a:r>
          </a:p>
          <a:p>
            <a:pPr>
              <a:buFont typeface="Arial" panose="020B0604020202020204" pitchFamily="34" charset="0"/>
              <a:buChar char="•"/>
            </a:pPr>
            <a:r>
              <a:rPr lang="en-US" sz="2800" dirty="0" smtClean="0"/>
              <a:t>About 70% of the incoming solar radiation is absorbed by the earth surface and atmosphere and re-emitted as thermal radiation primarily in the infrared</a:t>
            </a:r>
          </a:p>
          <a:p>
            <a:pPr>
              <a:buFont typeface="Arial" panose="020B0604020202020204" pitchFamily="34" charset="0"/>
              <a:buChar char="•"/>
            </a:pPr>
            <a:r>
              <a:rPr lang="en-US" sz="2800" dirty="0" smtClean="0"/>
              <a:t>Outgoing infrared radiation is attenuated by atmospheric CO</a:t>
            </a:r>
            <a:r>
              <a:rPr lang="en-US" sz="2800" baseline="-25000" dirty="0" smtClean="0"/>
              <a:t>2</a:t>
            </a:r>
            <a:r>
              <a:rPr lang="en-US" sz="2800" dirty="0" smtClean="0"/>
              <a:t>, H</a:t>
            </a:r>
            <a:r>
              <a:rPr lang="en-US" sz="2800" baseline="-25000" dirty="0" smtClean="0"/>
              <a:t>2</a:t>
            </a:r>
            <a:r>
              <a:rPr lang="en-US" sz="2800" dirty="0" smtClean="0"/>
              <a:t>O, and O</a:t>
            </a:r>
            <a:r>
              <a:rPr lang="en-US" sz="2800" baseline="-25000" dirty="0" smtClean="0"/>
              <a:t>3</a:t>
            </a:r>
            <a:endParaRPr lang="en-US" sz="2800" dirty="0" smtClean="0"/>
          </a:p>
          <a:p>
            <a:pPr>
              <a:buFont typeface="Arial" panose="020B0604020202020204" pitchFamily="34" charset="0"/>
              <a:buChar char="•"/>
            </a:pPr>
            <a:r>
              <a:rPr lang="en-US" sz="2800" dirty="0" smtClean="0"/>
              <a:t>The attenuation varies with wavelength; for example, an infrared window near 11.5 µm sees the earth's surface, but the water </a:t>
            </a:r>
            <a:r>
              <a:rPr lang="en-US" sz="2800" dirty="0" err="1" smtClean="0"/>
              <a:t>vapour</a:t>
            </a:r>
            <a:r>
              <a:rPr lang="en-US" sz="2800" dirty="0" smtClean="0"/>
              <a:t> channel at 6.7 µm sees only the upper half of the atmosphere</a:t>
            </a:r>
          </a:p>
          <a:p>
            <a:pPr>
              <a:buFont typeface="Arial" panose="020B0604020202020204" pitchFamily="34" charset="0"/>
              <a:buChar char="•"/>
            </a:pPr>
            <a:r>
              <a:rPr lang="en-US" sz="2800" dirty="0" smtClean="0"/>
              <a:t>Emission by atmospheric molecules and clouds accounts for most of the outgoing infrared radiation</a:t>
            </a:r>
          </a:p>
          <a:p>
            <a:pPr>
              <a:buFont typeface="Arial" panose="020B0604020202020204" pitchFamily="34" charset="0"/>
              <a:buChar char="•"/>
            </a:pPr>
            <a:r>
              <a:rPr lang="en-US" sz="2800" dirty="0" smtClean="0"/>
              <a:t>Sensible and latent heat flux, which vary greatly with location, redistribute 30% of the incoming solar energy</a:t>
            </a:r>
            <a:endParaRPr lang="en-US" sz="2800" dirty="0"/>
          </a:p>
        </p:txBody>
      </p:sp>
    </p:spTree>
    <p:extLst>
      <p:ext uri="{BB962C8B-B14F-4D97-AF65-F5344CB8AC3E}">
        <p14:creationId xmlns:p14="http://schemas.microsoft.com/office/powerpoint/2010/main" val="116014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2067" y="1052953"/>
            <a:ext cx="5667866" cy="4752094"/>
          </a:xfrm>
          <a:prstGeom prst="rect">
            <a:avLst/>
          </a:prstGeom>
        </p:spPr>
      </p:pic>
    </p:spTree>
    <p:extLst>
      <p:ext uri="{BB962C8B-B14F-4D97-AF65-F5344CB8AC3E}">
        <p14:creationId xmlns:p14="http://schemas.microsoft.com/office/powerpoint/2010/main" val="56267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6327" y="1069172"/>
            <a:ext cx="6319345" cy="4719656"/>
          </a:xfrm>
          <a:prstGeom prst="rect">
            <a:avLst/>
          </a:prstGeom>
        </p:spPr>
      </p:pic>
    </p:spTree>
    <p:extLst>
      <p:ext uri="{BB962C8B-B14F-4D97-AF65-F5344CB8AC3E}">
        <p14:creationId xmlns:p14="http://schemas.microsoft.com/office/powerpoint/2010/main" val="224534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49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79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Diagram of the effect of cloud condensation nuclei on cloud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749301"/>
            <a:ext cx="6858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1524000" y="49530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C00000"/>
                </a:solidFill>
              </a:rPr>
              <a:t>Clouds in clean air are composed of a relatively small number of large</a:t>
            </a:r>
          </a:p>
          <a:p>
            <a:pPr algn="ctr" eaLnBrk="1" hangingPunct="1">
              <a:spcBef>
                <a:spcPct val="0"/>
              </a:spcBef>
              <a:buFontTx/>
              <a:buNone/>
            </a:pPr>
            <a:r>
              <a:rPr lang="en-US" altLang="en-US" sz="2000">
                <a:solidFill>
                  <a:srgbClr val="C00000"/>
                </a:solidFill>
              </a:rPr>
              <a:t> droplets (left)-clouds are somewhat dark.   When high concentration of  aerosols, water can easily condense on the particles, creating a large number of small droplets (right). These clouds are dense, very reflective, and bright white. This influence of aerosols on clouds is called the “indirect effect,” and is a large source of uncertainty in projections of climate change</a:t>
            </a:r>
          </a:p>
        </p:txBody>
      </p:sp>
      <p:sp>
        <p:nvSpPr>
          <p:cNvPr id="19460" name="TextBox 3"/>
          <p:cNvSpPr txBox="1">
            <a:spLocks noChangeArrowheads="1"/>
          </p:cNvSpPr>
          <p:nvPr/>
        </p:nvSpPr>
        <p:spPr bwMode="auto">
          <a:xfrm>
            <a:off x="2082800" y="127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solidFill>
                  <a:srgbClr val="C00000"/>
                </a:solidFill>
              </a:rPr>
              <a:t>Indirect Effect</a:t>
            </a:r>
          </a:p>
        </p:txBody>
      </p:sp>
    </p:spTree>
    <p:extLst>
      <p:ext uri="{BB962C8B-B14F-4D97-AF65-F5344CB8AC3E}">
        <p14:creationId xmlns:p14="http://schemas.microsoft.com/office/powerpoint/2010/main" val="351693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790700" y="533400"/>
            <a:ext cx="853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solidFill>
                  <a:srgbClr val="C00000"/>
                </a:solidFill>
              </a:rPr>
              <a:t>Brighter</a:t>
            </a:r>
            <a:r>
              <a:rPr lang="en-US" altLang="en-US" sz="4000">
                <a:solidFill>
                  <a:srgbClr val="002060"/>
                </a:solidFill>
              </a:rPr>
              <a:t> clouds, in turn, </a:t>
            </a:r>
            <a:r>
              <a:rPr lang="en-US" altLang="en-US" sz="4000">
                <a:solidFill>
                  <a:srgbClr val="C00000"/>
                </a:solidFill>
              </a:rPr>
              <a:t>block </a:t>
            </a:r>
            <a:r>
              <a:rPr lang="en-US" altLang="en-US" sz="4000">
                <a:solidFill>
                  <a:srgbClr val="002060"/>
                </a:solidFill>
              </a:rPr>
              <a:t>sunlight from reaching Earth’s surface, shading the planet and producing net cooling. This </a:t>
            </a:r>
            <a:r>
              <a:rPr lang="en-US" altLang="en-US" sz="4000">
                <a:solidFill>
                  <a:srgbClr val="C00000"/>
                </a:solidFill>
              </a:rPr>
              <a:t>cloud brightening effect</a:t>
            </a:r>
            <a:r>
              <a:rPr lang="en-US" altLang="en-US" sz="4000">
                <a:solidFill>
                  <a:srgbClr val="002060"/>
                </a:solidFill>
              </a:rPr>
              <a:t>—called the “cloud albedo effect”—may have a big impact on the climate, though only in recent years has it been possible to start quantifying the effect.</a:t>
            </a:r>
          </a:p>
        </p:txBody>
      </p:sp>
    </p:spTree>
    <p:extLst>
      <p:ext uri="{BB962C8B-B14F-4D97-AF65-F5344CB8AC3E}">
        <p14:creationId xmlns:p14="http://schemas.microsoft.com/office/powerpoint/2010/main" val="323999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atellite image of ship tracks in the North Paci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p:cNvSpPr txBox="1">
            <a:spLocks noChangeArrowheads="1"/>
          </p:cNvSpPr>
          <p:nvPr/>
        </p:nvSpPr>
        <p:spPr bwMode="auto">
          <a:xfrm>
            <a:off x="1752600" y="5105400"/>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00000"/>
                </a:solidFill>
              </a:rPr>
              <a:t>The effect of aerosols on clouds is clearly visible in ship tracks—the dense, bright marine clouds formed by the exhaust of passing ships</a:t>
            </a:r>
          </a:p>
        </p:txBody>
      </p:sp>
    </p:spTree>
    <p:extLst>
      <p:ext uri="{BB962C8B-B14F-4D97-AF65-F5344CB8AC3E}">
        <p14:creationId xmlns:p14="http://schemas.microsoft.com/office/powerpoint/2010/main" val="376656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828800" y="228600"/>
            <a:ext cx="8686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C00000"/>
                </a:solidFill>
              </a:rPr>
              <a:t>Aerosol type </a:t>
            </a:r>
            <a:r>
              <a:rPr lang="en-US" altLang="en-US">
                <a:solidFill>
                  <a:srgbClr val="002060"/>
                </a:solidFill>
              </a:rPr>
              <a:t>plays an important role in determining how aerosols affect clouds. Whereas </a:t>
            </a:r>
            <a:r>
              <a:rPr lang="en-US" altLang="en-US">
                <a:solidFill>
                  <a:srgbClr val="C00000"/>
                </a:solidFill>
              </a:rPr>
              <a:t>reflective aerosols tend to brighten clouds </a:t>
            </a:r>
            <a:r>
              <a:rPr lang="en-US" altLang="en-US">
                <a:solidFill>
                  <a:srgbClr val="002060"/>
                </a:solidFill>
              </a:rPr>
              <a:t>and make them last longer, the </a:t>
            </a:r>
            <a:r>
              <a:rPr lang="en-US" altLang="en-US">
                <a:solidFill>
                  <a:srgbClr val="C00000"/>
                </a:solidFill>
              </a:rPr>
              <a:t>black carbon from soot can have the opposite effect</a:t>
            </a:r>
            <a:r>
              <a:rPr lang="en-US" altLang="en-US">
                <a:solidFill>
                  <a:srgbClr val="002060"/>
                </a:solidFill>
              </a:rPr>
              <a:t>. Studies of pollution over the Indian Ocean and biomass burning smoke in the Amazon have shown that the </a:t>
            </a:r>
            <a:r>
              <a:rPr lang="en-US" altLang="en-US">
                <a:solidFill>
                  <a:srgbClr val="C00000"/>
                </a:solidFill>
              </a:rPr>
              <a:t>black carbon warms the surrounding atmosphere and can cause cloud droplets to evaporate.</a:t>
            </a:r>
            <a:r>
              <a:rPr lang="en-US" altLang="en-US">
                <a:solidFill>
                  <a:srgbClr val="002060"/>
                </a:solidFill>
              </a:rPr>
              <a:t> This process, called the “</a:t>
            </a:r>
            <a:r>
              <a:rPr lang="en-US" altLang="en-US">
                <a:solidFill>
                  <a:srgbClr val="C00000"/>
                </a:solidFill>
              </a:rPr>
              <a:t>semi-direct effect,” </a:t>
            </a:r>
            <a:r>
              <a:rPr lang="en-US" altLang="en-US">
                <a:solidFill>
                  <a:srgbClr val="002060"/>
                </a:solidFill>
              </a:rPr>
              <a:t>turns clouds into a smoky haze that suppresses precipitation.</a:t>
            </a:r>
          </a:p>
        </p:txBody>
      </p:sp>
    </p:spTree>
    <p:extLst>
      <p:ext uri="{BB962C8B-B14F-4D97-AF65-F5344CB8AC3E}">
        <p14:creationId xmlns:p14="http://schemas.microsoft.com/office/powerpoint/2010/main" val="217320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7.20"/>
          <p:cNvPicPr>
            <a:picLocks noChangeAspect="1" noChangeArrowheads="1"/>
          </p:cNvPicPr>
          <p:nvPr/>
        </p:nvPicPr>
        <p:blipFill>
          <a:blip r:embed="rId2">
            <a:extLst>
              <a:ext uri="{28A0092B-C50C-407E-A947-70E740481C1C}">
                <a14:useLocalDpi xmlns:a14="http://schemas.microsoft.com/office/drawing/2010/main" val="0"/>
              </a:ext>
            </a:extLst>
          </a:blip>
          <a:srcRect l="9750" t="5794" r="8665" b="64720"/>
          <a:stretch>
            <a:fillRect/>
          </a:stretch>
        </p:blipFill>
        <p:spPr bwMode="auto">
          <a:xfrm>
            <a:off x="1724026" y="457200"/>
            <a:ext cx="87979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47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7.20"/>
          <p:cNvPicPr>
            <a:picLocks noChangeAspect="1" noChangeArrowheads="1"/>
          </p:cNvPicPr>
          <p:nvPr/>
        </p:nvPicPr>
        <p:blipFill>
          <a:blip r:embed="rId2">
            <a:extLst>
              <a:ext uri="{28A0092B-C50C-407E-A947-70E740481C1C}">
                <a14:useLocalDpi xmlns:a14="http://schemas.microsoft.com/office/drawing/2010/main" val="0"/>
              </a:ext>
            </a:extLst>
          </a:blip>
          <a:srcRect l="9601" t="34106" r="14313" b="39307"/>
          <a:stretch>
            <a:fillRect/>
          </a:stretch>
        </p:blipFill>
        <p:spPr bwMode="auto">
          <a:xfrm>
            <a:off x="1724026" y="228600"/>
            <a:ext cx="86391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5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09" t="11698" r="29807" b="23207"/>
          <a:stretch/>
        </p:blipFill>
        <p:spPr bwMode="auto">
          <a:xfrm>
            <a:off x="1003300" y="1193800"/>
            <a:ext cx="81026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902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7.20"/>
          <p:cNvPicPr>
            <a:picLocks noChangeAspect="1" noChangeArrowheads="1"/>
          </p:cNvPicPr>
          <p:nvPr/>
        </p:nvPicPr>
        <p:blipFill>
          <a:blip r:embed="rId2">
            <a:extLst>
              <a:ext uri="{28A0092B-C50C-407E-A947-70E740481C1C}">
                <a14:useLocalDpi xmlns:a14="http://schemas.microsoft.com/office/drawing/2010/main" val="0"/>
              </a:ext>
            </a:extLst>
          </a:blip>
          <a:srcRect l="9084" t="59448" r="6104" b="9659"/>
          <a:stretch>
            <a:fillRect/>
          </a:stretch>
        </p:blipFill>
        <p:spPr bwMode="auto">
          <a:xfrm>
            <a:off x="1524000" y="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969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0" y="152401"/>
            <a:ext cx="8763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Climate Change 2007: Working Group I: The Physical Science Basis</a:t>
            </a:r>
          </a:p>
          <a:p>
            <a:pPr eaLnBrk="1" hangingPunct="1">
              <a:spcBef>
                <a:spcPct val="0"/>
              </a:spcBef>
              <a:buFontTx/>
              <a:buNone/>
            </a:pPr>
            <a:r>
              <a:rPr lang="en-US" altLang="en-US" sz="2800" b="1">
                <a:solidFill>
                  <a:srgbClr val="C00000"/>
                </a:solidFill>
              </a:rPr>
              <a:t>7.5.2 Indirect Effects of Aerosols on Clouds and Precipitation </a:t>
            </a:r>
          </a:p>
          <a:p>
            <a:pPr eaLnBrk="1" hangingPunct="1">
              <a:spcBef>
                <a:spcPct val="0"/>
              </a:spcBef>
              <a:buFontTx/>
              <a:buNone/>
            </a:pPr>
            <a:r>
              <a:rPr lang="en-US" altLang="en-US" sz="2800"/>
              <a:t>Aerosols can interact with clouds and precipitation in many ways, acting either as CCN  or as absorbing particles, redistributing solar energy as thermal energy inside cloud layers. These indirect effects  can be subdivided into different contributing processes. </a:t>
            </a:r>
            <a:r>
              <a:rPr lang="en-US" altLang="en-US" sz="2800">
                <a:solidFill>
                  <a:srgbClr val="C00000"/>
                </a:solidFill>
              </a:rPr>
              <a:t>Cloud feedbacks remain the largest source of uncertainty in climate sensitivity estimates</a:t>
            </a:r>
            <a:r>
              <a:rPr lang="en-US" altLang="en-US" sz="2800"/>
              <a:t> and the relatively poor simulation of boundary layer clouds in the present climate is a reason for some concern. Therefore the results discussed below need to be considered with caution. </a:t>
            </a:r>
          </a:p>
        </p:txBody>
      </p:sp>
    </p:spTree>
    <p:extLst>
      <p:ext uri="{BB962C8B-B14F-4D97-AF65-F5344CB8AC3E}">
        <p14:creationId xmlns:p14="http://schemas.microsoft.com/office/powerpoint/2010/main" val="3345201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0414" y="762000"/>
            <a:ext cx="2287587" cy="2514600"/>
          </a:xfrm>
        </p:spPr>
        <p:txBody>
          <a:bodyPr>
            <a:normAutofit fontScale="90000"/>
          </a:bodyPr>
          <a:lstStyle/>
          <a:p>
            <a:pPr eaLnBrk="1" hangingPunct="1"/>
            <a:r>
              <a:rPr lang="en-US" altLang="en-US" sz="3200">
                <a:solidFill>
                  <a:srgbClr val="CC0000"/>
                </a:solidFill>
              </a:rPr>
              <a:t>Example of trying to understand the complex nature of clouds</a:t>
            </a:r>
          </a:p>
        </p:txBody>
      </p:sp>
      <p:pic>
        <p:nvPicPr>
          <p:cNvPr id="144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81000"/>
            <a:ext cx="6856413"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82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97156" presetClass="entr" presetSubtype="75663900" fill="hold" nodeType="afterEffect">
                                  <p:stCondLst>
                                    <p:cond delay="0"/>
                                  </p:stCondLst>
                                  <p:childTnLst>
                                    <p:set>
                                      <p:cBhvr>
                                        <p:cTn id="6" dur="1" fill="hold">
                                          <p:stCondLst>
                                            <p:cond delay="499"/>
                                          </p:stCondLst>
                                        </p:cTn>
                                        <p:tgtEl>
                                          <p:spTgt spid="144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082" y="161365"/>
            <a:ext cx="10286999" cy="6562164"/>
          </a:xfrm>
          <a:prstGeom prst="rect">
            <a:avLst/>
          </a:prstGeom>
        </p:spPr>
      </p:pic>
    </p:spTree>
    <p:extLst>
      <p:ext uri="{BB962C8B-B14F-4D97-AF65-F5344CB8AC3E}">
        <p14:creationId xmlns:p14="http://schemas.microsoft.com/office/powerpoint/2010/main" val="354457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0"/>
            <a:ext cx="11819965" cy="6494085"/>
          </a:xfrm>
          <a:prstGeom prst="rect">
            <a:avLst/>
          </a:prstGeom>
        </p:spPr>
        <p:txBody>
          <a:bodyPr wrap="square">
            <a:spAutoFit/>
          </a:bodyPr>
          <a:lstStyle/>
          <a:p>
            <a:r>
              <a:rPr lang="en-US" sz="3200" dirty="0" smtClean="0"/>
              <a:t>Radiation from the earth’s surface and from layers in the atmosphere is transmitted through the atmosphere to reach the satellite.</a:t>
            </a:r>
          </a:p>
          <a:p>
            <a:r>
              <a:rPr lang="en-US" sz="3200" dirty="0" smtClean="0"/>
              <a:t>Beer's Law describes how energy is transmitted to the satellite from the surface or from a layer in the atmosphere.</a:t>
            </a:r>
          </a:p>
          <a:p>
            <a:r>
              <a:rPr lang="en-US" sz="3200" dirty="0" smtClean="0"/>
              <a:t>The second equation shows the relationship between transmittance, represented by τ, and optical depth, represented by k(λ)u.</a:t>
            </a:r>
          </a:p>
          <a:p>
            <a:r>
              <a:rPr lang="en-US" sz="3200" dirty="0" smtClean="0"/>
              <a:t>Optical depth is a measure of the opaqueness of a given atmospheric layer. The negative exponent means that as the optical depth increases, the transmittance decreases exponentially.</a:t>
            </a:r>
          </a:p>
          <a:p>
            <a:r>
              <a:rPr lang="en-US" sz="3200" dirty="0" smtClean="0"/>
              <a:t>u is proportional to the number of absorbing molecules between the emitting source and the top of the atmosphere and is referred to as the density weighted path length. k is a measure of the efficiency of molecular attenuation at wavelength λ</a:t>
            </a:r>
            <a:r>
              <a:rPr lang="en-US" dirty="0" smtClean="0"/>
              <a:t>.</a:t>
            </a:r>
            <a:endParaRPr lang="en-US" dirty="0"/>
          </a:p>
        </p:txBody>
      </p:sp>
    </p:spTree>
    <p:extLst>
      <p:ext uri="{BB962C8B-B14F-4D97-AF65-F5344CB8AC3E}">
        <p14:creationId xmlns:p14="http://schemas.microsoft.com/office/powerpoint/2010/main" val="283962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81"/>
            <a:ext cx="8029575" cy="6130956"/>
          </a:xfrm>
          <a:prstGeom prst="rect">
            <a:avLst/>
          </a:prstGeom>
        </p:spPr>
      </p:pic>
      <p:sp>
        <p:nvSpPr>
          <p:cNvPr id="3" name="Rectangle 2"/>
          <p:cNvSpPr/>
          <p:nvPr/>
        </p:nvSpPr>
        <p:spPr>
          <a:xfrm>
            <a:off x="8202705" y="16781"/>
            <a:ext cx="3989295" cy="5355312"/>
          </a:xfrm>
          <a:prstGeom prst="rect">
            <a:avLst/>
          </a:prstGeom>
        </p:spPr>
        <p:txBody>
          <a:bodyPr wrap="square">
            <a:spAutoFit/>
          </a:bodyPr>
          <a:lstStyle/>
          <a:p>
            <a:r>
              <a:rPr lang="en-US" dirty="0"/>
              <a:t>The weighting function for radiation at a given wavelength is shown on the right. It represents contributions from various atmospheric layers to the radiance reaching the top of the atmosphere.</a:t>
            </a:r>
          </a:p>
          <a:p>
            <a:endParaRPr lang="en-US" dirty="0"/>
          </a:p>
          <a:p>
            <a:r>
              <a:rPr lang="en-US" dirty="0"/>
              <a:t>The highlighted yellow area of the graphic on the left shows the contribution from the lowest levels of the atmosphere to the radiance reaching the top of the atmosphere.</a:t>
            </a:r>
          </a:p>
          <a:p>
            <a:endParaRPr lang="en-US" dirty="0"/>
          </a:p>
          <a:p>
            <a:r>
              <a:rPr lang="en-US" dirty="0"/>
              <a:t>As shown in the graphic, there is a substantial amount of energy available in the lower atmosphere, but only a small amount reaches the top of the atmosphere as indicated by the narrow band. This is due to the large optical depth that this radiation passes through.</a:t>
            </a:r>
          </a:p>
        </p:txBody>
      </p:sp>
    </p:spTree>
    <p:extLst>
      <p:ext uri="{BB962C8B-B14F-4D97-AF65-F5344CB8AC3E}">
        <p14:creationId xmlns:p14="http://schemas.microsoft.com/office/powerpoint/2010/main" val="370287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64" y="4064658"/>
            <a:ext cx="11954436" cy="2677656"/>
          </a:xfrm>
          <a:prstGeom prst="rect">
            <a:avLst/>
          </a:prstGeom>
        </p:spPr>
        <p:txBody>
          <a:bodyPr wrap="square">
            <a:spAutoFit/>
          </a:bodyPr>
          <a:lstStyle/>
          <a:p>
            <a:r>
              <a:rPr lang="en-US" sz="2800" dirty="0" smtClean="0"/>
              <a:t>Water </a:t>
            </a:r>
            <a:r>
              <a:rPr lang="en-US" sz="2800" dirty="0" err="1" smtClean="0"/>
              <a:t>Vapour</a:t>
            </a:r>
            <a:r>
              <a:rPr lang="en-US" sz="2800" dirty="0" smtClean="0"/>
              <a:t> Channel: Weighting Function and Image</a:t>
            </a:r>
          </a:p>
          <a:p>
            <a:r>
              <a:rPr lang="en-US" sz="2800" dirty="0" smtClean="0"/>
              <a:t>The 6.7 µm channel weighting function is given on the left.</a:t>
            </a:r>
          </a:p>
          <a:p>
            <a:r>
              <a:rPr lang="en-US" sz="2800" dirty="0" smtClean="0"/>
              <a:t>A 6.7 µm channel image is given on the right. This channel is very sensitive to water </a:t>
            </a:r>
            <a:r>
              <a:rPr lang="en-US" sz="2800" dirty="0" err="1" smtClean="0"/>
              <a:t>vapour</a:t>
            </a:r>
            <a:r>
              <a:rPr lang="en-US" sz="2800" dirty="0" smtClean="0"/>
              <a:t> and receives the majority of its radiance from the mid and upper </a:t>
            </a:r>
            <a:r>
              <a:rPr lang="en-US" sz="2800" dirty="0" err="1" smtClean="0"/>
              <a:t>atmosphere.Dark</a:t>
            </a:r>
            <a:r>
              <a:rPr lang="en-US" sz="2800" dirty="0" smtClean="0"/>
              <a:t> regions are radiance from lower in the atmosphere (dry, warm) and light regions are from higher  (moist, cold) or from cloud tops.</a:t>
            </a:r>
            <a:endParaRPr lang="en-US" sz="2800" dirty="0"/>
          </a:p>
        </p:txBody>
      </p:sp>
      <p:pic>
        <p:nvPicPr>
          <p:cNvPr id="3" name="Picture 2"/>
          <p:cNvPicPr>
            <a:picLocks noChangeAspect="1"/>
          </p:cNvPicPr>
          <p:nvPr/>
        </p:nvPicPr>
        <p:blipFill>
          <a:blip r:embed="rId2"/>
          <a:stretch>
            <a:fillRect/>
          </a:stretch>
        </p:blipFill>
        <p:spPr>
          <a:xfrm>
            <a:off x="448694" y="-203228"/>
            <a:ext cx="11363903" cy="4519734"/>
          </a:xfrm>
          <a:prstGeom prst="rect">
            <a:avLst/>
          </a:prstGeom>
        </p:spPr>
      </p:pic>
    </p:spTree>
    <p:extLst>
      <p:ext uri="{BB962C8B-B14F-4D97-AF65-F5344CB8AC3E}">
        <p14:creationId xmlns:p14="http://schemas.microsoft.com/office/powerpoint/2010/main" val="354166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1634" y="0"/>
            <a:ext cx="9762565" cy="4593049"/>
          </a:xfrm>
          <a:prstGeom prst="rect">
            <a:avLst/>
          </a:prstGeom>
        </p:spPr>
      </p:pic>
      <p:sp>
        <p:nvSpPr>
          <p:cNvPr id="4" name="Rectangle 3"/>
          <p:cNvSpPr/>
          <p:nvPr/>
        </p:nvSpPr>
        <p:spPr>
          <a:xfrm>
            <a:off x="0" y="4708991"/>
            <a:ext cx="12192000" cy="2246769"/>
          </a:xfrm>
          <a:prstGeom prst="rect">
            <a:avLst/>
          </a:prstGeom>
        </p:spPr>
        <p:txBody>
          <a:bodyPr wrap="square">
            <a:spAutoFit/>
          </a:bodyPr>
          <a:lstStyle/>
          <a:p>
            <a:r>
              <a:rPr lang="en-US" sz="2800" dirty="0" smtClean="0"/>
              <a:t>The infrared radiance detected by a satellite is emitted from both the surface of the earth and the atmosphere. The radiance from the surface is given as the product of its black body radiance, the emissivity of the surface at the given wavelength, and the transmittance from the surface to the top of the atmosphere. Most surfaces have a thermal emissivity near one. </a:t>
            </a:r>
            <a:endParaRPr lang="en-US" sz="2800" dirty="0"/>
          </a:p>
        </p:txBody>
      </p:sp>
    </p:spTree>
    <p:extLst>
      <p:ext uri="{BB962C8B-B14F-4D97-AF65-F5344CB8AC3E}">
        <p14:creationId xmlns:p14="http://schemas.microsoft.com/office/powerpoint/2010/main" val="376827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330" y="21367"/>
            <a:ext cx="10071846" cy="5586118"/>
          </a:xfrm>
          <a:prstGeom prst="rect">
            <a:avLst/>
          </a:prstGeom>
        </p:spPr>
      </p:pic>
      <p:sp>
        <p:nvSpPr>
          <p:cNvPr id="3" name="Rectangle 2"/>
          <p:cNvSpPr/>
          <p:nvPr/>
        </p:nvSpPr>
        <p:spPr>
          <a:xfrm>
            <a:off x="0" y="5607485"/>
            <a:ext cx="12192000" cy="1815882"/>
          </a:xfrm>
          <a:prstGeom prst="rect">
            <a:avLst/>
          </a:prstGeom>
        </p:spPr>
        <p:txBody>
          <a:bodyPr wrap="square">
            <a:spAutoFit/>
          </a:bodyPr>
          <a:lstStyle/>
          <a:p>
            <a:r>
              <a:rPr lang="en-US" sz="2800" dirty="0" smtClean="0">
                <a:solidFill>
                  <a:srgbClr val="C00000"/>
                </a:solidFill>
              </a:rPr>
              <a:t>The radiance from an atmospheric layer is given as the product of its blackbody radiance, emissivity, and the transmittance from that layer to the top of the atmosphere. The sum of these layers is the atmospheric contribution at a given wavelength. </a:t>
            </a:r>
            <a:endParaRPr lang="en-US" sz="2800" dirty="0">
              <a:solidFill>
                <a:srgbClr val="C00000"/>
              </a:solidFill>
            </a:endParaRPr>
          </a:p>
        </p:txBody>
      </p:sp>
    </p:spTree>
    <p:extLst>
      <p:ext uri="{BB962C8B-B14F-4D97-AF65-F5344CB8AC3E}">
        <p14:creationId xmlns:p14="http://schemas.microsoft.com/office/powerpoint/2010/main" val="326586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1081</Words>
  <Application>Microsoft Office PowerPoint</Application>
  <PresentationFormat>Widescreen</PresentationFormat>
  <Paragraphs>40</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trying to understand the complex nature of clouds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10</cp:revision>
  <dcterms:created xsi:type="dcterms:W3CDTF">2015-10-30T17:21:02Z</dcterms:created>
  <dcterms:modified xsi:type="dcterms:W3CDTF">2015-11-04T15:33:28Z</dcterms:modified>
</cp:coreProperties>
</file>