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7" d="100"/>
          <a:sy n="57" d="100"/>
        </p:scale>
        <p:origin x="7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E347A4-4B45-4F3D-BAFB-5F50BCC6BA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287033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347A4-4B45-4F3D-BAFB-5F50BCC6BA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370467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347A4-4B45-4F3D-BAFB-5F50BCC6BA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184602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E347A4-4B45-4F3D-BAFB-5F50BCC6BA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524471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E347A4-4B45-4F3D-BAFB-5F50BCC6BAA8}" type="datetimeFigureOut">
              <a:rPr lang="en-US" smtClean="0"/>
              <a:t>10/23/2015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32062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E347A4-4B45-4F3D-BAFB-5F50BCC6BA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113556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E347A4-4B45-4F3D-BAFB-5F50BCC6BAA8}" type="datetimeFigureOut">
              <a:rPr lang="en-US" smtClean="0"/>
              <a:t>10/23/2015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778914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E347A4-4B45-4F3D-BAFB-5F50BCC6BAA8}" type="datetimeFigureOut">
              <a:rPr lang="en-US" smtClean="0"/>
              <a:t>10/23/2015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73288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347A4-4B45-4F3D-BAFB-5F50BCC6BAA8}" type="datetimeFigureOut">
              <a:rPr lang="en-US" smtClean="0"/>
              <a:t>10/23/2015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362101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347A4-4B45-4F3D-BAFB-5F50BCC6BA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627186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E347A4-4B45-4F3D-BAFB-5F50BCC6BAA8}" type="datetimeFigureOut">
              <a:rPr lang="en-US" smtClean="0"/>
              <a:t>10/23/2015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45A2-6966-4C65-AABE-60A15A24F479}" type="slidenum">
              <a:rPr lang="en-US" smtClean="0"/>
              <a:t>‹#›</a:t>
            </a:fld>
            <a:endParaRPr lang="en-US"/>
          </a:p>
        </p:txBody>
      </p:sp>
    </p:spTree>
    <p:extLst>
      <p:ext uri="{BB962C8B-B14F-4D97-AF65-F5344CB8AC3E}">
        <p14:creationId xmlns:p14="http://schemas.microsoft.com/office/powerpoint/2010/main" val="73537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347A4-4B45-4F3D-BAFB-5F50BCC6BAA8}" type="datetimeFigureOut">
              <a:rPr lang="en-US" smtClean="0"/>
              <a:t>10/23/2015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845A2-6966-4C65-AABE-60A15A24F479}" type="slidenum">
              <a:rPr lang="en-US" smtClean="0"/>
              <a:t>‹#›</a:t>
            </a:fld>
            <a:endParaRPr lang="en-US"/>
          </a:p>
        </p:txBody>
      </p:sp>
    </p:spTree>
    <p:extLst>
      <p:ext uri="{BB962C8B-B14F-4D97-AF65-F5344CB8AC3E}">
        <p14:creationId xmlns:p14="http://schemas.microsoft.com/office/powerpoint/2010/main" val="24888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77800"/>
            <a:ext cx="11353800" cy="825500"/>
          </a:xfrm>
        </p:spPr>
        <p:txBody>
          <a:bodyPr>
            <a:normAutofit fontScale="90000"/>
          </a:bodyPr>
          <a:lstStyle/>
          <a:p>
            <a:r>
              <a:rPr lang="en-US" sz="2000" b="1" dirty="0" smtClean="0"/>
              <a:t>From:</a:t>
            </a:r>
            <a:r>
              <a:rPr lang="en-US" sz="2000" dirty="0" smtClean="0"/>
              <a:t/>
            </a:r>
            <a:br>
              <a:rPr lang="en-US" sz="2000" dirty="0" smtClean="0"/>
            </a:br>
            <a:r>
              <a:rPr lang="en-US" sz="2000" dirty="0" smtClean="0"/>
              <a:t>Water </a:t>
            </a:r>
            <a:r>
              <a:rPr lang="en-US" sz="2000" dirty="0" err="1" smtClean="0"/>
              <a:t>vapour</a:t>
            </a:r>
            <a:r>
              <a:rPr lang="en-US" sz="2000" dirty="0" smtClean="0"/>
              <a:t> foreign-continuum absorption in near-infrared windows from laboratory measurement</a:t>
            </a:r>
            <a:br>
              <a:rPr lang="en-US" sz="2000" dirty="0" smtClean="0"/>
            </a:br>
            <a:r>
              <a:rPr lang="en-US" sz="1800" dirty="0"/>
              <a:t>Phil. Trans. R. Soc. </a:t>
            </a:r>
            <a:r>
              <a:rPr lang="en-US" sz="1800" dirty="0" smtClean="0"/>
              <a:t>A (2012) 370 , 2557–2577 doi:10.1098/rsta.2011.0218</a:t>
            </a:r>
            <a:br>
              <a:rPr lang="en-US" sz="1800" dirty="0" smtClean="0"/>
            </a:br>
            <a:r>
              <a:rPr lang="pl-PL" sz="1600" dirty="0" smtClean="0"/>
              <a:t>IG</a:t>
            </a:r>
            <a:r>
              <a:rPr lang="en-US" sz="1600" dirty="0" smtClean="0"/>
              <a:t>O</a:t>
            </a:r>
            <a:r>
              <a:rPr lang="pl-PL" sz="1600" dirty="0" smtClean="0"/>
              <a:t>R</a:t>
            </a:r>
            <a:r>
              <a:rPr lang="en-US" sz="1600" dirty="0" smtClean="0"/>
              <a:t> </a:t>
            </a:r>
            <a:r>
              <a:rPr lang="pl-PL" sz="1600" dirty="0" smtClean="0"/>
              <a:t>V</a:t>
            </a:r>
            <a:r>
              <a:rPr lang="pl-PL" sz="1600" dirty="0"/>
              <a:t>. </a:t>
            </a:r>
            <a:r>
              <a:rPr lang="pl-PL" sz="1600" dirty="0" smtClean="0"/>
              <a:t>P</a:t>
            </a:r>
            <a:r>
              <a:rPr lang="en-US" sz="1600" dirty="0" smtClean="0"/>
              <a:t> </a:t>
            </a:r>
            <a:r>
              <a:rPr lang="pl-PL" sz="1600" dirty="0" smtClean="0"/>
              <a:t>TASHNIK</a:t>
            </a:r>
            <a:r>
              <a:rPr lang="en-US" sz="1600" dirty="0" smtClean="0"/>
              <a:t> et al</a:t>
            </a:r>
            <a:r>
              <a:rPr lang="en-US" sz="1600" dirty="0" smtClean="0"/>
              <a:t>.</a:t>
            </a:r>
            <a:endParaRPr lang="en-US" sz="2000" dirty="0"/>
          </a:p>
        </p:txBody>
      </p:sp>
      <p:sp>
        <p:nvSpPr>
          <p:cNvPr id="7" name="Rectangle 6"/>
          <p:cNvSpPr/>
          <p:nvPr/>
        </p:nvSpPr>
        <p:spPr>
          <a:xfrm>
            <a:off x="0" y="1003300"/>
            <a:ext cx="11963400" cy="4401205"/>
          </a:xfrm>
          <a:prstGeom prst="rect">
            <a:avLst/>
          </a:prstGeom>
        </p:spPr>
        <p:txBody>
          <a:bodyPr wrap="square">
            <a:spAutoFit/>
          </a:bodyPr>
          <a:lstStyle/>
          <a:p>
            <a:r>
              <a:rPr lang="en-US" sz="2000" dirty="0" smtClean="0">
                <a:effectLst/>
              </a:rPr>
              <a:t>For a long time, it has been believed that atmospheric absorption of </a:t>
            </a:r>
            <a:r>
              <a:rPr lang="en-US" sz="2000" dirty="0" smtClean="0">
                <a:effectLst/>
              </a:rPr>
              <a:t>radiation within </a:t>
            </a:r>
            <a:r>
              <a:rPr lang="en-US" sz="2000" dirty="0" smtClean="0">
                <a:effectLst/>
              </a:rPr>
              <a:t>wavelength regions of relatively high infrared transmittance (so-called ‘windows</a:t>
            </a:r>
            <a:r>
              <a:rPr lang="en-US" sz="2000" dirty="0" smtClean="0">
                <a:effectLst/>
              </a:rPr>
              <a:t>’) was </a:t>
            </a:r>
            <a:r>
              <a:rPr lang="en-US" sz="2000" dirty="0" smtClean="0">
                <a:effectLst/>
              </a:rPr>
              <a:t>dominated by the water </a:t>
            </a:r>
            <a:r>
              <a:rPr lang="en-US" sz="2000" dirty="0" err="1" smtClean="0">
                <a:effectLst/>
              </a:rPr>
              <a:t>vapour</a:t>
            </a:r>
            <a:r>
              <a:rPr lang="en-US" sz="2000" dirty="0" smtClean="0">
                <a:effectLst/>
              </a:rPr>
              <a:t> self-continuum, that is, spectrally </a:t>
            </a:r>
            <a:r>
              <a:rPr lang="en-US" sz="2000" dirty="0" smtClean="0">
                <a:effectLst/>
              </a:rPr>
              <a:t>smooth absorption </a:t>
            </a:r>
            <a:r>
              <a:rPr lang="en-US" sz="2000" dirty="0" smtClean="0">
                <a:effectLst/>
              </a:rPr>
              <a:t>caused by H</a:t>
            </a:r>
            <a:r>
              <a:rPr lang="en-US" sz="2000" baseline="-25000" dirty="0" smtClean="0">
                <a:effectLst/>
              </a:rPr>
              <a:t>2</a:t>
            </a:r>
            <a:r>
              <a:rPr lang="en-US" sz="2000" dirty="0" smtClean="0">
                <a:effectLst/>
              </a:rPr>
              <a:t>O−H</a:t>
            </a:r>
            <a:r>
              <a:rPr lang="en-US" sz="2000" baseline="-25000" dirty="0" smtClean="0">
                <a:effectLst/>
              </a:rPr>
              <a:t>2</a:t>
            </a:r>
            <a:r>
              <a:rPr lang="en-US" sz="2000" dirty="0" smtClean="0">
                <a:effectLst/>
              </a:rPr>
              <a:t>O pair interaction. Absorption due to the </a:t>
            </a:r>
            <a:r>
              <a:rPr lang="en-US" sz="2000" dirty="0" smtClean="0">
                <a:effectLst/>
              </a:rPr>
              <a:t>foreign continuum </a:t>
            </a:r>
            <a:r>
              <a:rPr lang="en-US" sz="2000" dirty="0" smtClean="0">
                <a:effectLst/>
              </a:rPr>
              <a:t>(i.e. caused mostly by H</a:t>
            </a:r>
            <a:r>
              <a:rPr lang="en-US" sz="2000" baseline="-25000" dirty="0" smtClean="0">
                <a:effectLst/>
              </a:rPr>
              <a:t>2</a:t>
            </a:r>
            <a:r>
              <a:rPr lang="en-US" sz="2000" dirty="0" smtClean="0">
                <a:effectLst/>
              </a:rPr>
              <a:t>O−</a:t>
            </a:r>
            <a:r>
              <a:rPr lang="en-US" sz="2000" dirty="0" smtClean="0">
                <a:effectLst/>
              </a:rPr>
              <a:t>N</a:t>
            </a:r>
            <a:r>
              <a:rPr lang="en-US" sz="2000" baseline="-25000" dirty="0" smtClean="0">
                <a:effectLst/>
              </a:rPr>
              <a:t>2</a:t>
            </a:r>
            <a:r>
              <a:rPr lang="en-US" sz="2000" dirty="0" smtClean="0">
                <a:effectLst/>
              </a:rPr>
              <a:t> bimolecular </a:t>
            </a:r>
            <a:r>
              <a:rPr lang="en-US" sz="2000" dirty="0" smtClean="0">
                <a:effectLst/>
              </a:rPr>
              <a:t>absorption in the </a:t>
            </a:r>
            <a:r>
              <a:rPr lang="en-US" sz="2000" dirty="0" smtClean="0">
                <a:effectLst/>
              </a:rPr>
              <a:t>Earth’s atmosphere</a:t>
            </a:r>
            <a:r>
              <a:rPr lang="en-US" sz="2000" dirty="0" smtClean="0">
                <a:effectLst/>
              </a:rPr>
              <a:t>) was considered to be negligible in the windows. We report </a:t>
            </a:r>
            <a:r>
              <a:rPr lang="en-US" sz="2000" dirty="0" smtClean="0">
                <a:effectLst/>
              </a:rPr>
              <a:t>new retrievals </a:t>
            </a:r>
            <a:r>
              <a:rPr lang="en-US" sz="2000" dirty="0" smtClean="0">
                <a:effectLst/>
              </a:rPr>
              <a:t>of the water </a:t>
            </a:r>
            <a:r>
              <a:rPr lang="en-US" sz="2000" dirty="0" err="1" smtClean="0">
                <a:effectLst/>
              </a:rPr>
              <a:t>vapour</a:t>
            </a:r>
            <a:r>
              <a:rPr lang="en-US" sz="2000" dirty="0" smtClean="0">
                <a:effectLst/>
              </a:rPr>
              <a:t> foreign continuum from high-resolution </a:t>
            </a:r>
            <a:r>
              <a:rPr lang="en-US" sz="2000" dirty="0" smtClean="0">
                <a:effectLst/>
              </a:rPr>
              <a:t>laboratory measurements </a:t>
            </a:r>
            <a:r>
              <a:rPr lang="en-US" sz="2000" dirty="0" smtClean="0">
                <a:effectLst/>
              </a:rPr>
              <a:t>at temperatures between 350 and 430 K in four near-infrared </a:t>
            </a:r>
            <a:r>
              <a:rPr lang="en-US" sz="2000" dirty="0" smtClean="0">
                <a:effectLst/>
              </a:rPr>
              <a:t>windows between </a:t>
            </a:r>
            <a:r>
              <a:rPr lang="en-US" sz="2000" dirty="0" smtClean="0">
                <a:effectLst/>
              </a:rPr>
              <a:t>1.1 and </a:t>
            </a:r>
            <a:r>
              <a:rPr lang="en-US" sz="2000" dirty="0" smtClean="0">
                <a:effectLst/>
              </a:rPr>
              <a:t>5 µm </a:t>
            </a:r>
            <a:r>
              <a:rPr lang="en-US" sz="2000" dirty="0" smtClean="0">
                <a:effectLst/>
              </a:rPr>
              <a:t>(9000–2000 cm−1). Our results indicate that the </a:t>
            </a:r>
            <a:r>
              <a:rPr lang="en-US" sz="2000" dirty="0" smtClean="0">
                <a:effectLst/>
              </a:rPr>
              <a:t>foreign continuum </a:t>
            </a:r>
            <a:r>
              <a:rPr lang="en-US" sz="2000" dirty="0" smtClean="0">
                <a:effectLst/>
              </a:rPr>
              <a:t>in these windows has a very weak temperature dependence and </a:t>
            </a:r>
            <a:r>
              <a:rPr lang="en-US" sz="2000" dirty="0" smtClean="0">
                <a:effectLst/>
              </a:rPr>
              <a:t>is typically </a:t>
            </a:r>
            <a:r>
              <a:rPr lang="en-US" sz="2000" dirty="0" smtClean="0">
                <a:effectLst/>
              </a:rPr>
              <a:t>between one and two orders of magnitude stronger than that given </a:t>
            </a:r>
            <a:r>
              <a:rPr lang="en-US" sz="2000" dirty="0" smtClean="0">
                <a:effectLst/>
              </a:rPr>
              <a:t>in representations </a:t>
            </a:r>
            <a:r>
              <a:rPr lang="en-US" sz="2000" dirty="0" smtClean="0">
                <a:effectLst/>
              </a:rPr>
              <a:t>of the continuum currently used in many climate and weather prediction</a:t>
            </a:r>
          </a:p>
          <a:p>
            <a:r>
              <a:rPr lang="en-US" sz="2000" dirty="0" smtClean="0">
                <a:effectLst/>
              </a:rPr>
              <a:t>models. This indicates that absorption owing to the foreign continuum may </a:t>
            </a:r>
            <a:r>
              <a:rPr lang="en-US" sz="2000" dirty="0" smtClean="0">
                <a:effectLst/>
              </a:rPr>
              <a:t>be comparable </a:t>
            </a:r>
            <a:r>
              <a:rPr lang="en-US" sz="2000" dirty="0" smtClean="0">
                <a:effectLst/>
              </a:rPr>
              <a:t>to the self-continuum under atmospheric conditions in the </a:t>
            </a:r>
            <a:r>
              <a:rPr lang="en-US" sz="2000" dirty="0" smtClean="0">
                <a:effectLst/>
              </a:rPr>
              <a:t>investigated windows</a:t>
            </a:r>
            <a:r>
              <a:rPr lang="en-US" sz="2000" dirty="0" smtClean="0">
                <a:effectLst/>
              </a:rPr>
              <a:t>. The calculated global-average clear-sky atmospheric absorption of </a:t>
            </a:r>
            <a:r>
              <a:rPr lang="en-US" sz="2000" dirty="0" smtClean="0">
                <a:effectLst/>
              </a:rPr>
              <a:t>solar radiation </a:t>
            </a:r>
            <a:r>
              <a:rPr lang="en-US" sz="2000" dirty="0" smtClean="0">
                <a:effectLst/>
              </a:rPr>
              <a:t>is increased by approximately 0.46 W m−2</a:t>
            </a:r>
            <a:r>
              <a:rPr lang="en-US" sz="2000" dirty="0"/>
              <a:t> </a:t>
            </a:r>
            <a:r>
              <a:rPr lang="en-US" sz="2000" dirty="0" smtClean="0">
                <a:effectLst/>
              </a:rPr>
              <a:t>(or 0.6% of the total </a:t>
            </a:r>
            <a:r>
              <a:rPr lang="en-US" sz="2000" dirty="0" smtClean="0">
                <a:effectLst/>
              </a:rPr>
              <a:t>clear- sky </a:t>
            </a:r>
            <a:r>
              <a:rPr lang="en-US" sz="2000" dirty="0" smtClean="0">
                <a:effectLst/>
              </a:rPr>
              <a:t>absorption) by using these new measurements when compared with </a:t>
            </a:r>
            <a:r>
              <a:rPr lang="en-US" sz="2000" dirty="0" smtClean="0">
                <a:effectLst/>
              </a:rPr>
              <a:t>calculations applying </a:t>
            </a:r>
            <a:r>
              <a:rPr lang="en-US" sz="2000" dirty="0" smtClean="0">
                <a:effectLst/>
              </a:rPr>
              <a:t>the widely used MTCKD (</a:t>
            </a:r>
            <a:r>
              <a:rPr lang="en-US" sz="2000" dirty="0" err="1" smtClean="0">
                <a:effectLst/>
              </a:rPr>
              <a:t>Mlawer</a:t>
            </a:r>
            <a:r>
              <a:rPr lang="en-US" sz="2000" dirty="0" smtClean="0">
                <a:effectLst/>
              </a:rPr>
              <a:t>–Tobin–Clough–</a:t>
            </a:r>
            <a:r>
              <a:rPr lang="en-US" sz="2000" dirty="0" err="1" smtClean="0">
                <a:effectLst/>
              </a:rPr>
              <a:t>Kneizys</a:t>
            </a:r>
            <a:r>
              <a:rPr lang="en-US" sz="2000" dirty="0" smtClean="0">
                <a:effectLst/>
              </a:rPr>
              <a:t>–Davies) foreign </a:t>
            </a:r>
            <a:r>
              <a:rPr lang="en-US" sz="2000" dirty="0" smtClean="0"/>
              <a:t>continuum </a:t>
            </a:r>
            <a:r>
              <a:rPr lang="en-US" sz="2000" dirty="0" smtClean="0"/>
              <a:t>model.</a:t>
            </a:r>
            <a:endParaRPr lang="en-US" sz="2000" dirty="0">
              <a:effectLst/>
            </a:endParaRPr>
          </a:p>
        </p:txBody>
      </p:sp>
    </p:spTree>
    <p:extLst>
      <p:ext uri="{BB962C8B-B14F-4D97-AF65-F5344CB8AC3E}">
        <p14:creationId xmlns:p14="http://schemas.microsoft.com/office/powerpoint/2010/main" val="783059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71347"/>
            <a:ext cx="12154738" cy="10064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a:ln>
                  <a:noFill/>
                </a:ln>
                <a:solidFill>
                  <a:srgbClr val="006400"/>
                </a:solidFill>
                <a:effectLst/>
                <a:latin typeface="Arial" panose="020B0604020202020204" pitchFamily="34" charset="0"/>
              </a:rPr>
              <a:t>A</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ref'ev</a:t>
            </a:r>
            <a:r>
              <a:rPr kumimoji="0" lang="en-US" altLang="en-US" sz="1200" b="1" i="0" u="none" strike="noStrike" cap="none" normalizeH="0" baseline="0" dirty="0" smtClean="0" bmk="">
                <a:ln>
                  <a:noFill/>
                </a:ln>
                <a:solidFill>
                  <a:srgbClr val="006400"/>
                </a:solidFill>
                <a:effectLst/>
                <a:latin typeface="Arial" panose="020B0604020202020204" pitchFamily="34" charset="0"/>
              </a:rPr>
              <a:t> VN,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Dianov-Klokov</a:t>
            </a:r>
            <a:r>
              <a:rPr kumimoji="0" lang="en-US" altLang="en-US" sz="1200" b="1" i="0" u="none" strike="noStrike" cap="none" normalizeH="0" baseline="0" dirty="0" smtClean="0" bmk="">
                <a:ln>
                  <a:noFill/>
                </a:ln>
                <a:solidFill>
                  <a:srgbClr val="006400"/>
                </a:solidFill>
                <a:effectLst/>
                <a:latin typeface="Arial" panose="020B0604020202020204" pitchFamily="34" charset="0"/>
              </a:rPr>
              <a:t> VI.</a:t>
            </a:r>
            <a:r>
              <a:rPr kumimoji="0" lang="en-US" altLang="en-US" sz="1200" b="0" i="0" u="none" strike="noStrike" cap="none" normalizeH="0" baseline="0" dirty="0" smtClean="0" bmk="">
                <a:ln>
                  <a:noFill/>
                </a:ln>
                <a:solidFill>
                  <a:schemeClr val="tx1"/>
                </a:solidFill>
                <a:effectLst/>
                <a:latin typeface="Arial" panose="020B0604020202020204" pitchFamily="34" charset="0"/>
              </a:rPr>
              <a:t> Attenuation of 10.6-µm radiation by water vapor and the role of (H20)2 dimers. Opt.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Spectrosc</a:t>
            </a:r>
            <a:r>
              <a:rPr kumimoji="0" lang="en-US" altLang="en-US" sz="1200" b="0" i="0" u="none" strike="noStrike" cap="none" normalizeH="0" baseline="0" dirty="0" smtClean="0" bmk="">
                <a:ln>
                  <a:noFill/>
                </a:ln>
                <a:solidFill>
                  <a:schemeClr val="tx1"/>
                </a:solidFill>
                <a:effectLst/>
                <a:latin typeface="Arial" panose="020B0604020202020204" pitchFamily="34" charset="0"/>
              </a:rPr>
              <a:t>. (1977) 42(5), 488-492.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Bignell</a:t>
            </a:r>
            <a:r>
              <a:rPr kumimoji="0" lang="en-US" altLang="en-US" sz="1200" b="1" i="0" u="none" strike="noStrike" cap="none" normalizeH="0" baseline="0" dirty="0" smtClean="0" bmk="">
                <a:ln>
                  <a:noFill/>
                </a:ln>
                <a:solidFill>
                  <a:srgbClr val="006400"/>
                </a:solidFill>
                <a:effectLst/>
                <a:latin typeface="Arial" panose="020B0604020202020204" pitchFamily="34" charset="0"/>
              </a:rPr>
              <a:t> K,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Saiedy</a:t>
            </a:r>
            <a:r>
              <a:rPr kumimoji="0" lang="en-US" altLang="en-US" sz="1200" b="1" i="0" u="none" strike="noStrike" cap="none" normalizeH="0" baseline="0" dirty="0" smtClean="0" bmk="">
                <a:ln>
                  <a:noFill/>
                </a:ln>
                <a:solidFill>
                  <a:srgbClr val="006400"/>
                </a:solidFill>
                <a:effectLst/>
                <a:latin typeface="Arial" panose="020B0604020202020204" pitchFamily="34" charset="0"/>
              </a:rPr>
              <a:t> F, Sheppard PA.</a:t>
            </a:r>
            <a:r>
              <a:rPr kumimoji="0" lang="en-US" altLang="en-US" sz="1200" b="0" i="0" u="none" strike="noStrike" cap="none" normalizeH="0" baseline="0" dirty="0" smtClean="0" bmk="">
                <a:ln>
                  <a:noFill/>
                </a:ln>
                <a:solidFill>
                  <a:schemeClr val="tx1"/>
                </a:solidFill>
                <a:effectLst/>
                <a:latin typeface="Arial" panose="020B0604020202020204" pitchFamily="34" charset="0"/>
              </a:rPr>
              <a:t> On the atmospheric infrared continuum. JOSA (1963) 53(4), 466-479.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Bignell</a:t>
            </a:r>
            <a:r>
              <a:rPr kumimoji="0" lang="en-US" altLang="en-US" sz="1200" b="1" i="0" u="none" strike="noStrike" cap="none" normalizeH="0" baseline="0" dirty="0" smtClean="0" bmk="">
                <a:ln>
                  <a:noFill/>
                </a:ln>
                <a:solidFill>
                  <a:srgbClr val="006400"/>
                </a:solidFill>
                <a:effectLst/>
                <a:latin typeface="Arial" panose="020B0604020202020204" pitchFamily="34" charset="0"/>
              </a:rPr>
              <a:t> KJ.</a:t>
            </a:r>
            <a:r>
              <a:rPr kumimoji="0" lang="en-US" altLang="en-US" sz="1200" b="0" i="0" u="none" strike="noStrike" cap="none" normalizeH="0" baseline="0" dirty="0" smtClean="0" bmk="">
                <a:ln>
                  <a:noFill/>
                </a:ln>
                <a:solidFill>
                  <a:schemeClr val="tx1"/>
                </a:solidFill>
                <a:effectLst/>
                <a:latin typeface="Arial" panose="020B0604020202020204" pitchFamily="34" charset="0"/>
              </a:rPr>
              <a:t> The water-</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infra-red continuum. Q. J. Royal.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Meteorol</a:t>
            </a:r>
            <a:r>
              <a:rPr kumimoji="0" lang="en-US" altLang="en-US" sz="1200" b="0" i="0" u="none" strike="noStrike" cap="none" normalizeH="0" baseline="0" dirty="0" smtClean="0" bmk="">
                <a:ln>
                  <a:noFill/>
                </a:ln>
                <a:solidFill>
                  <a:schemeClr val="tx1"/>
                </a:solidFill>
                <a:effectLst/>
                <a:latin typeface="Arial" panose="020B0604020202020204" pitchFamily="34" charset="0"/>
              </a:rPr>
              <a:t>. Soc. (1970) 96(409), 390-403.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Burch DE.</a:t>
            </a:r>
            <a:r>
              <a:rPr kumimoji="0" lang="en-US" altLang="en-US" sz="1200" b="0" i="0" u="none" strike="noStrike" cap="none" normalizeH="0" baseline="0" dirty="0" smtClean="0" bmk="">
                <a:ln>
                  <a:noFill/>
                </a:ln>
                <a:solidFill>
                  <a:schemeClr val="tx1"/>
                </a:solidFill>
                <a:effectLst/>
                <a:latin typeface="Arial" panose="020B0604020202020204" pitchFamily="34" charset="0"/>
              </a:rPr>
              <a:t> Investigation of the Absorption of Infrared Radiation by Atmospheric Gases. Semi-Annual Technical Report.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Philco</a:t>
            </a:r>
            <a:r>
              <a:rPr kumimoji="0" lang="en-US" altLang="en-US" sz="1200" b="0" i="0" u="none" strike="noStrike" cap="none" normalizeH="0" baseline="0" dirty="0" smtClean="0" bmk="">
                <a:ln>
                  <a:noFill/>
                </a:ln>
                <a:solidFill>
                  <a:schemeClr val="tx1"/>
                </a:solidFill>
                <a:effectLst/>
                <a:latin typeface="Arial" panose="020B0604020202020204" pitchFamily="34" charset="0"/>
              </a:rPr>
              <a:t>-Ford Corporation,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Aeronutronic</a:t>
            </a:r>
            <a:r>
              <a:rPr kumimoji="0" lang="en-US" altLang="en-US" sz="1200" b="0" i="0" u="none" strike="noStrike" cap="none" normalizeH="0" baseline="0" dirty="0" smtClean="0" bmk="">
                <a:ln>
                  <a:noFill/>
                </a:ln>
                <a:solidFill>
                  <a:schemeClr val="tx1"/>
                </a:solidFill>
                <a:effectLst/>
                <a:latin typeface="Arial" panose="020B0604020202020204" pitchFamily="34" charset="0"/>
              </a:rPr>
              <a:t> Division,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Newport Beach, CA, Rept. U-4784 (1970).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Brown A, Tipping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RH.</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Collision</a:t>
            </a:r>
            <a:r>
              <a:rPr kumimoji="0" lang="en-US" altLang="en-US" sz="1200" b="0" i="0" u="none" strike="noStrike" cap="none" normalizeH="0" baseline="0" dirty="0" smtClean="0" bmk="">
                <a:ln>
                  <a:noFill/>
                </a:ln>
                <a:solidFill>
                  <a:schemeClr val="tx1"/>
                </a:solidFill>
                <a:effectLst/>
                <a:latin typeface="Arial" panose="020B0604020202020204" pitchFamily="34" charset="0"/>
              </a:rPr>
              <a:t>-induced absorption in dipolar molecule -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homonuclear</a:t>
            </a:r>
            <a:r>
              <a:rPr kumimoji="0" lang="en-US" altLang="en-US" sz="1200" b="0" i="0" u="none" strike="noStrike" cap="none" normalizeH="0" baseline="0" dirty="0" smtClean="0" bmk="">
                <a:ln>
                  <a:noFill/>
                </a:ln>
                <a:solidFill>
                  <a:schemeClr val="tx1"/>
                </a:solidFill>
                <a:effectLst/>
                <a:latin typeface="Arial" panose="020B0604020202020204" pitchFamily="34" charset="0"/>
              </a:rPr>
              <a:t> diatomic pairs. In "Weakly Interacting Molecular Pairs: Unconventional Absorbers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of Radiation in the Atmosphere" ed. by C.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Camy-Peret</a:t>
            </a:r>
            <a:r>
              <a:rPr kumimoji="0" lang="en-US" altLang="en-US" sz="1200" b="0" i="0" u="none" strike="noStrike" cap="none" normalizeH="0" baseline="0" dirty="0" smtClean="0" bmk="">
                <a:ln>
                  <a:noFill/>
                </a:ln>
                <a:solidFill>
                  <a:schemeClr val="tx1"/>
                </a:solidFill>
                <a:effectLst/>
                <a:latin typeface="Arial" panose="020B0604020202020204" pitchFamily="34" charset="0"/>
              </a:rPr>
              <a:t> and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A.A.Vigasin</a:t>
            </a:r>
            <a:r>
              <a:rPr kumimoji="0" lang="en-US" altLang="en-US" sz="1200" b="0" i="0" u="none" strike="noStrike" cap="none" normalizeH="0" baseline="0" dirty="0" smtClean="0" bmk="">
                <a:ln>
                  <a:noFill/>
                </a:ln>
                <a:solidFill>
                  <a:schemeClr val="tx1"/>
                </a:solidFill>
                <a:effectLst/>
                <a:latin typeface="Arial" panose="020B0604020202020204" pitchFamily="34" charset="0"/>
              </a:rPr>
              <a:t>, Kluwer Academic Publishers, Netherlands (2003), p. 93-99.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Clough SA,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Kneizys</a:t>
            </a:r>
            <a:r>
              <a:rPr kumimoji="0" lang="en-US" altLang="en-US" sz="1200" b="1" i="0" u="none" strike="noStrike" cap="none" normalizeH="0" baseline="0" dirty="0" smtClean="0" bmk="">
                <a:ln>
                  <a:noFill/>
                </a:ln>
                <a:solidFill>
                  <a:srgbClr val="006400"/>
                </a:solidFill>
                <a:effectLst/>
                <a:latin typeface="Arial" panose="020B0604020202020204" pitchFamily="34" charset="0"/>
              </a:rPr>
              <a:t> FX, Davies RW.</a:t>
            </a:r>
            <a:r>
              <a:rPr kumimoji="0" lang="en-US" altLang="en-US" sz="1200" b="0" i="0" u="none" strike="noStrike" cap="none" normalizeH="0" baseline="0" dirty="0" smtClean="0" bmk="">
                <a:ln>
                  <a:noFill/>
                </a:ln>
                <a:solidFill>
                  <a:schemeClr val="tx1"/>
                </a:solidFill>
                <a:effectLst/>
                <a:latin typeface="Arial" panose="020B0604020202020204" pitchFamily="34" charset="0"/>
              </a:rPr>
              <a:t> Line shape and water vapor continuum. Atmos. Res. (1989) 23, 229-241.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Clough SA.</a:t>
            </a:r>
            <a:r>
              <a:rPr kumimoji="0" lang="en-US" altLang="en-US" sz="1200" b="0" i="0" u="none" strike="noStrike" cap="none" normalizeH="0" baseline="0" dirty="0" smtClean="0" bmk="">
                <a:ln>
                  <a:noFill/>
                </a:ln>
                <a:solidFill>
                  <a:schemeClr val="tx1"/>
                </a:solidFill>
                <a:effectLst/>
                <a:latin typeface="Arial" panose="020B0604020202020204" pitchFamily="34" charset="0"/>
              </a:rPr>
              <a:t> The Water Vapor Continuum and its Role in Remote Sensing, in Optical Remote Sensing of the Atmosphere. OSA Technical Digest Series (Optical Society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 of America, Washington, DC, 1995) v. 2, 76-78.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Cormier JG, Hodges JT, Drummond JR.</a:t>
            </a:r>
            <a:r>
              <a:rPr kumimoji="0" lang="en-US" altLang="en-US" sz="1200" b="0" i="0" u="none" strike="noStrike" cap="none" normalizeH="0" baseline="0" dirty="0" smtClean="0" bmk="">
                <a:ln>
                  <a:noFill/>
                </a:ln>
                <a:solidFill>
                  <a:schemeClr val="tx1"/>
                </a:solidFill>
                <a:effectLst/>
                <a:latin typeface="Arial" panose="020B0604020202020204" pitchFamily="34" charset="0"/>
              </a:rPr>
              <a:t> Infrared water vapor continuum absorption at atmospheric temperatures. J. Chem. Phys. (2005) 122(11), 114309.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Daniel JS, Solomon S,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Kjaergaard</a:t>
            </a:r>
            <a:r>
              <a:rPr kumimoji="0" lang="en-US" altLang="en-US" sz="1200" b="1" i="0" u="none" strike="noStrike" cap="none" normalizeH="0" baseline="0" dirty="0" smtClean="0" bmk="">
                <a:ln>
                  <a:noFill/>
                </a:ln>
                <a:solidFill>
                  <a:srgbClr val="006400"/>
                </a:solidFill>
                <a:effectLst/>
                <a:latin typeface="Arial" panose="020B0604020202020204" pitchFamily="34" charset="0"/>
              </a:rPr>
              <a:t> HG, Schofield DP.</a:t>
            </a:r>
            <a:r>
              <a:rPr kumimoji="0" lang="en-US" altLang="en-US" sz="1200" b="0" i="0" u="none" strike="noStrike" cap="none" normalizeH="0" baseline="0" dirty="0" smtClean="0" bmk="">
                <a:ln>
                  <a:noFill/>
                </a:ln>
                <a:solidFill>
                  <a:schemeClr val="tx1"/>
                </a:solidFill>
                <a:effectLst/>
                <a:latin typeface="Arial" panose="020B0604020202020204" pitchFamily="34" charset="0"/>
              </a:rPr>
              <a:t> Atmospheric water vapor complexes and the continuum.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Geophys</a:t>
            </a:r>
            <a:r>
              <a:rPr kumimoji="0" lang="en-US" altLang="en-US" sz="1200" b="0" i="0" u="none" strike="noStrike" cap="none" normalizeH="0" baseline="0" dirty="0" smtClean="0" bmk="">
                <a:ln>
                  <a:noFill/>
                </a:ln>
                <a:solidFill>
                  <a:schemeClr val="tx1"/>
                </a:solidFill>
                <a:effectLst/>
                <a:latin typeface="Arial" panose="020B0604020202020204" pitchFamily="34" charset="0"/>
              </a:rPr>
              <a:t>. Res. Letters. (2004) 31, L06118.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Devir</a:t>
            </a:r>
            <a:r>
              <a:rPr kumimoji="0" lang="en-US" altLang="en-US" sz="1200" b="1" i="0" u="none" strike="noStrike" cap="none" normalizeH="0" baseline="0" dirty="0" smtClean="0" bmk="">
                <a:ln>
                  <a:noFill/>
                </a:ln>
                <a:solidFill>
                  <a:srgbClr val="006400"/>
                </a:solidFill>
                <a:effectLst/>
                <a:latin typeface="Arial" panose="020B0604020202020204" pitchFamily="34" charset="0"/>
              </a:rPr>
              <a:t> AD, Neumann M, Lipson SG, Oppenheim UP.</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vapor continuum in the 15- to 25-?m spectral region: evidence for (H2O)2 in the atmosphere. Optical Engineering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(1994) 33, 746-750.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Dianov-Klokov</a:t>
            </a:r>
            <a:r>
              <a:rPr kumimoji="0" lang="en-US" altLang="en-US" sz="1200" b="1" i="0" u="none" strike="noStrike" cap="none" normalizeH="0" baseline="0" dirty="0" smtClean="0" bmk="">
                <a:ln>
                  <a:noFill/>
                </a:ln>
                <a:solidFill>
                  <a:srgbClr val="006400"/>
                </a:solidFill>
                <a:effectLst/>
                <a:latin typeface="Arial" panose="020B0604020202020204" pitchFamily="34" charset="0"/>
              </a:rPr>
              <a:t> VI, Ivanov VM,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Aref'ev</a:t>
            </a:r>
            <a:r>
              <a:rPr kumimoji="0" lang="en-US" altLang="en-US" sz="1200" b="1" i="0" u="none" strike="noStrike" cap="none" normalizeH="0" baseline="0" dirty="0" smtClean="0" bmk="">
                <a:ln>
                  <a:noFill/>
                </a:ln>
                <a:solidFill>
                  <a:srgbClr val="006400"/>
                </a:solidFill>
                <a:effectLst/>
                <a:latin typeface="Arial" panose="020B0604020202020204" pitchFamily="34" charset="0"/>
              </a:rPr>
              <a:t> VN,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Sizov</a:t>
            </a:r>
            <a:r>
              <a:rPr kumimoji="0" lang="en-US" altLang="en-US" sz="1200" b="1" i="0" u="none" strike="noStrike" cap="none" normalizeH="0" baseline="0" dirty="0" smtClean="0" bmk="">
                <a:ln>
                  <a:noFill/>
                </a:ln>
                <a:solidFill>
                  <a:srgbClr val="006400"/>
                </a:solidFill>
                <a:effectLst/>
                <a:latin typeface="Arial" panose="020B0604020202020204" pitchFamily="34" charset="0"/>
              </a:rPr>
              <a:t> NI.</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continuum absorption at 8-13 mm. JQSRT (1981) 25, 83-92.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Elsasser</a:t>
            </a:r>
            <a:r>
              <a:rPr kumimoji="0" lang="en-US" altLang="en-US" sz="1200" b="1" i="0" u="none" strike="noStrike" cap="none" normalizeH="0" baseline="0" dirty="0" smtClean="0" bmk="">
                <a:ln>
                  <a:noFill/>
                </a:ln>
                <a:solidFill>
                  <a:srgbClr val="006400"/>
                </a:solidFill>
                <a:effectLst/>
                <a:latin typeface="Arial" panose="020B0604020202020204" pitchFamily="34" charset="0"/>
              </a:rPr>
              <a:t> WM.</a:t>
            </a:r>
            <a:r>
              <a:rPr kumimoji="0" lang="en-US" altLang="en-US" sz="1200" b="0" i="0" u="none" strike="noStrike" cap="none" normalizeH="0" baseline="0" dirty="0" smtClean="0" bmk="">
                <a:ln>
                  <a:noFill/>
                </a:ln>
                <a:solidFill>
                  <a:schemeClr val="tx1"/>
                </a:solidFill>
                <a:effectLst/>
                <a:latin typeface="Arial" panose="020B0604020202020204" pitchFamily="34" charset="0"/>
              </a:rPr>
              <a:t> Mean Absorption and Equivalent Absorption Coefficient of a Band Spectrum. Phys. Rev. (1938) 54, 126-129.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Epifanov</a:t>
            </a:r>
            <a:r>
              <a:rPr kumimoji="0" lang="en-US" altLang="en-US" sz="1200" b="1" i="0" u="none" strike="noStrike" cap="none" normalizeH="0" baseline="0" dirty="0" smtClean="0" bmk="">
                <a:ln>
                  <a:noFill/>
                </a:ln>
                <a:solidFill>
                  <a:srgbClr val="006400"/>
                </a:solidFill>
                <a:effectLst/>
                <a:latin typeface="Arial" panose="020B0604020202020204" pitchFamily="34" charset="0"/>
              </a:rPr>
              <a:t>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SYu</a:t>
            </a:r>
            <a:r>
              <a:rPr kumimoji="0" lang="en-US" altLang="en-US" sz="1200" b="1" i="0" u="none" strike="noStrike" cap="none" normalizeH="0" baseline="0" dirty="0" smtClean="0" bmk="">
                <a:ln>
                  <a:noFill/>
                </a:ln>
                <a:solidFill>
                  <a:srgbClr val="006400"/>
                </a:solidFill>
                <a:effectLst/>
                <a:latin typeface="Arial" panose="020B0604020202020204" pitchFamily="34" charset="0"/>
              </a:rPr>
              <a:t>,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Vigasin</a:t>
            </a:r>
            <a:r>
              <a:rPr kumimoji="0" lang="en-US" altLang="en-US" sz="1200" b="1" i="0" u="none" strike="noStrike" cap="none" normalizeH="0" baseline="0" dirty="0" smtClean="0" bmk="">
                <a:ln>
                  <a:noFill/>
                </a:ln>
                <a:solidFill>
                  <a:srgbClr val="006400"/>
                </a:solidFill>
                <a:effectLst/>
                <a:latin typeface="Arial" panose="020B0604020202020204" pitchFamily="34" charset="0"/>
              </a:rPr>
              <a:t> AA.</a:t>
            </a:r>
            <a:r>
              <a:rPr kumimoji="0" lang="en-US" altLang="en-US" sz="1200" b="0" i="0" u="none" strike="noStrike" cap="none" normalizeH="0" baseline="0" dirty="0" smtClean="0" bmk="">
                <a:ln>
                  <a:noFill/>
                </a:ln>
                <a:solidFill>
                  <a:schemeClr val="tx1"/>
                </a:solidFill>
                <a:effectLst/>
                <a:latin typeface="Arial" panose="020B0604020202020204" pitchFamily="34" charset="0"/>
              </a:rPr>
              <a:t> Subdivision of the phase space for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anisotropically</a:t>
            </a:r>
            <a:r>
              <a:rPr kumimoji="0" lang="en-US" altLang="en-US" sz="1200" b="0" i="0" u="none" strike="noStrike" cap="none" normalizeH="0" baseline="0" dirty="0" smtClean="0" bmk="">
                <a:ln>
                  <a:noFill/>
                </a:ln>
                <a:solidFill>
                  <a:schemeClr val="tx1"/>
                </a:solidFill>
                <a:effectLst/>
                <a:latin typeface="Arial" panose="020B0604020202020204" pitchFamily="34" charset="0"/>
              </a:rPr>
              <a:t> interacting water molecules.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Molec</a:t>
            </a:r>
            <a:r>
              <a:rPr kumimoji="0" lang="en-US" altLang="en-US" sz="1200" b="0" i="0" u="none" strike="noStrike" cap="none" normalizeH="0" baseline="0" dirty="0" smtClean="0" bmk="">
                <a:ln>
                  <a:noFill/>
                </a:ln>
                <a:solidFill>
                  <a:schemeClr val="tx1"/>
                </a:solidFill>
                <a:effectLst/>
                <a:latin typeface="Arial" panose="020B0604020202020204" pitchFamily="34" charset="0"/>
              </a:rPr>
              <a:t>. Phys. (1997) 90, 101-106.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Hettner</a:t>
            </a:r>
            <a:r>
              <a:rPr kumimoji="0" lang="en-US" altLang="en-US" sz="1200" b="1" i="0" u="none" strike="noStrike" cap="none" normalizeH="0" baseline="0" dirty="0" smtClean="0" bmk="">
                <a:ln>
                  <a:noFill/>
                </a:ln>
                <a:solidFill>
                  <a:srgbClr val="006400"/>
                </a:solidFill>
                <a:effectLst/>
                <a:latin typeface="Arial" panose="020B0604020202020204" pitchFamily="34" charset="0"/>
              </a:rPr>
              <a:t> G.</a:t>
            </a:r>
            <a:r>
              <a:rPr kumimoji="0" lang="en-US" altLang="en-US" sz="1200" b="0" i="0" u="none" strike="noStrike" cap="none" normalizeH="0" baseline="0" dirty="0" smtClean="0" bmk="">
                <a:ln>
                  <a:noFill/>
                </a:ln>
                <a:solidFill>
                  <a:schemeClr val="tx1"/>
                </a:solidFill>
                <a:effectLst/>
                <a:latin typeface="Arial" panose="020B0604020202020204" pitchFamily="34" charset="0"/>
              </a:rPr>
              <a:t> Infra-red absorption spectrum of water-</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Ann. Phys. (1918) 55, 476-496.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Lorentz HA.</a:t>
            </a:r>
            <a:r>
              <a:rPr kumimoji="0" lang="en-US" altLang="en-US" sz="1200" b="0" i="0" u="none" strike="noStrike" cap="none" normalizeH="0" baseline="0" dirty="0" smtClean="0" bmk="">
                <a:ln>
                  <a:noFill/>
                </a:ln>
                <a:solidFill>
                  <a:schemeClr val="tx1"/>
                </a:solidFill>
                <a:effectLst/>
                <a:latin typeface="Arial" panose="020B0604020202020204" pitchFamily="34" charset="0"/>
              </a:rPr>
              <a:t> Proc.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Amst</a:t>
            </a:r>
            <a:r>
              <a:rPr kumimoji="0" lang="en-US" altLang="en-US" sz="1200" b="0" i="0" u="none" strike="noStrike" cap="none" normalizeH="0" baseline="0" dirty="0" smtClean="0" bmk="">
                <a:ln>
                  <a:noFill/>
                </a:ln>
                <a:solidFill>
                  <a:schemeClr val="tx1"/>
                </a:solidFill>
                <a:effectLst/>
                <a:latin typeface="Arial" panose="020B0604020202020204" pitchFamily="34" charset="0"/>
              </a:rPr>
              <a:t>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Akad</a:t>
            </a:r>
            <a:r>
              <a:rPr kumimoji="0" lang="en-US" altLang="en-US" sz="1200" b="0" i="0" u="none" strike="noStrike" cap="none" normalizeH="0" baseline="0" dirty="0" smtClean="0" bmk="">
                <a:ln>
                  <a:noFill/>
                </a:ln>
                <a:solidFill>
                  <a:schemeClr val="tx1"/>
                </a:solidFill>
                <a:effectLst/>
                <a:latin typeface="Arial" panose="020B0604020202020204" pitchFamily="34" charset="0"/>
              </a:rPr>
              <a:t>. Sci. (1906) 8, 591.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Lowder</a:t>
            </a:r>
            <a:r>
              <a:rPr kumimoji="0" lang="en-US" altLang="en-US" sz="1200" b="1" i="0" u="none" strike="noStrike" cap="none" normalizeH="0" baseline="0" dirty="0" smtClean="0" bmk="">
                <a:ln>
                  <a:noFill/>
                </a:ln>
                <a:solidFill>
                  <a:srgbClr val="006400"/>
                </a:solidFill>
                <a:effectLst/>
                <a:latin typeface="Arial" panose="020B0604020202020204" pitchFamily="34" charset="0"/>
              </a:rPr>
              <a:t> JE.</a:t>
            </a:r>
            <a:r>
              <a:rPr kumimoji="0" lang="en-US" altLang="en-US" sz="1200" b="0" i="0" u="none" strike="noStrike" cap="none" normalizeH="0" baseline="0" dirty="0" smtClean="0" bmk="">
                <a:ln>
                  <a:noFill/>
                </a:ln>
                <a:solidFill>
                  <a:schemeClr val="tx1"/>
                </a:solidFill>
                <a:effectLst/>
                <a:latin typeface="Arial" panose="020B0604020202020204" pitchFamily="34" charset="0"/>
              </a:rPr>
              <a:t> Increase of integrated intensities of H2O infrared bands produced by hydrogen bonding. JQSRT (1971) 11, 153-159.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Ma Q, Tipping RH.</a:t>
            </a:r>
            <a:r>
              <a:rPr kumimoji="0" lang="en-US" altLang="en-US" sz="1200" b="0" i="0" u="none" strike="noStrike" cap="none" normalizeH="0" baseline="0" dirty="0" smtClean="0" bmk="">
                <a:ln>
                  <a:noFill/>
                </a:ln>
                <a:solidFill>
                  <a:schemeClr val="tx1"/>
                </a:solidFill>
                <a:effectLst/>
                <a:latin typeface="Arial" panose="020B0604020202020204" pitchFamily="34" charset="0"/>
              </a:rPr>
              <a:t> The averaged density matrix in the coordinate representation: Application to the calculation of the far-wing line shapes for H2O. J. Chem. Phys.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(1999) 111, 5909-5921.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Ma Q, Tipping RH.</a:t>
            </a:r>
            <a:r>
              <a:rPr kumimoji="0" lang="en-US" altLang="en-US" sz="1200" b="0" i="0" u="none" strike="noStrike" cap="none" normalizeH="0" baseline="0" dirty="0" smtClean="0" bmk="">
                <a:ln>
                  <a:noFill/>
                </a:ln>
                <a:solidFill>
                  <a:schemeClr val="tx1"/>
                </a:solidFill>
                <a:effectLst/>
                <a:latin typeface="Arial" panose="020B0604020202020204" pitchFamily="34" charset="0"/>
              </a:rPr>
              <a:t> The frequency detuning correction and the asymmetry of line shapes: The far wings of H2O-H2O. J. Chem. Phys. (2002) 116, 4102-4115.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Mc Coy JH,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Rensch</a:t>
            </a:r>
            <a:r>
              <a:rPr kumimoji="0" lang="en-US" altLang="en-US" sz="1200" b="1" i="0" u="none" strike="noStrike" cap="none" normalizeH="0" baseline="0" dirty="0" smtClean="0" bmk="">
                <a:ln>
                  <a:noFill/>
                </a:ln>
                <a:solidFill>
                  <a:srgbClr val="006400"/>
                </a:solidFill>
                <a:effectLst/>
                <a:latin typeface="Arial" panose="020B0604020202020204" pitchFamily="34" charset="0"/>
              </a:rPr>
              <a:t> DB, Long RK.</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vapor continuum absorption of carbon dioxide laser radiation near 10 m. Appl. Opt. (1969) 8(7), 1471-1478.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Mlawer</a:t>
            </a:r>
            <a:r>
              <a:rPr kumimoji="0" lang="en-US" altLang="en-US" sz="1200" b="1" i="0" u="none" strike="noStrike" cap="none" normalizeH="0" baseline="0" dirty="0" smtClean="0" bmk="">
                <a:ln>
                  <a:noFill/>
                </a:ln>
                <a:solidFill>
                  <a:srgbClr val="006400"/>
                </a:solidFill>
                <a:effectLst/>
                <a:latin typeface="Arial" panose="020B0604020202020204" pitchFamily="34" charset="0"/>
              </a:rPr>
              <a:t> EJ, Clough SA, Brown PD, Tobin DC.</a:t>
            </a:r>
            <a:r>
              <a:rPr kumimoji="0" lang="en-US" altLang="en-US" sz="1200" b="0" i="0" u="none" strike="noStrike" cap="none" normalizeH="0" baseline="0" dirty="0" smtClean="0" bmk="">
                <a:ln>
                  <a:noFill/>
                </a:ln>
                <a:solidFill>
                  <a:schemeClr val="tx1"/>
                </a:solidFill>
                <a:effectLst/>
                <a:latin typeface="Arial" panose="020B0604020202020204" pitchFamily="34" charset="0"/>
              </a:rPr>
              <a:t> Recent developments in the water vapor continuum. In Ninth ARM Science Team Meeting Proceedings, San Antonio, TX,</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 March 22-26 (1999), p. 1-6.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Mlawer</a:t>
            </a:r>
            <a:r>
              <a:rPr kumimoji="0" lang="en-US" altLang="en-US" sz="1200" b="1" i="0" u="none" strike="noStrike" cap="none" normalizeH="0" baseline="0" dirty="0" smtClean="0" bmk="">
                <a:ln>
                  <a:noFill/>
                </a:ln>
                <a:solidFill>
                  <a:srgbClr val="006400"/>
                </a:solidFill>
                <a:effectLst/>
                <a:latin typeface="Arial" panose="020B0604020202020204" pitchFamily="34" charset="0"/>
              </a:rPr>
              <a:t> EJ, Tobin DC, Clough SA.</a:t>
            </a:r>
            <a:r>
              <a:rPr kumimoji="0" lang="en-US" altLang="en-US" sz="1200" b="0" i="0" u="none" strike="noStrike" cap="none" normalizeH="0" baseline="0" dirty="0" smtClean="0" bmk="">
                <a:ln>
                  <a:noFill/>
                </a:ln>
                <a:solidFill>
                  <a:schemeClr val="tx1"/>
                </a:solidFill>
                <a:effectLst/>
                <a:latin typeface="Arial" panose="020B0604020202020204" pitchFamily="34" charset="0"/>
              </a:rPr>
              <a:t> JQSRT, in preparation (the code is available at http://rtweb.aer.com/continuum_ frame.html).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Montgomery GP.</a:t>
            </a:r>
            <a:r>
              <a:rPr kumimoji="0" lang="en-US" altLang="en-US" sz="1200" b="0" i="0" u="none" strike="noStrike" cap="none" normalizeH="0" baseline="0" dirty="0" smtClean="0" bmk="">
                <a:ln>
                  <a:noFill/>
                </a:ln>
                <a:solidFill>
                  <a:schemeClr val="tx1"/>
                </a:solidFill>
                <a:effectLst/>
                <a:latin typeface="Arial" panose="020B0604020202020204" pitchFamily="34" charset="0"/>
              </a:rPr>
              <a:t> Temperature dependence of infrared absorption by the water vapor continuum near 1200 cm-1. Appl. Opt. (1978) 17(15), 2299-2303.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Paynter DJ,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Ptashnik</a:t>
            </a:r>
            <a:r>
              <a:rPr kumimoji="0" lang="en-US" altLang="en-US" sz="1200" b="1" i="0" u="none" strike="noStrike" cap="none" normalizeH="0" baseline="0" dirty="0" smtClean="0" bmk="">
                <a:ln>
                  <a:noFill/>
                </a:ln>
                <a:solidFill>
                  <a:srgbClr val="006400"/>
                </a:solidFill>
                <a:effectLst/>
                <a:latin typeface="Arial" panose="020B0604020202020204" pitchFamily="34" charset="0"/>
              </a:rPr>
              <a:t> IV, Shine KP, Smith KM.</a:t>
            </a:r>
            <a:r>
              <a:rPr kumimoji="0" lang="en-US" altLang="en-US" sz="1200" b="0" i="0" u="none" strike="noStrike" cap="none" normalizeH="0" baseline="0" dirty="0" smtClean="0" bmk="">
                <a:ln>
                  <a:noFill/>
                </a:ln>
                <a:solidFill>
                  <a:schemeClr val="tx1"/>
                </a:solidFill>
                <a:effectLst/>
                <a:latin typeface="Arial" panose="020B0604020202020204" pitchFamily="34" charset="0"/>
              </a:rPr>
              <a:t> Pure water vapor continuum measurements between 3100 and 4400 cm-1: Evidence for water dimer absorption in near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 atmospheric conditions.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Geoph</a:t>
            </a:r>
            <a:r>
              <a:rPr kumimoji="0" lang="en-US" altLang="en-US" sz="1200" b="0" i="0" u="none" strike="noStrike" cap="none" normalizeH="0" baseline="0" dirty="0" smtClean="0" bmk="">
                <a:ln>
                  <a:noFill/>
                </a:ln>
                <a:solidFill>
                  <a:schemeClr val="tx1"/>
                </a:solidFill>
                <a:effectLst/>
                <a:latin typeface="Arial" panose="020B0604020202020204" pitchFamily="34" charset="0"/>
              </a:rPr>
              <a:t>. Res. Lett. (2007) 34, L12808.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Penner</a:t>
            </a:r>
            <a:r>
              <a:rPr kumimoji="0" lang="en-US" altLang="en-US" sz="1200" b="1" i="0" u="none" strike="noStrike" cap="none" normalizeH="0" baseline="0" dirty="0" smtClean="0" bmk="">
                <a:ln>
                  <a:noFill/>
                </a:ln>
                <a:solidFill>
                  <a:srgbClr val="006400"/>
                </a:solidFill>
                <a:effectLst/>
                <a:latin typeface="Arial" panose="020B0604020202020204" pitchFamily="34" charset="0"/>
              </a:rPr>
              <a:t> SS, Varanasi P.</a:t>
            </a:r>
            <a:r>
              <a:rPr kumimoji="0" lang="en-US" altLang="en-US" sz="1200" b="0" i="0" u="none" strike="noStrike" cap="none" normalizeH="0" baseline="0" dirty="0" smtClean="0" bmk="">
                <a:ln>
                  <a:noFill/>
                </a:ln>
                <a:solidFill>
                  <a:schemeClr val="tx1"/>
                </a:solidFill>
                <a:effectLst/>
                <a:latin typeface="Arial" panose="020B0604020202020204" pitchFamily="34" charset="0"/>
              </a:rPr>
              <a:t> Spectral absorption coefficient in the pure rotational spectrum of water vapor. JQSRT (1967) 7, 687-690.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Penner</a:t>
            </a:r>
            <a:r>
              <a:rPr kumimoji="0" lang="en-US" altLang="en-US" sz="1200" b="1" i="0" u="none" strike="noStrike" cap="none" normalizeH="0" baseline="0" dirty="0" smtClean="0" bmk="">
                <a:ln>
                  <a:noFill/>
                </a:ln>
                <a:solidFill>
                  <a:srgbClr val="006400"/>
                </a:solidFill>
                <a:effectLst/>
                <a:latin typeface="Arial" panose="020B0604020202020204" pitchFamily="34" charset="0"/>
              </a:rPr>
              <a:t> SS.</a:t>
            </a:r>
            <a:r>
              <a:rPr kumimoji="0" lang="en-US" altLang="en-US" sz="1200" b="0" i="0" u="none" strike="noStrike" cap="none" normalizeH="0" baseline="0" dirty="0" smtClean="0" bmk="">
                <a:ln>
                  <a:noFill/>
                </a:ln>
                <a:solidFill>
                  <a:schemeClr val="tx1"/>
                </a:solidFill>
                <a:effectLst/>
                <a:latin typeface="Arial" panose="020B0604020202020204" pitchFamily="34" charset="0"/>
              </a:rPr>
              <a:t> Effect of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dimerisation</a:t>
            </a:r>
            <a:r>
              <a:rPr kumimoji="0" lang="en-US" altLang="en-US" sz="1200" b="0" i="0" u="none" strike="noStrike" cap="none" normalizeH="0" baseline="0" dirty="0" smtClean="0" bmk="">
                <a:ln>
                  <a:noFill/>
                </a:ln>
                <a:solidFill>
                  <a:schemeClr val="tx1"/>
                </a:solidFill>
                <a:effectLst/>
                <a:latin typeface="Arial" panose="020B0604020202020204" pitchFamily="34" charset="0"/>
              </a:rPr>
              <a:t> on the transmission of water vapor in the near-infrared. JQSRT (1973) 13, 383-384.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Ptashnik</a:t>
            </a:r>
            <a:r>
              <a:rPr kumimoji="0" lang="en-US" altLang="en-US" sz="1200" b="1" i="0" u="none" strike="noStrike" cap="none" normalizeH="0" baseline="0" dirty="0" smtClean="0" bmk="">
                <a:ln>
                  <a:noFill/>
                </a:ln>
                <a:solidFill>
                  <a:srgbClr val="006400"/>
                </a:solidFill>
                <a:effectLst/>
                <a:latin typeface="Arial" panose="020B0604020202020204" pitchFamily="34" charset="0"/>
              </a:rPr>
              <a:t> IV. Smith KM, Shine KP, Newnham DA.</a:t>
            </a:r>
            <a:r>
              <a:rPr kumimoji="0" lang="en-US" altLang="en-US" sz="1200" b="0" i="0" u="none" strike="noStrike" cap="none" normalizeH="0" baseline="0" dirty="0" smtClean="0" bmk="">
                <a:ln>
                  <a:noFill/>
                </a:ln>
                <a:solidFill>
                  <a:schemeClr val="tx1"/>
                </a:solidFill>
                <a:effectLst/>
                <a:latin typeface="Arial" panose="020B0604020202020204" pitchFamily="34" charset="0"/>
              </a:rPr>
              <a:t> Laboratory measurements of water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continuum absorption in spectral region 5000-5600 cm-1: Evidence for water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dimers. Q. J. Royal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Meteorol</a:t>
            </a:r>
            <a:r>
              <a:rPr kumimoji="0" lang="en-US" altLang="en-US" sz="1200" b="0" i="0" u="none" strike="noStrike" cap="none" normalizeH="0" baseline="0" dirty="0" smtClean="0" bmk="">
                <a:ln>
                  <a:noFill/>
                </a:ln>
                <a:solidFill>
                  <a:schemeClr val="tx1"/>
                </a:solidFill>
                <a:effectLst/>
                <a:latin typeface="Arial" panose="020B0604020202020204" pitchFamily="34" charset="0"/>
              </a:rPr>
              <a:t>. Soc. (2004) 130, 2391-2408.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Ptashnik</a:t>
            </a:r>
            <a:r>
              <a:rPr kumimoji="0" lang="en-US" altLang="en-US" sz="1200" b="1" i="0" u="none" strike="noStrike" cap="none" normalizeH="0" baseline="0" dirty="0" smtClean="0" bmk="">
                <a:ln>
                  <a:noFill/>
                </a:ln>
                <a:solidFill>
                  <a:srgbClr val="006400"/>
                </a:solidFill>
                <a:effectLst/>
                <a:latin typeface="Arial" panose="020B0604020202020204" pitchFamily="34" charset="0"/>
              </a:rPr>
              <a:t> IV.</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dimers: an "unknown" experiment. Atmos. Oceanic. Opt. (2005) 18(4), 324-326.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Ptashnik</a:t>
            </a:r>
            <a:r>
              <a:rPr kumimoji="0" lang="en-US" altLang="en-US" sz="1200" b="1" i="0" u="none" strike="noStrike" cap="none" normalizeH="0" baseline="0" dirty="0" smtClean="0" bmk="">
                <a:ln>
                  <a:noFill/>
                </a:ln>
                <a:solidFill>
                  <a:srgbClr val="006400"/>
                </a:solidFill>
                <a:effectLst/>
                <a:latin typeface="Arial" panose="020B0604020202020204" pitchFamily="34" charset="0"/>
              </a:rPr>
              <a:t> IV.</a:t>
            </a:r>
            <a:r>
              <a:rPr kumimoji="0" lang="en-US" altLang="en-US" sz="1200" b="0" i="0" u="none" strike="noStrike" cap="none" normalizeH="0" baseline="0" dirty="0" smtClean="0" bmk="">
                <a:ln>
                  <a:noFill/>
                </a:ln>
                <a:solidFill>
                  <a:schemeClr val="tx1"/>
                </a:solidFill>
                <a:effectLst/>
                <a:latin typeface="Arial" panose="020B0604020202020204" pitchFamily="34" charset="0"/>
              </a:rPr>
              <a:t> Evidence for the contribution of water dimers to the near-IR water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self-continuum. JQSRT (2008) 109, 831-852.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Roberts RE, Selby JE,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Biberman</a:t>
            </a:r>
            <a:r>
              <a:rPr kumimoji="0" lang="en-US" altLang="en-US" sz="1200" b="1" i="0" u="none" strike="noStrike" cap="none" normalizeH="0" baseline="0" dirty="0" smtClean="0" bmk="">
                <a:ln>
                  <a:noFill/>
                </a:ln>
                <a:solidFill>
                  <a:srgbClr val="006400"/>
                </a:solidFill>
                <a:effectLst/>
                <a:latin typeface="Arial" panose="020B0604020202020204" pitchFamily="34" charset="0"/>
              </a:rPr>
              <a:t> LM.</a:t>
            </a:r>
            <a:r>
              <a:rPr kumimoji="0" lang="en-US" altLang="en-US" sz="1200" b="0" i="0" u="none" strike="noStrike" cap="none" normalizeH="0" baseline="0" dirty="0" smtClean="0" bmk="">
                <a:ln>
                  <a:noFill/>
                </a:ln>
                <a:solidFill>
                  <a:schemeClr val="tx1"/>
                </a:solidFill>
                <a:effectLst/>
                <a:latin typeface="Arial" panose="020B0604020202020204" pitchFamily="34" charset="0"/>
              </a:rPr>
              <a:t> Infrared continuum absorption by atmospheric water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vapour</a:t>
            </a:r>
            <a:r>
              <a:rPr kumimoji="0" lang="en-US" altLang="en-US" sz="1200" b="0" i="0" u="none" strike="noStrike" cap="none" normalizeH="0" baseline="0" dirty="0" smtClean="0" bmk="">
                <a:ln>
                  <a:noFill/>
                </a:ln>
                <a:solidFill>
                  <a:schemeClr val="tx1"/>
                </a:solidFill>
                <a:effectLst/>
                <a:latin typeface="Arial" panose="020B0604020202020204" pitchFamily="34" charset="0"/>
              </a:rPr>
              <a:t> in the 8-12- m window. Appl. Opt. (1976) 15(9), 2085-2090.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Schofield DP,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Kjaergaard</a:t>
            </a:r>
            <a:r>
              <a:rPr kumimoji="0" lang="en-US" altLang="en-US" sz="1200" b="1" i="0" u="none" strike="noStrike" cap="none" normalizeH="0" baseline="0" dirty="0" smtClean="0" bmk="">
                <a:ln>
                  <a:noFill/>
                </a:ln>
                <a:solidFill>
                  <a:srgbClr val="006400"/>
                </a:solidFill>
                <a:effectLst/>
                <a:latin typeface="Arial" panose="020B0604020202020204" pitchFamily="34" charset="0"/>
              </a:rPr>
              <a:t> HG.</a:t>
            </a:r>
            <a:r>
              <a:rPr kumimoji="0" lang="en-US" altLang="en-US" sz="1200" b="0" i="0" u="none" strike="noStrike" cap="none" normalizeH="0" baseline="0" dirty="0" smtClean="0" bmk="">
                <a:ln>
                  <a:noFill/>
                </a:ln>
                <a:solidFill>
                  <a:schemeClr val="tx1"/>
                </a:solidFill>
                <a:effectLst/>
                <a:latin typeface="Arial" panose="020B0604020202020204" pitchFamily="34" charset="0"/>
              </a:rPr>
              <a:t> Calculated OH-stretching and HOH-bending vibrational transitions in the water dimer. Phys. Chem. Chem. Phys. (2003) 5, 3100-3105.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Scribano</a:t>
            </a:r>
            <a:r>
              <a:rPr kumimoji="0" lang="en-US" altLang="en-US" sz="1200" b="1" i="0" u="none" strike="noStrike" cap="none" normalizeH="0" baseline="0" dirty="0" smtClean="0" bmk="">
                <a:ln>
                  <a:noFill/>
                </a:ln>
                <a:solidFill>
                  <a:srgbClr val="006400"/>
                </a:solidFill>
                <a:effectLst/>
                <a:latin typeface="Arial" panose="020B0604020202020204" pitchFamily="34" charset="0"/>
              </a:rPr>
              <a:t> Y, Goldman N,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Saykally</a:t>
            </a:r>
            <a:r>
              <a:rPr kumimoji="0" lang="en-US" altLang="en-US" sz="1200" b="1" i="0" u="none" strike="noStrike" cap="none" normalizeH="0" baseline="0" dirty="0" smtClean="0" bmk="">
                <a:ln>
                  <a:noFill/>
                </a:ln>
                <a:solidFill>
                  <a:srgbClr val="006400"/>
                </a:solidFill>
                <a:effectLst/>
                <a:latin typeface="Arial" panose="020B0604020202020204" pitchFamily="34" charset="0"/>
              </a:rPr>
              <a:t> RJ,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Leforestier</a:t>
            </a:r>
            <a:r>
              <a:rPr kumimoji="0" lang="en-US" altLang="en-US" sz="1200" b="1" i="0" u="none" strike="noStrike" cap="none" normalizeH="0" baseline="0" dirty="0" smtClean="0" bmk="">
                <a:ln>
                  <a:noFill/>
                </a:ln>
                <a:solidFill>
                  <a:srgbClr val="006400"/>
                </a:solidFill>
                <a:effectLst/>
                <a:latin typeface="Arial" panose="020B0604020202020204" pitchFamily="34" charset="0"/>
              </a:rPr>
              <a:t> C.</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Dimers in the Atmosphere III: Equilibrium Constant from a Flexible Potential. J. Phys. Chem. A. (2006) 110, 5411.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Tvorogov</a:t>
            </a:r>
            <a:r>
              <a:rPr kumimoji="0" lang="en-US" altLang="en-US" sz="1200" b="1" i="0" u="none" strike="noStrike" cap="none" normalizeH="0" baseline="0" dirty="0" smtClean="0" bmk="">
                <a:ln>
                  <a:noFill/>
                </a:ln>
                <a:solidFill>
                  <a:srgbClr val="006400"/>
                </a:solidFill>
                <a:effectLst/>
                <a:latin typeface="Arial" panose="020B0604020202020204" pitchFamily="34" charset="0"/>
              </a:rPr>
              <a:t> SD,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Nesmelova</a:t>
            </a:r>
            <a:r>
              <a:rPr kumimoji="0" lang="en-US" altLang="en-US" sz="1200" b="1" i="0" u="none" strike="noStrike" cap="none" normalizeH="0" baseline="0" dirty="0" smtClean="0" bmk="">
                <a:ln>
                  <a:noFill/>
                </a:ln>
                <a:solidFill>
                  <a:srgbClr val="006400"/>
                </a:solidFill>
                <a:effectLst/>
                <a:latin typeface="Arial" panose="020B0604020202020204" pitchFamily="34" charset="0"/>
              </a:rPr>
              <a:t> LI,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Rodimova</a:t>
            </a:r>
            <a:r>
              <a:rPr kumimoji="0" lang="en-US" altLang="en-US" sz="1200" b="1" i="0" u="none" strike="noStrike" cap="none" normalizeH="0" baseline="0" dirty="0" smtClean="0" bmk="">
                <a:ln>
                  <a:noFill/>
                </a:ln>
                <a:solidFill>
                  <a:srgbClr val="006400"/>
                </a:solidFill>
                <a:effectLst/>
                <a:latin typeface="Arial" panose="020B0604020202020204" pitchFamily="34" charset="0"/>
              </a:rPr>
              <a:t> OB.</a:t>
            </a:r>
            <a:r>
              <a:rPr kumimoji="0" lang="en-US" altLang="en-US" sz="1200" b="0" i="0" u="none" strike="noStrike" cap="none" normalizeH="0" baseline="0" dirty="0" smtClean="0" bmk="">
                <a:ln>
                  <a:noFill/>
                </a:ln>
                <a:solidFill>
                  <a:schemeClr val="tx1"/>
                </a:solidFill>
                <a:effectLst/>
                <a:latin typeface="Arial" panose="020B0604020202020204" pitchFamily="34" charset="0"/>
              </a:rPr>
              <a:t> Model description of temperature dependence of the H2O absorption in 8-14 microns atmospheric window. Atmos.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Ocean. Phys. (1994) 7(11-12), 802.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Varanasi P, Chou S,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Penner</a:t>
            </a:r>
            <a:r>
              <a:rPr kumimoji="0" lang="en-US" altLang="en-US" sz="1200" b="1" i="0" u="none" strike="noStrike" cap="none" normalizeH="0" baseline="0" dirty="0" smtClean="0" bmk="">
                <a:ln>
                  <a:noFill/>
                </a:ln>
                <a:solidFill>
                  <a:srgbClr val="006400"/>
                </a:solidFill>
                <a:effectLst/>
                <a:latin typeface="Arial" panose="020B0604020202020204" pitchFamily="34" charset="0"/>
              </a:rPr>
              <a:t> SS.</a:t>
            </a:r>
            <a:r>
              <a:rPr kumimoji="0" lang="en-US" altLang="en-US" sz="1200" b="0" i="0" u="none" strike="noStrike" cap="none" normalizeH="0" baseline="0" dirty="0" smtClean="0" bmk="">
                <a:ln>
                  <a:noFill/>
                </a:ln>
                <a:solidFill>
                  <a:schemeClr val="tx1"/>
                </a:solidFill>
                <a:effectLst/>
                <a:latin typeface="Arial" panose="020B0604020202020204" pitchFamily="34" charset="0"/>
              </a:rPr>
              <a:t> Absorption coefficients for water vapor in the 600-1000 cm-1 region. JQSRT (1968) 8, 1537-1541.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smtClean="0" bmk="">
                <a:ln>
                  <a:noFill/>
                </a:ln>
                <a:solidFill>
                  <a:srgbClr val="006400"/>
                </a:solidFill>
                <a:effectLst/>
                <a:latin typeface="Arial" panose="020B0604020202020204" pitchFamily="34" charset="0"/>
              </a:rPr>
              <a:t>Varanasi P.</a:t>
            </a:r>
            <a:r>
              <a:rPr kumimoji="0" lang="en-US" altLang="en-US" sz="1200" b="0" i="0" u="none" strike="noStrike" cap="none" normalizeH="0" baseline="0" dirty="0" smtClean="0" bmk="">
                <a:ln>
                  <a:noFill/>
                </a:ln>
                <a:solidFill>
                  <a:schemeClr val="tx1"/>
                </a:solidFill>
                <a:effectLst/>
                <a:latin typeface="Arial" panose="020B0604020202020204" pitchFamily="34" charset="0"/>
              </a:rPr>
              <a:t> On the nature of the infrared spectrum of water vapor between 8 and 14 m. JQSRT (1988) 40, 169-175.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Victorova</a:t>
            </a:r>
            <a:r>
              <a:rPr kumimoji="0" lang="en-US" altLang="en-US" sz="1200" b="1" i="0" u="none" strike="noStrike" cap="none" normalizeH="0" baseline="0" dirty="0" smtClean="0" bmk="">
                <a:ln>
                  <a:noFill/>
                </a:ln>
                <a:solidFill>
                  <a:srgbClr val="006400"/>
                </a:solidFill>
                <a:effectLst/>
                <a:latin typeface="Arial" panose="020B0604020202020204" pitchFamily="34" charset="0"/>
              </a:rPr>
              <a:t> AA,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Zhevakin</a:t>
            </a:r>
            <a:r>
              <a:rPr kumimoji="0" lang="en-US" altLang="en-US" sz="1200" b="1" i="0" u="none" strike="noStrike" cap="none" normalizeH="0" baseline="0" dirty="0" smtClean="0" bmk="">
                <a:ln>
                  <a:noFill/>
                </a:ln>
                <a:solidFill>
                  <a:srgbClr val="006400"/>
                </a:solidFill>
                <a:effectLst/>
                <a:latin typeface="Arial" panose="020B0604020202020204" pitchFamily="34" charset="0"/>
              </a:rPr>
              <a:t> SA.</a:t>
            </a:r>
            <a:r>
              <a:rPr kumimoji="0" lang="en-US" altLang="en-US" sz="1200" b="0" i="0" u="none" strike="noStrike" cap="none" normalizeH="0" baseline="0" dirty="0" smtClean="0" bmk="">
                <a:ln>
                  <a:noFill/>
                </a:ln>
                <a:solidFill>
                  <a:schemeClr val="tx1"/>
                </a:solidFill>
                <a:effectLst/>
                <a:latin typeface="Arial" panose="020B0604020202020204" pitchFamily="34" charset="0"/>
              </a:rPr>
              <a:t> Absorption of micro-</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radiowaves</a:t>
            </a:r>
            <a:r>
              <a:rPr kumimoji="0" lang="en-US" altLang="en-US" sz="1200" b="0" i="0" u="none" strike="noStrike" cap="none" normalizeH="0" baseline="0" dirty="0" smtClean="0" bmk="">
                <a:ln>
                  <a:noFill/>
                </a:ln>
                <a:solidFill>
                  <a:schemeClr val="tx1"/>
                </a:solidFill>
                <a:effectLst/>
                <a:latin typeface="Arial" panose="020B0604020202020204" pitchFamily="34" charset="0"/>
              </a:rPr>
              <a:t> in air by water vapor dimers.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Sov</a:t>
            </a:r>
            <a:r>
              <a:rPr kumimoji="0" lang="en-US" altLang="en-US" sz="1200" b="0" i="0" u="none" strike="noStrike" cap="none" normalizeH="0" baseline="0" dirty="0" smtClean="0" bmk="">
                <a:ln>
                  <a:noFill/>
                </a:ln>
                <a:solidFill>
                  <a:schemeClr val="tx1"/>
                </a:solidFill>
                <a:effectLst/>
                <a:latin typeface="Arial" panose="020B0604020202020204" pitchFamily="34" charset="0"/>
              </a:rPr>
              <a:t>. Phys.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Dokl</a:t>
            </a:r>
            <a:r>
              <a:rPr kumimoji="0" lang="en-US" altLang="en-US" sz="1200" b="0" i="0" u="none" strike="noStrike" cap="none" normalizeH="0" baseline="0" dirty="0" smtClean="0" bmk="">
                <a:ln>
                  <a:noFill/>
                </a:ln>
                <a:solidFill>
                  <a:schemeClr val="tx1"/>
                </a:solidFill>
                <a:effectLst/>
                <a:latin typeface="Arial" panose="020B0604020202020204" pitchFamily="34" charset="0"/>
              </a:rPr>
              <a:t>. (1967) 11, 1059-1062.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Vigasin</a:t>
            </a:r>
            <a:r>
              <a:rPr kumimoji="0" lang="en-US" altLang="en-US" sz="1200" b="1" i="0" u="none" strike="noStrike" cap="none" normalizeH="0" baseline="0" dirty="0" smtClean="0" bmk="">
                <a:ln>
                  <a:noFill/>
                </a:ln>
                <a:solidFill>
                  <a:srgbClr val="006400"/>
                </a:solidFill>
                <a:effectLst/>
                <a:latin typeface="Arial" panose="020B0604020202020204" pitchFamily="34" charset="0"/>
              </a:rPr>
              <a:t> AA.</a:t>
            </a:r>
            <a:r>
              <a:rPr kumimoji="0" lang="en-US" altLang="en-US" sz="1200" b="0" i="0" u="none" strike="noStrike" cap="none" normalizeH="0" baseline="0" dirty="0" smtClean="0" bmk="">
                <a:ln>
                  <a:noFill/>
                </a:ln>
                <a:solidFill>
                  <a:schemeClr val="tx1"/>
                </a:solidFill>
                <a:effectLst/>
                <a:latin typeface="Arial" panose="020B0604020202020204" pitchFamily="34" charset="0"/>
              </a:rPr>
              <a:t> Weakly bound molecular complexes in the atmosphere. Atmos. and Ocean Opt. (1989) 2(10), 907-924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Vigasin</a:t>
            </a:r>
            <a:r>
              <a:rPr kumimoji="0" lang="en-US" altLang="en-US" sz="1200" b="1" i="0" u="none" strike="noStrike" cap="none" normalizeH="0" baseline="0" dirty="0" smtClean="0" bmk="">
                <a:ln>
                  <a:noFill/>
                </a:ln>
                <a:solidFill>
                  <a:srgbClr val="006400"/>
                </a:solidFill>
                <a:effectLst/>
                <a:latin typeface="Arial" panose="020B0604020202020204" pitchFamily="34" charset="0"/>
              </a:rPr>
              <a:t> AA.</a:t>
            </a:r>
            <a:r>
              <a:rPr kumimoji="0" lang="en-US" altLang="en-US" sz="1200" b="0" i="0" u="none" strike="noStrike" cap="none" normalizeH="0" baseline="0" dirty="0" smtClean="0" bmk="">
                <a:ln>
                  <a:noFill/>
                </a:ln>
                <a:solidFill>
                  <a:schemeClr val="tx1"/>
                </a:solidFill>
                <a:effectLst/>
                <a:latin typeface="Arial" panose="020B0604020202020204" pitchFamily="34" charset="0"/>
              </a:rPr>
              <a:t> Water vapor continuous absorption in various mixtures: possible role of weakly bound complexes. JQSRT (2000) 64, 25-40.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Vigasin</a:t>
            </a:r>
            <a:r>
              <a:rPr kumimoji="0" lang="en-US" altLang="en-US" sz="1200" b="1" i="0" u="none" strike="noStrike" cap="none" normalizeH="0" baseline="0" dirty="0" smtClean="0" bmk="">
                <a:ln>
                  <a:noFill/>
                </a:ln>
                <a:solidFill>
                  <a:srgbClr val="006400"/>
                </a:solidFill>
                <a:effectLst/>
                <a:latin typeface="Arial" panose="020B0604020202020204" pitchFamily="34" charset="0"/>
              </a:rPr>
              <a:t> AA.</a:t>
            </a:r>
            <a:r>
              <a:rPr kumimoji="0" lang="en-US" altLang="en-US" sz="1200" b="0" i="0" u="none" strike="noStrike" cap="none" normalizeH="0" baseline="0" dirty="0" smtClean="0" bmk="">
                <a:ln>
                  <a:noFill/>
                </a:ln>
                <a:solidFill>
                  <a:schemeClr val="tx1"/>
                </a:solidFill>
                <a:effectLst/>
                <a:latin typeface="Arial" panose="020B0604020202020204" pitchFamily="34" charset="0"/>
              </a:rPr>
              <a:t> Bound, metastable and free states of bimolecular complexes. Infrared Phys. (1991) 32, 461-470.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err="1" smtClean="0" bmk="">
                <a:ln>
                  <a:noFill/>
                </a:ln>
                <a:solidFill>
                  <a:srgbClr val="006400"/>
                </a:solidFill>
                <a:effectLst/>
                <a:latin typeface="Arial" panose="020B0604020202020204" pitchFamily="34" charset="0"/>
              </a:rPr>
              <a:t>Vigasin</a:t>
            </a:r>
            <a:r>
              <a:rPr kumimoji="0" lang="en-US" altLang="en-US" sz="1200" b="1" i="0" u="none" strike="noStrike" cap="none" normalizeH="0" baseline="0" dirty="0" smtClean="0" bmk="">
                <a:ln>
                  <a:noFill/>
                </a:ln>
                <a:solidFill>
                  <a:srgbClr val="006400"/>
                </a:solidFill>
                <a:effectLst/>
                <a:latin typeface="Arial" panose="020B0604020202020204" pitchFamily="34" charset="0"/>
              </a:rPr>
              <a:t> AA,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Pavlyuchko</a:t>
            </a:r>
            <a:r>
              <a:rPr kumimoji="0" lang="en-US" altLang="en-US" sz="1200" b="1" i="0" u="none" strike="noStrike" cap="none" normalizeH="0" baseline="0" dirty="0" smtClean="0" bmk="">
                <a:ln>
                  <a:noFill/>
                </a:ln>
                <a:solidFill>
                  <a:srgbClr val="006400"/>
                </a:solidFill>
                <a:effectLst/>
                <a:latin typeface="Arial" panose="020B0604020202020204" pitchFamily="34" charset="0"/>
              </a:rPr>
              <a:t> AI,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Jin</a:t>
            </a:r>
            <a:r>
              <a:rPr kumimoji="0" lang="en-US" altLang="en-US" sz="1200" b="1" i="0" u="none" strike="noStrike" cap="none" normalizeH="0" baseline="0" dirty="0" smtClean="0" bmk="">
                <a:ln>
                  <a:noFill/>
                </a:ln>
                <a:solidFill>
                  <a:srgbClr val="006400"/>
                </a:solidFill>
                <a:effectLst/>
                <a:latin typeface="Arial" panose="020B0604020202020204" pitchFamily="34" charset="0"/>
              </a:rPr>
              <a:t> Y, </a:t>
            </a:r>
            <a:r>
              <a:rPr kumimoji="0" lang="en-US" altLang="en-US" sz="1200" b="1" i="0" u="none" strike="noStrike" cap="none" normalizeH="0" baseline="0" dirty="0" err="1" smtClean="0" bmk="">
                <a:ln>
                  <a:noFill/>
                </a:ln>
                <a:solidFill>
                  <a:srgbClr val="006400"/>
                </a:solidFill>
                <a:effectLst/>
                <a:latin typeface="Arial" panose="020B0604020202020204" pitchFamily="34" charset="0"/>
              </a:rPr>
              <a:t>Ikawa</a:t>
            </a:r>
            <a:r>
              <a:rPr kumimoji="0" lang="en-US" altLang="en-US" sz="1200" b="1" i="0" u="none" strike="noStrike" cap="none" normalizeH="0" baseline="0" dirty="0" smtClean="0" bmk="">
                <a:ln>
                  <a:noFill/>
                </a:ln>
                <a:solidFill>
                  <a:srgbClr val="006400"/>
                </a:solidFill>
                <a:effectLst/>
                <a:latin typeface="Arial" panose="020B0604020202020204" pitchFamily="34" charset="0"/>
              </a:rPr>
              <a:t> S.</a:t>
            </a:r>
            <a:r>
              <a:rPr kumimoji="0" lang="en-US" altLang="en-US" sz="1200" b="0" i="0" u="none" strike="noStrike" cap="none" normalizeH="0" baseline="0" dirty="0" smtClean="0" bmk="">
                <a:ln>
                  <a:noFill/>
                </a:ln>
                <a:solidFill>
                  <a:schemeClr val="tx1"/>
                </a:solidFill>
                <a:effectLst/>
                <a:latin typeface="Arial" panose="020B0604020202020204" pitchFamily="34" charset="0"/>
              </a:rPr>
              <a:t> Density evolution of absorption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bandshapes</a:t>
            </a:r>
            <a:r>
              <a:rPr kumimoji="0" lang="en-US" altLang="en-US" sz="1200" b="0" i="0" u="none" strike="noStrike" cap="none" normalizeH="0" baseline="0" dirty="0" smtClean="0" bmk="">
                <a:ln>
                  <a:noFill/>
                </a:ln>
                <a:solidFill>
                  <a:schemeClr val="tx1"/>
                </a:solidFill>
                <a:effectLst/>
                <a:latin typeface="Arial" panose="020B0604020202020204" pitchFamily="34" charset="0"/>
              </a:rPr>
              <a:t> in the water vapor OH-stretching fundamental and overtone: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 evidence for molecular aggregation. J. Mol. </a:t>
            </a:r>
            <a:r>
              <a:rPr kumimoji="0" lang="en-US" altLang="en-US" sz="1200" b="0" i="0" u="none" strike="noStrike" cap="none" normalizeH="0" baseline="0" dirty="0" err="1" smtClean="0" bmk="">
                <a:ln>
                  <a:noFill/>
                </a:ln>
                <a:solidFill>
                  <a:schemeClr val="tx1"/>
                </a:solidFill>
                <a:effectLst/>
                <a:latin typeface="Arial" panose="020B0604020202020204" pitchFamily="34" charset="0"/>
              </a:rPr>
              <a:t>Struct</a:t>
            </a:r>
            <a:r>
              <a:rPr kumimoji="0" lang="en-US" altLang="en-US" sz="1200" b="0" i="0" u="none" strike="noStrike" cap="none" normalizeH="0" baseline="0" dirty="0" smtClean="0" bmk="">
                <a:ln>
                  <a:noFill/>
                </a:ln>
                <a:solidFill>
                  <a:schemeClr val="tx1"/>
                </a:solidFill>
                <a:effectLst/>
                <a:latin typeface="Arial" panose="020B0604020202020204" pitchFamily="34" charset="0"/>
              </a:rPr>
              <a:t>. (2005) 742, 173-181.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bmk="">
                <a:ln>
                  <a:noFill/>
                </a:ln>
                <a:solidFill>
                  <a:schemeClr val="tx1"/>
                </a:solidFill>
                <a:effectLst/>
                <a:latin typeface="Arial" panose="020B0604020202020204" pitchFamily="34" charset="0"/>
              </a:rPr>
              <a:t/>
            </a:r>
            <a:br>
              <a:rPr kumimoji="0" lang="en-US" altLang="en-US" sz="1200" b="0" i="0" u="none" strike="noStrike" cap="none" normalizeH="0" baseline="0" dirty="0" smtClean="0" bmk="">
                <a:ln>
                  <a:noFill/>
                </a:ln>
                <a:solidFill>
                  <a:schemeClr val="tx1"/>
                </a:solidFill>
                <a:effectLst/>
                <a:latin typeface="Arial" panose="020B0604020202020204" pitchFamily="34" charset="0"/>
              </a:rPr>
            </a:br>
            <a:endParaRPr kumimoji="0" lang="en-US"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505692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571500"/>
          </a:xfrm>
        </p:spPr>
        <p:txBody>
          <a:bodyPr>
            <a:normAutofit/>
          </a:bodyPr>
          <a:lstStyle/>
          <a:p>
            <a:r>
              <a:rPr lang="en-US" sz="2000" dirty="0"/>
              <a:t>1. </a:t>
            </a:r>
            <a:r>
              <a:rPr lang="en-US" sz="2000" dirty="0" smtClean="0"/>
              <a:t>Introduction</a:t>
            </a:r>
            <a:endParaRPr lang="en-US" sz="2000" dirty="0"/>
          </a:p>
        </p:txBody>
      </p:sp>
      <p:sp>
        <p:nvSpPr>
          <p:cNvPr id="3" name="Content Placeholder 2"/>
          <p:cNvSpPr>
            <a:spLocks noGrp="1"/>
          </p:cNvSpPr>
          <p:nvPr>
            <p:ph idx="1"/>
          </p:nvPr>
        </p:nvSpPr>
        <p:spPr>
          <a:xfrm>
            <a:off x="0" y="571501"/>
            <a:ext cx="11353800" cy="5605462"/>
          </a:xfrm>
        </p:spPr>
        <p:txBody>
          <a:bodyPr>
            <a:normAutofit/>
          </a:bodyPr>
          <a:lstStyle/>
          <a:p>
            <a:pPr marL="0" indent="0">
              <a:buNone/>
            </a:pPr>
            <a:r>
              <a:rPr lang="en-US" sz="2000" dirty="0" smtClean="0"/>
              <a:t>Water </a:t>
            </a:r>
            <a:r>
              <a:rPr lang="en-US" sz="2000" dirty="0" err="1"/>
              <a:t>vapour</a:t>
            </a:r>
            <a:r>
              <a:rPr lang="en-US" sz="2000" dirty="0"/>
              <a:t> is well established to be the dominant gas in determining the</a:t>
            </a:r>
          </a:p>
          <a:p>
            <a:pPr marL="0" indent="0">
              <a:buNone/>
            </a:pPr>
            <a:r>
              <a:rPr lang="en-US" sz="2000" dirty="0"/>
              <a:t>radiative balance of the Earth and its atmosphere </a:t>
            </a:r>
            <a:r>
              <a:rPr lang="en-US" sz="2000" dirty="0" smtClean="0"/>
              <a:t>[1]. </a:t>
            </a:r>
            <a:r>
              <a:rPr lang="en-US" sz="2000" dirty="0"/>
              <a:t>Its infrared spectrum</a:t>
            </a:r>
          </a:p>
          <a:p>
            <a:pPr marL="0" indent="0">
              <a:buNone/>
            </a:pPr>
            <a:r>
              <a:rPr lang="en-US" sz="2000" dirty="0"/>
              <a:t>is characterized by strong absorption bands, made up of individual spectral</a:t>
            </a:r>
          </a:p>
          <a:p>
            <a:pPr marL="0" indent="0">
              <a:buNone/>
            </a:pPr>
            <a:r>
              <a:rPr lang="en-US" sz="2000" dirty="0"/>
              <a:t>lines resulting from rotational and vibrational–rotational transitions, </a:t>
            </a:r>
            <a:r>
              <a:rPr lang="en-US" sz="2000" dirty="0" smtClean="0"/>
              <a:t>interspersed</a:t>
            </a:r>
          </a:p>
          <a:p>
            <a:pPr marL="0" indent="0">
              <a:buNone/>
            </a:pPr>
            <a:r>
              <a:rPr lang="en-US" sz="2000" dirty="0"/>
              <a:t>by regions of weaker absorption, known as ‘windows’. In these windows,</a:t>
            </a:r>
          </a:p>
          <a:p>
            <a:pPr marL="0" indent="0">
              <a:buNone/>
            </a:pPr>
            <a:r>
              <a:rPr lang="en-US" sz="2000" dirty="0"/>
              <a:t>the absorption is dominated by the </a:t>
            </a:r>
            <a:r>
              <a:rPr lang="en-US" sz="2000" i="1" dirty="0"/>
              <a:t>water </a:t>
            </a:r>
            <a:r>
              <a:rPr lang="en-US" sz="2000" i="1" dirty="0" err="1"/>
              <a:t>vapour</a:t>
            </a:r>
            <a:r>
              <a:rPr lang="en-US" sz="2000" i="1" dirty="0"/>
              <a:t> continuum</a:t>
            </a:r>
            <a:r>
              <a:rPr lang="en-US" sz="2000" dirty="0"/>
              <a:t>, that is, by</a:t>
            </a:r>
          </a:p>
          <a:p>
            <a:pPr marL="0" indent="0">
              <a:buNone/>
            </a:pPr>
            <a:r>
              <a:rPr lang="en-US" sz="2000" dirty="0"/>
              <a:t>a slowly varying component of absorption that is also present, albeit with</a:t>
            </a:r>
          </a:p>
          <a:p>
            <a:pPr marL="0" indent="0">
              <a:buNone/>
            </a:pPr>
            <a:r>
              <a:rPr lang="en-US" sz="2000" dirty="0"/>
              <a:t>lesser (atmospheric) importance, in the absorption bands. The continuum is</a:t>
            </a:r>
          </a:p>
          <a:p>
            <a:pPr marL="0" indent="0">
              <a:buNone/>
            </a:pPr>
            <a:r>
              <a:rPr lang="en-US" sz="2000" dirty="0"/>
              <a:t>of importance both for the atmospheric radiative balance </a:t>
            </a:r>
            <a:r>
              <a:rPr lang="en-US" sz="2000" dirty="0" smtClean="0"/>
              <a:t>[2] </a:t>
            </a:r>
            <a:r>
              <a:rPr lang="en-US" sz="2000" dirty="0"/>
              <a:t>and for </a:t>
            </a:r>
            <a:r>
              <a:rPr lang="en-US" sz="2000" dirty="0" smtClean="0"/>
              <a:t>remote sensing</a:t>
            </a:r>
            <a:endParaRPr lang="en-US" sz="2000" dirty="0"/>
          </a:p>
          <a:p>
            <a:endParaRPr lang="en-US" sz="2000" dirty="0"/>
          </a:p>
          <a:p>
            <a:endParaRPr lang="en-US" dirty="0"/>
          </a:p>
        </p:txBody>
      </p:sp>
    </p:spTree>
    <p:extLst>
      <p:ext uri="{BB962C8B-B14F-4D97-AF65-F5344CB8AC3E}">
        <p14:creationId xmlns:p14="http://schemas.microsoft.com/office/powerpoint/2010/main" val="103268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3200" y="383550"/>
            <a:ext cx="11328400" cy="2308324"/>
          </a:xfrm>
          <a:prstGeom prst="rect">
            <a:avLst/>
          </a:prstGeom>
        </p:spPr>
        <p:txBody>
          <a:bodyPr wrap="square">
            <a:spAutoFit/>
          </a:bodyPr>
          <a:lstStyle/>
          <a:p>
            <a:r>
              <a:rPr lang="en-US" dirty="0" smtClean="0">
                <a:effectLst/>
                <a:latin typeface="Times New Roman" panose="02020603050405020304" pitchFamily="18" charset="0"/>
              </a:rPr>
              <a:t>The nature and strength of the water </a:t>
            </a:r>
            <a:r>
              <a:rPr lang="en-US" dirty="0" err="1" smtClean="0">
                <a:effectLst/>
                <a:latin typeface="Times New Roman" panose="02020603050405020304" pitchFamily="18" charset="0"/>
              </a:rPr>
              <a:t>vapour</a:t>
            </a:r>
            <a:r>
              <a:rPr lang="en-US" dirty="0" smtClean="0">
                <a:effectLst/>
                <a:latin typeface="Times New Roman" panose="02020603050405020304" pitchFamily="18" charset="0"/>
              </a:rPr>
              <a:t> continuum absorption have </a:t>
            </a:r>
            <a:r>
              <a:rPr lang="en-US" dirty="0" smtClean="0">
                <a:effectLst/>
                <a:latin typeface="Times New Roman" panose="02020603050405020304" pitchFamily="18" charset="0"/>
              </a:rPr>
              <a:t>been sources </a:t>
            </a:r>
            <a:r>
              <a:rPr lang="en-US" dirty="0" smtClean="0">
                <a:effectLst/>
                <a:latin typeface="Times New Roman" panose="02020603050405020304" pitchFamily="18" charset="0"/>
              </a:rPr>
              <a:t>of uncertainty and controversy for many decades. Initially, focus was </a:t>
            </a:r>
            <a:r>
              <a:rPr lang="en-US" dirty="0" smtClean="0">
                <a:effectLst/>
                <a:latin typeface="Times New Roman" panose="02020603050405020304" pitchFamily="18" charset="0"/>
              </a:rPr>
              <a:t>on the </a:t>
            </a:r>
            <a:r>
              <a:rPr lang="en-US" dirty="0" smtClean="0">
                <a:effectLst/>
                <a:latin typeface="Times New Roman" panose="02020603050405020304" pitchFamily="18" charset="0"/>
              </a:rPr>
              <a:t>relatively strong continuum in the mid-infrared (</a:t>
            </a:r>
            <a:r>
              <a:rPr lang="en-US" dirty="0" smtClean="0">
                <a:effectLst/>
                <a:latin typeface="Times New Roman" panose="02020603050405020304" pitchFamily="18" charset="0"/>
              </a:rPr>
              <a:t>8–12 </a:t>
            </a:r>
            <a:r>
              <a:rPr lang="en-US" dirty="0" smtClean="0">
                <a:effectLst/>
                <a:latin typeface="Arial" panose="020B0604020202020204" pitchFamily="34" charset="0"/>
              </a:rPr>
              <a:t>µ</a:t>
            </a:r>
            <a:r>
              <a:rPr lang="en-US" dirty="0" smtClean="0">
                <a:effectLst/>
                <a:latin typeface="Times New Roman" panose="02020603050405020304" pitchFamily="18" charset="0"/>
              </a:rPr>
              <a:t>m</a:t>
            </a:r>
            <a:r>
              <a:rPr lang="en-US" dirty="0" smtClean="0">
                <a:effectLst/>
                <a:latin typeface="Times New Roman" panose="02020603050405020304" pitchFamily="18" charset="0"/>
              </a:rPr>
              <a:t>; 1250–833 </a:t>
            </a:r>
            <a:r>
              <a:rPr lang="en-US" dirty="0" smtClean="0">
                <a:effectLst/>
                <a:latin typeface="Times New Roman" panose="02020603050405020304" pitchFamily="18" charset="0"/>
              </a:rPr>
              <a:t>cm</a:t>
            </a:r>
            <a:r>
              <a:rPr lang="en-US" dirty="0" smtClean="0">
                <a:effectLst/>
                <a:latin typeface="Arial" panose="020B0604020202020204" pitchFamily="34" charset="0"/>
              </a:rPr>
              <a:t>−</a:t>
            </a:r>
            <a:r>
              <a:rPr lang="en-US" dirty="0" smtClean="0">
                <a:effectLst/>
                <a:latin typeface="Times New Roman" panose="02020603050405020304" pitchFamily="18" charset="0"/>
              </a:rPr>
              <a:t>1)</a:t>
            </a:r>
            <a:endParaRPr lang="en-US" dirty="0" smtClean="0">
              <a:effectLst/>
              <a:latin typeface="Times New Roman" panose="02020603050405020304" pitchFamily="18" charset="0"/>
            </a:endParaRPr>
          </a:p>
          <a:p>
            <a:r>
              <a:rPr lang="en-US" dirty="0" smtClean="0">
                <a:effectLst/>
                <a:latin typeface="Times New Roman" panose="02020603050405020304" pitchFamily="18" charset="0"/>
              </a:rPr>
              <a:t>window, and early theories </a:t>
            </a:r>
            <a:r>
              <a:rPr lang="en-US" dirty="0" smtClean="0">
                <a:effectLst/>
                <a:latin typeface="Times New Roman" panose="02020603050405020304" pitchFamily="18" charset="0"/>
              </a:rPr>
              <a:t>[4] </a:t>
            </a:r>
            <a:r>
              <a:rPr lang="en-US" dirty="0" smtClean="0">
                <a:effectLst/>
                <a:latin typeface="Times New Roman" panose="02020603050405020304" pitchFamily="18" charset="0"/>
              </a:rPr>
              <a:t>attributed it to the accumulated absorption </a:t>
            </a:r>
            <a:r>
              <a:rPr lang="en-US" dirty="0" err="1" smtClean="0">
                <a:effectLst/>
                <a:latin typeface="Times New Roman" panose="02020603050405020304" pitchFamily="18" charset="0"/>
              </a:rPr>
              <a:t>inthe</a:t>
            </a:r>
            <a:r>
              <a:rPr lang="en-US" dirty="0" smtClean="0">
                <a:effectLst/>
                <a:latin typeface="Times New Roman" panose="02020603050405020304" pitchFamily="18" charset="0"/>
              </a:rPr>
              <a:t> </a:t>
            </a:r>
            <a:r>
              <a:rPr lang="en-US" dirty="0" smtClean="0">
                <a:effectLst/>
                <a:latin typeface="Times New Roman" panose="02020603050405020304" pitchFamily="18" charset="0"/>
              </a:rPr>
              <a:t>far (Lorentzian) wings of the spectral lines in the </a:t>
            </a:r>
            <a:r>
              <a:rPr lang="en-US" dirty="0" err="1" smtClean="0">
                <a:effectLst/>
                <a:latin typeface="Times New Roman" panose="02020603050405020304" pitchFamily="18" charset="0"/>
              </a:rPr>
              <a:t>neighbouring</a:t>
            </a:r>
            <a:r>
              <a:rPr lang="en-US" dirty="0" smtClean="0">
                <a:effectLst/>
                <a:latin typeface="Times New Roman" panose="02020603050405020304" pitchFamily="18" charset="0"/>
              </a:rPr>
              <a:t> </a:t>
            </a:r>
            <a:r>
              <a:rPr lang="en-US" dirty="0" smtClean="0">
                <a:effectLst/>
                <a:latin typeface="Times New Roman" panose="02020603050405020304" pitchFamily="18" charset="0"/>
              </a:rPr>
              <a:t>absorption bands</a:t>
            </a:r>
            <a:r>
              <a:rPr lang="en-US" dirty="0" smtClean="0">
                <a:effectLst/>
                <a:latin typeface="Times New Roman" panose="02020603050405020304" pitchFamily="18" charset="0"/>
              </a:rPr>
              <a:t>. Subsequent work (see especially </a:t>
            </a:r>
            <a:r>
              <a:rPr lang="en-US" dirty="0" smtClean="0">
                <a:effectLst/>
                <a:latin typeface="Times New Roman" panose="02020603050405020304" pitchFamily="18" charset="0"/>
              </a:rPr>
              <a:t>[5]) </a:t>
            </a:r>
            <a:r>
              <a:rPr lang="en-US" dirty="0" smtClean="0">
                <a:effectLst/>
                <a:latin typeface="Times New Roman" panose="02020603050405020304" pitchFamily="18" charset="0"/>
              </a:rPr>
              <a:t>established both the temperature and</a:t>
            </a:r>
          </a:p>
          <a:p>
            <a:r>
              <a:rPr lang="en-US" dirty="0" smtClean="0">
                <a:effectLst/>
                <a:latin typeface="Times New Roman" panose="02020603050405020304" pitchFamily="18" charset="0"/>
              </a:rPr>
              <a:t>pressure dependence of the mid-infrared continuum, and importantly </a:t>
            </a:r>
            <a:r>
              <a:rPr lang="en-US" dirty="0" smtClean="0">
                <a:effectLst/>
                <a:latin typeface="Times New Roman" panose="02020603050405020304" pitchFamily="18" charset="0"/>
              </a:rPr>
              <a:t>established that </a:t>
            </a:r>
            <a:r>
              <a:rPr lang="en-US" dirty="0" smtClean="0">
                <a:effectLst/>
                <a:latin typeface="Times New Roman" panose="02020603050405020304" pitchFamily="18" charset="0"/>
              </a:rPr>
              <a:t>it possesses two components: a self-continuum, which is due to the </a:t>
            </a:r>
            <a:r>
              <a:rPr lang="en-US" dirty="0" smtClean="0">
                <a:effectLst/>
                <a:latin typeface="Times New Roman" panose="02020603050405020304" pitchFamily="18" charset="0"/>
              </a:rPr>
              <a:t>interaction between </a:t>
            </a:r>
            <a:r>
              <a:rPr lang="en-US" dirty="0" smtClean="0">
                <a:effectLst/>
                <a:latin typeface="Times New Roman" panose="02020603050405020304" pitchFamily="18" charset="0"/>
              </a:rPr>
              <a:t>water molecules, and a foreign continuum, which is due to the </a:t>
            </a:r>
            <a:r>
              <a:rPr lang="en-US" dirty="0" smtClean="0">
                <a:effectLst/>
                <a:latin typeface="Times New Roman" panose="02020603050405020304" pitchFamily="18" charset="0"/>
              </a:rPr>
              <a:t>interaction of </a:t>
            </a:r>
            <a:r>
              <a:rPr lang="en-US" dirty="0" smtClean="0">
                <a:effectLst/>
                <a:latin typeface="Times New Roman" panose="02020603050405020304" pitchFamily="18" charset="0"/>
              </a:rPr>
              <a:t>water molecules with other molecules, most notably nitrogen and oxygen </a:t>
            </a:r>
            <a:r>
              <a:rPr lang="en-US" dirty="0" smtClean="0">
                <a:effectLst/>
                <a:latin typeface="Times New Roman" panose="02020603050405020304" pitchFamily="18" charset="0"/>
              </a:rPr>
              <a:t>in the </a:t>
            </a:r>
            <a:r>
              <a:rPr lang="en-US" dirty="0" smtClean="0">
                <a:effectLst/>
                <a:latin typeface="Times New Roman" panose="02020603050405020304" pitchFamily="18" charset="0"/>
              </a:rPr>
              <a:t>Earth’s atmosphere. The temperature dependence of the self-continuum </a:t>
            </a:r>
            <a:r>
              <a:rPr lang="en-US" dirty="0" smtClean="0">
                <a:effectLst/>
                <a:latin typeface="Times New Roman" panose="02020603050405020304" pitchFamily="18" charset="0"/>
              </a:rPr>
              <a:t>lent support </a:t>
            </a:r>
            <a:r>
              <a:rPr lang="en-US" dirty="0" smtClean="0">
                <a:effectLst/>
                <a:latin typeface="Times New Roman" panose="02020603050405020304" pitchFamily="18" charset="0"/>
              </a:rPr>
              <a:t>to the theory that the self-continuum could be due to water di</a:t>
            </a:r>
            <a:endParaRPr lang="en-US" dirty="0">
              <a:effectLst/>
              <a:latin typeface="Times New Roman" panose="02020603050405020304" pitchFamily="18" charset="0"/>
            </a:endParaRPr>
          </a:p>
        </p:txBody>
      </p:sp>
    </p:spTree>
    <p:extLst>
      <p:ext uri="{BB962C8B-B14F-4D97-AF65-F5344CB8AC3E}">
        <p14:creationId xmlns:p14="http://schemas.microsoft.com/office/powerpoint/2010/main" val="312960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202655"/>
            <a:ext cx="9423400" cy="7294305"/>
          </a:xfrm>
          <a:prstGeom prst="rect">
            <a:avLst/>
          </a:prstGeom>
        </p:spPr>
        <p:txBody>
          <a:bodyPr wrap="square">
            <a:spAutoFit/>
          </a:bodyPr>
          <a:lstStyle/>
          <a:p>
            <a:r>
              <a:rPr lang="en-US" dirty="0" err="1" smtClean="0">
                <a:effectLst/>
                <a:latin typeface="Times New Roman" panose="02020603050405020304" pitchFamily="18" charset="0"/>
              </a:rPr>
              <a:t>imers</a:t>
            </a:r>
            <a:r>
              <a:rPr lang="en-US" dirty="0" smtClean="0">
                <a:effectLst/>
                <a:latin typeface="Times New Roman" panose="02020603050405020304" pitchFamily="18" charset="0"/>
              </a:rPr>
              <a:t>.</a:t>
            </a:r>
          </a:p>
          <a:p>
            <a:r>
              <a:rPr lang="en-US" dirty="0" smtClean="0">
                <a:effectLst/>
                <a:latin typeface="Times New Roman" panose="02020603050405020304" pitchFamily="18" charset="0"/>
              </a:rPr>
              <a:t>An alternative theory was that it was due to the far wings of distant spectral</a:t>
            </a:r>
          </a:p>
          <a:p>
            <a:r>
              <a:rPr lang="en-US" dirty="0" smtClean="0">
                <a:effectLst/>
                <a:latin typeface="Times New Roman" panose="02020603050405020304" pitchFamily="18" charset="0"/>
              </a:rPr>
              <a:t>lines [</a:t>
            </a:r>
          </a:p>
          <a:p>
            <a:r>
              <a:rPr lang="en-US" dirty="0" smtClean="0">
                <a:effectLst/>
                <a:latin typeface="Times New Roman" panose="02020603050405020304" pitchFamily="18" charset="0"/>
              </a:rPr>
              <a:t>6</a:t>
            </a:r>
          </a:p>
          <a:p>
            <a:r>
              <a:rPr lang="en-US" dirty="0" smtClean="0">
                <a:effectLst/>
                <a:latin typeface="Times New Roman" panose="02020603050405020304" pitchFamily="18" charset="0"/>
              </a:rPr>
              <a:t>–</a:t>
            </a:r>
          </a:p>
          <a:p>
            <a:r>
              <a:rPr lang="en-US" dirty="0" smtClean="0">
                <a:effectLst/>
                <a:latin typeface="Times New Roman" panose="02020603050405020304" pitchFamily="18" charset="0"/>
              </a:rPr>
              <a:t>8</a:t>
            </a:r>
          </a:p>
          <a:p>
            <a:r>
              <a:rPr lang="en-US" dirty="0" smtClean="0">
                <a:effectLst/>
                <a:latin typeface="Times New Roman" panose="02020603050405020304" pitchFamily="18" charset="0"/>
              </a:rPr>
              <a:t>], which took into account that these lines must then depart from a</a:t>
            </a:r>
          </a:p>
          <a:p>
            <a:r>
              <a:rPr lang="en-US" dirty="0" smtClean="0">
                <a:effectLst/>
                <a:latin typeface="Times New Roman" panose="02020603050405020304" pitchFamily="18" charset="0"/>
              </a:rPr>
              <a:t>Lorentzian profile far from the line </a:t>
            </a:r>
            <a:r>
              <a:rPr lang="en-US" dirty="0" err="1" smtClean="0">
                <a:effectLst/>
                <a:latin typeface="Times New Roman" panose="02020603050405020304" pitchFamily="18" charset="0"/>
              </a:rPr>
              <a:t>centre</a:t>
            </a:r>
            <a:r>
              <a:rPr lang="en-US" dirty="0" smtClean="0">
                <a:effectLst/>
                <a:latin typeface="Times New Roman" panose="02020603050405020304" pitchFamily="18" charset="0"/>
              </a:rPr>
              <a:t> to explain the observed continuum.</a:t>
            </a:r>
          </a:p>
          <a:p>
            <a:r>
              <a:rPr lang="en-US" dirty="0" smtClean="0">
                <a:effectLst/>
                <a:latin typeface="Times New Roman" panose="02020603050405020304" pitchFamily="18" charset="0"/>
              </a:rPr>
              <a:t>The debate on the cause of the continuum has not been resolved. However,</a:t>
            </a:r>
          </a:p>
          <a:p>
            <a:r>
              <a:rPr lang="en-US" dirty="0" smtClean="0">
                <a:effectLst/>
                <a:latin typeface="Times New Roman" panose="02020603050405020304" pitchFamily="18" charset="0"/>
              </a:rPr>
              <a:t>in many atmospheric applications (in weather forecasting and climate prediction</a:t>
            </a:r>
          </a:p>
          <a:p>
            <a:r>
              <a:rPr lang="en-US" dirty="0" smtClean="0">
                <a:effectLst/>
                <a:latin typeface="Times New Roman" panose="02020603050405020304" pitchFamily="18" charset="0"/>
              </a:rPr>
              <a:t>models, and in remote sensing applications), the debate has been sidestepped by</a:t>
            </a:r>
          </a:p>
          <a:p>
            <a:r>
              <a:rPr lang="en-US" dirty="0" smtClean="0">
                <a:effectLst/>
                <a:latin typeface="Times New Roman" panose="02020603050405020304" pitchFamily="18" charset="0"/>
              </a:rPr>
              <a:t>the widespread adoption of a semi-empirical representation of the continuum.</a:t>
            </a:r>
          </a:p>
          <a:p>
            <a:r>
              <a:rPr lang="en-US" dirty="0" smtClean="0">
                <a:effectLst/>
                <a:latin typeface="Times New Roman" panose="02020603050405020304" pitchFamily="18" charset="0"/>
              </a:rPr>
              <a:t>The </a:t>
            </a:r>
            <a:r>
              <a:rPr lang="en-US" dirty="0" err="1" smtClean="0">
                <a:effectLst/>
                <a:latin typeface="Times New Roman" panose="02020603050405020304" pitchFamily="18" charset="0"/>
              </a:rPr>
              <a:t>Mlawer</a:t>
            </a:r>
            <a:r>
              <a:rPr lang="en-US" dirty="0" smtClean="0">
                <a:effectLst/>
                <a:latin typeface="Times New Roman" panose="02020603050405020304" pitchFamily="18" charset="0"/>
              </a:rPr>
              <a:t>–Tobin–Clough–</a:t>
            </a:r>
            <a:r>
              <a:rPr lang="en-US" dirty="0" err="1" smtClean="0">
                <a:effectLst/>
                <a:latin typeface="Times New Roman" panose="02020603050405020304" pitchFamily="18" charset="0"/>
              </a:rPr>
              <a:t>Kneizys</a:t>
            </a:r>
            <a:r>
              <a:rPr lang="en-US" dirty="0" smtClean="0">
                <a:effectLst/>
                <a:latin typeface="Times New Roman" panose="02020603050405020304" pitchFamily="18" charset="0"/>
              </a:rPr>
              <a:t>–Davies (MTCKD) model [</a:t>
            </a:r>
          </a:p>
          <a:p>
            <a:r>
              <a:rPr lang="en-US" dirty="0" smtClean="0">
                <a:effectLst/>
                <a:latin typeface="Times New Roman" panose="02020603050405020304" pitchFamily="18" charset="0"/>
              </a:rPr>
              <a:t>9</a:t>
            </a:r>
          </a:p>
          <a:p>
            <a:r>
              <a:rPr lang="en-US" dirty="0" smtClean="0">
                <a:effectLst/>
                <a:latin typeface="Times New Roman" panose="02020603050405020304" pitchFamily="18" charset="0"/>
              </a:rPr>
              <a:t>,</a:t>
            </a:r>
          </a:p>
          <a:p>
            <a:r>
              <a:rPr lang="en-US" dirty="0" smtClean="0">
                <a:effectLst/>
                <a:latin typeface="Times New Roman" panose="02020603050405020304" pitchFamily="18" charset="0"/>
              </a:rPr>
              <a:t>10</a:t>
            </a:r>
          </a:p>
          <a:p>
            <a:r>
              <a:rPr lang="en-US" dirty="0" smtClean="0">
                <a:effectLst/>
                <a:latin typeface="Times New Roman" panose="02020603050405020304" pitchFamily="18" charset="0"/>
              </a:rPr>
              <a:t>] (see also</a:t>
            </a:r>
          </a:p>
          <a:p>
            <a:r>
              <a:rPr lang="en-US" dirty="0" smtClean="0">
                <a:effectLst/>
                <a:latin typeface="Times New Roman" panose="02020603050405020304" pitchFamily="18" charset="0"/>
              </a:rPr>
              <a:t>http://rtweb.aer.com/continuum_frame.html</a:t>
            </a:r>
          </a:p>
          <a:p>
            <a:r>
              <a:rPr lang="en-US" dirty="0" smtClean="0">
                <a:effectLst/>
                <a:latin typeface="Times New Roman" panose="02020603050405020304" pitchFamily="18" charset="0"/>
              </a:rPr>
              <a:t>), which superseded the Clough–</a:t>
            </a:r>
          </a:p>
          <a:p>
            <a:r>
              <a:rPr lang="en-US" dirty="0" err="1" smtClean="0">
                <a:effectLst/>
                <a:latin typeface="Times New Roman" panose="02020603050405020304" pitchFamily="18" charset="0"/>
              </a:rPr>
              <a:t>Kneizys</a:t>
            </a:r>
            <a:r>
              <a:rPr lang="en-US" dirty="0" smtClean="0">
                <a:effectLst/>
                <a:latin typeface="Times New Roman" panose="02020603050405020304" pitchFamily="18" charset="0"/>
              </a:rPr>
              <a:t>–Davies (CKD) model [</a:t>
            </a:r>
          </a:p>
          <a:p>
            <a:r>
              <a:rPr lang="en-US" dirty="0" smtClean="0">
                <a:effectLst/>
                <a:latin typeface="Times New Roman" panose="02020603050405020304" pitchFamily="18" charset="0"/>
              </a:rPr>
              <a:t>7</a:t>
            </a:r>
          </a:p>
          <a:p>
            <a:r>
              <a:rPr lang="en-US" dirty="0" smtClean="0">
                <a:effectLst/>
                <a:latin typeface="Times New Roman" panose="02020603050405020304" pitchFamily="18" charset="0"/>
              </a:rPr>
              <a:t>], represents the continuum by applying different</a:t>
            </a:r>
          </a:p>
          <a:p>
            <a:r>
              <a:rPr lang="en-US" dirty="0" smtClean="0">
                <a:effectLst/>
                <a:latin typeface="Times New Roman" panose="02020603050405020304" pitchFamily="18" charset="0"/>
              </a:rPr>
              <a:t>line profiles which the authors of MTCKD attributed to two different physical</a:t>
            </a:r>
          </a:p>
          <a:p>
            <a:r>
              <a:rPr lang="en-US" dirty="0" smtClean="0">
                <a:effectLst/>
                <a:latin typeface="Times New Roman" panose="02020603050405020304" pitchFamily="18" charset="0"/>
              </a:rPr>
              <a:t>mechanisms: collision-induced water monomer transitions dominate the in-band</a:t>
            </a:r>
          </a:p>
          <a:p>
            <a:r>
              <a:rPr lang="en-US" dirty="0" smtClean="0">
                <a:effectLst/>
                <a:latin typeface="Times New Roman" panose="02020603050405020304" pitchFamily="18" charset="0"/>
              </a:rPr>
              <a:t>continuum, and far wings of spectral lines dominate in the windows. The CKD</a:t>
            </a:r>
          </a:p>
          <a:p>
            <a:r>
              <a:rPr lang="en-US" dirty="0" smtClean="0">
                <a:effectLst/>
                <a:latin typeface="Times New Roman" panose="02020603050405020304" pitchFamily="18" charset="0"/>
              </a:rPr>
              <a:t>and MTCKD formulations represented an important advance, not least </a:t>
            </a:r>
            <a:r>
              <a:rPr lang="en-US" dirty="0" err="1" smtClean="0">
                <a:effectLst/>
                <a:latin typeface="Times New Roman" panose="02020603050405020304" pitchFamily="18" charset="0"/>
              </a:rPr>
              <a:t>becau</a:t>
            </a:r>
            <a:endParaRPr lang="en-US" dirty="0">
              <a:effectLst/>
              <a:latin typeface="Times New Roman" panose="02020603050405020304" pitchFamily="18" charset="0"/>
            </a:endParaRPr>
          </a:p>
        </p:txBody>
      </p:sp>
    </p:spTree>
    <p:extLst>
      <p:ext uri="{BB962C8B-B14F-4D97-AF65-F5344CB8AC3E}">
        <p14:creationId xmlns:p14="http://schemas.microsoft.com/office/powerpoint/2010/main" val="1196214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308324"/>
          </a:xfrm>
          <a:prstGeom prst="rect">
            <a:avLst/>
          </a:prstGeom>
        </p:spPr>
        <p:txBody>
          <a:bodyPr>
            <a:spAutoFit/>
          </a:bodyPr>
          <a:lstStyle/>
          <a:p>
            <a:r>
              <a:rPr lang="en-US" dirty="0" smtClean="0">
                <a:effectLst/>
                <a:latin typeface="Times New Roman" panose="02020603050405020304" pitchFamily="18" charset="0"/>
              </a:rPr>
              <a:t>they characterized the water </a:t>
            </a:r>
            <a:r>
              <a:rPr lang="en-US" dirty="0" err="1" smtClean="0">
                <a:effectLst/>
                <a:latin typeface="Times New Roman" panose="02020603050405020304" pitchFamily="18" charset="0"/>
              </a:rPr>
              <a:t>vapour</a:t>
            </a:r>
            <a:r>
              <a:rPr lang="en-US" dirty="0" smtClean="0">
                <a:effectLst/>
                <a:latin typeface="Times New Roman" panose="02020603050405020304" pitchFamily="18" charset="0"/>
              </a:rPr>
              <a:t> continuum throughout the infrared, rather</a:t>
            </a:r>
          </a:p>
          <a:p>
            <a:r>
              <a:rPr lang="en-US" dirty="0" smtClean="0">
                <a:effectLst/>
                <a:latin typeface="Times New Roman" panose="02020603050405020304" pitchFamily="18" charset="0"/>
              </a:rPr>
              <a:t>than just in the mid-infrared window, and its importance in atmospheric radiative</a:t>
            </a:r>
          </a:p>
          <a:p>
            <a:r>
              <a:rPr lang="en-US" dirty="0" smtClean="0">
                <a:effectLst/>
                <a:latin typeface="Times New Roman" panose="02020603050405020304" pitchFamily="18" charset="0"/>
              </a:rPr>
              <a:t>transfer was clearly demonstrated in Clough</a:t>
            </a:r>
          </a:p>
          <a:p>
            <a:r>
              <a:rPr lang="en-US" dirty="0" smtClean="0">
                <a:effectLst/>
                <a:latin typeface="Times New Roman" panose="02020603050405020304" pitchFamily="18" charset="0"/>
              </a:rPr>
              <a:t>et al</a:t>
            </a:r>
          </a:p>
          <a:p>
            <a:r>
              <a:rPr lang="en-US" dirty="0" smtClean="0">
                <a:effectLst/>
                <a:latin typeface="Times New Roman" panose="02020603050405020304" pitchFamily="18" charset="0"/>
              </a:rPr>
              <a:t>.[</a:t>
            </a:r>
          </a:p>
          <a:p>
            <a:r>
              <a:rPr lang="en-US" dirty="0" smtClean="0">
                <a:effectLst/>
                <a:latin typeface="Times New Roman" panose="02020603050405020304" pitchFamily="18" charset="0"/>
              </a:rPr>
              <a:t>2</a:t>
            </a:r>
            <a:endParaRPr lang="en-US" dirty="0">
              <a:effectLst/>
              <a:latin typeface="Times New Roman" panose="02020603050405020304" pitchFamily="18" charset="0"/>
            </a:endParaRPr>
          </a:p>
        </p:txBody>
      </p:sp>
    </p:spTree>
    <p:extLst>
      <p:ext uri="{BB962C8B-B14F-4D97-AF65-F5344CB8AC3E}">
        <p14:creationId xmlns:p14="http://schemas.microsoft.com/office/powerpoint/2010/main" val="271256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9354" y="107434"/>
            <a:ext cx="5941691" cy="369332"/>
          </a:xfrm>
          <a:prstGeom prst="rect">
            <a:avLst/>
          </a:prstGeom>
        </p:spPr>
        <p:txBody>
          <a:bodyPr wrap="none">
            <a:spAutoFit/>
          </a:bodyPr>
          <a:lstStyle/>
          <a:p>
            <a:r>
              <a:rPr lang="en-US" dirty="0" smtClean="0"/>
              <a:t>http://www.met.reading.ac.uk/caviar/water_continuum.html</a:t>
            </a:r>
            <a:endParaRPr lang="en-US" dirty="0"/>
          </a:p>
        </p:txBody>
      </p:sp>
      <p:sp>
        <p:nvSpPr>
          <p:cNvPr id="4" name="Rectangle 3"/>
          <p:cNvSpPr/>
          <p:nvPr/>
        </p:nvSpPr>
        <p:spPr>
          <a:xfrm>
            <a:off x="406400" y="696754"/>
            <a:ext cx="11404600" cy="5909310"/>
          </a:xfrm>
          <a:prstGeom prst="rect">
            <a:avLst/>
          </a:prstGeom>
        </p:spPr>
        <p:txBody>
          <a:bodyPr wrap="square">
            <a:spAutoFit/>
          </a:bodyPr>
          <a:lstStyle/>
          <a:p>
            <a:r>
              <a:rPr lang="en-US" dirty="0" smtClean="0"/>
              <a:t> Water </a:t>
            </a:r>
            <a:r>
              <a:rPr lang="en-US" dirty="0" err="1" smtClean="0"/>
              <a:t>vapour</a:t>
            </a:r>
            <a:r>
              <a:rPr lang="en-US" dirty="0" smtClean="0"/>
              <a:t> continuum</a:t>
            </a:r>
          </a:p>
          <a:p>
            <a:endParaRPr lang="en-US" dirty="0" smtClean="0"/>
          </a:p>
          <a:p>
            <a:r>
              <a:rPr lang="en-US" dirty="0" smtClean="0"/>
              <a:t>  In addition to the spectral lines, it has long been recognized that water </a:t>
            </a:r>
            <a:r>
              <a:rPr lang="en-US" dirty="0" err="1" smtClean="0"/>
              <a:t>vapour</a:t>
            </a:r>
            <a:r>
              <a:rPr lang="en-US" dirty="0" smtClean="0"/>
              <a:t> possesses a continuum absorption which varies relatively slowly with wavelength and pervades the entire IR and microwave spectral region. This has a marked impact on the Earth's radiation balance with consequences for understanding present day weather and climate and predicting climate change. It is also important for remote sensing of the Earth and its atmosphere.</a:t>
            </a:r>
          </a:p>
          <a:p>
            <a:endParaRPr lang="en-US" dirty="0" smtClean="0"/>
          </a:p>
          <a:p>
            <a:r>
              <a:rPr lang="en-US" dirty="0" smtClean="0"/>
              <a:t>  Discovered by </a:t>
            </a:r>
            <a:r>
              <a:rPr lang="en-US" dirty="0" err="1" smtClean="0"/>
              <a:t>Hettner</a:t>
            </a:r>
            <a:r>
              <a:rPr lang="en-US" dirty="0" smtClean="0"/>
              <a:t> (1918) as a low-frequency component of water </a:t>
            </a:r>
            <a:r>
              <a:rPr lang="en-US" dirty="0" err="1" smtClean="0"/>
              <a:t>vapour</a:t>
            </a:r>
            <a:r>
              <a:rPr lang="en-US" dirty="0" smtClean="0"/>
              <a:t> absorption in atmospheric transparency window 8-14 </a:t>
            </a:r>
            <a:r>
              <a:rPr lang="en-US" dirty="0" err="1" smtClean="0"/>
              <a:t>mcr</a:t>
            </a:r>
            <a:r>
              <a:rPr lang="en-US" dirty="0" smtClean="0"/>
              <a:t>, this phenomenon remained unexplained for 20 years, until </a:t>
            </a:r>
            <a:r>
              <a:rPr lang="en-US" dirty="0" err="1" smtClean="0"/>
              <a:t>Elsasser</a:t>
            </a:r>
            <a:r>
              <a:rPr lang="en-US" dirty="0" smtClean="0"/>
              <a:t> (1938) suggested that the continuum is an accumulated far-wing contribution of strong water </a:t>
            </a:r>
            <a:r>
              <a:rPr lang="en-US" dirty="0" err="1" smtClean="0"/>
              <a:t>vapour</a:t>
            </a:r>
            <a:r>
              <a:rPr lang="en-US" dirty="0" smtClean="0"/>
              <a:t> spectral lines from </a:t>
            </a:r>
            <a:r>
              <a:rPr lang="en-US" dirty="0" err="1" smtClean="0"/>
              <a:t>neighbour</a:t>
            </a:r>
            <a:r>
              <a:rPr lang="en-US" dirty="0" smtClean="0"/>
              <a:t> bands. This hypothesis was generally accepted until the end of 70th years when the strong quadratic pressure dependence of the continuum absorption (which could not be explained by Lorentz (1906) line profile) as well as the strong negative temperature dependence have been detected (</a:t>
            </a:r>
            <a:r>
              <a:rPr lang="en-US" dirty="0" err="1" smtClean="0"/>
              <a:t>Bignell</a:t>
            </a:r>
            <a:r>
              <a:rPr lang="en-US" dirty="0" smtClean="0"/>
              <a:t> et al.,1963; </a:t>
            </a:r>
            <a:r>
              <a:rPr lang="en-US" dirty="0" err="1" smtClean="0"/>
              <a:t>Penner</a:t>
            </a:r>
            <a:r>
              <a:rPr lang="en-US" dirty="0" smtClean="0"/>
              <a:t> and Varanasi,1967). In this connection </a:t>
            </a:r>
            <a:r>
              <a:rPr lang="en-US" dirty="0" err="1" smtClean="0"/>
              <a:t>Penner</a:t>
            </a:r>
            <a:r>
              <a:rPr lang="en-US" dirty="0" smtClean="0"/>
              <a:t> and Varanasi (1967) and Varanasi et al. (1968) suggested that the main contribution to the self-continuum could be caused not by far wings of water monomer lines but rather by water dimers. Similar assumption was made also by </a:t>
            </a:r>
            <a:r>
              <a:rPr lang="en-US" dirty="0" err="1" smtClean="0"/>
              <a:t>Viktorova</a:t>
            </a:r>
            <a:r>
              <a:rPr lang="en-US" dirty="0" smtClean="0"/>
              <a:t> and </a:t>
            </a:r>
            <a:r>
              <a:rPr lang="en-US" dirty="0" err="1" smtClean="0"/>
              <a:t>Zhevakin</a:t>
            </a:r>
            <a:r>
              <a:rPr lang="en-US" dirty="0" smtClean="0"/>
              <a:t> (1967) for microwave spectral region.</a:t>
            </a:r>
          </a:p>
          <a:p>
            <a:endParaRPr lang="en-US" dirty="0" smtClean="0"/>
          </a:p>
          <a:p>
            <a:r>
              <a:rPr lang="en-US" dirty="0" smtClean="0"/>
              <a:t>  The dimer model have explained quite easily the pressure and temperature dependencies of the self-continuum absorption observed since then in many experiments (Mc Coy et al. 1969; </a:t>
            </a:r>
            <a:r>
              <a:rPr lang="en-US" dirty="0" err="1" smtClean="0"/>
              <a:t>Bignell</a:t>
            </a:r>
            <a:r>
              <a:rPr lang="en-US" dirty="0" smtClean="0"/>
              <a:t>, 1970; Burch, 1970; etc.). Since that time a long scientific discussion has started between adherents of the "monomer" (or "far-wings") and the "dimer" nature of the water </a:t>
            </a:r>
            <a:r>
              <a:rPr lang="en-US" dirty="0" err="1" smtClean="0"/>
              <a:t>vapour</a:t>
            </a:r>
            <a:r>
              <a:rPr lang="en-US" dirty="0" smtClean="0"/>
              <a:t> self-continuum, which is continuing up to the current time.</a:t>
            </a:r>
            <a:endParaRPr lang="en-US" dirty="0"/>
          </a:p>
        </p:txBody>
      </p:sp>
    </p:spTree>
    <p:extLst>
      <p:ext uri="{BB962C8B-B14F-4D97-AF65-F5344CB8AC3E}">
        <p14:creationId xmlns:p14="http://schemas.microsoft.com/office/powerpoint/2010/main" val="45004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35846"/>
            <a:ext cx="6096000" cy="6186309"/>
          </a:xfrm>
          <a:prstGeom prst="rect">
            <a:avLst/>
          </a:prstGeom>
        </p:spPr>
        <p:txBody>
          <a:bodyPr>
            <a:spAutoFit/>
          </a:bodyPr>
          <a:lstStyle/>
          <a:p>
            <a:r>
              <a:rPr lang="en-US" dirty="0" smtClean="0"/>
              <a:t> On the one hand, more sophisticated (than Lorentz theory) ab-initio (</a:t>
            </a:r>
            <a:r>
              <a:rPr lang="en-US" dirty="0" err="1" smtClean="0"/>
              <a:t>Tvorogov</a:t>
            </a:r>
            <a:r>
              <a:rPr lang="en-US" dirty="0" smtClean="0"/>
              <a:t> et al. 1994; Ma and Tipping 1999, 2002; etc.) and semi-empirical (Clough et al. 1989, 1995, </a:t>
            </a:r>
            <a:r>
              <a:rPr lang="en-US" dirty="0" err="1" smtClean="0"/>
              <a:t>etc</a:t>
            </a:r>
            <a:r>
              <a:rPr lang="en-US" dirty="0" smtClean="0"/>
              <a:t>; </a:t>
            </a:r>
            <a:r>
              <a:rPr lang="en-US" dirty="0" err="1" smtClean="0"/>
              <a:t>Mlawer</a:t>
            </a:r>
            <a:r>
              <a:rPr lang="en-US" dirty="0" smtClean="0"/>
              <a:t> et al. 1999; etc.) line shape models have been developed, which could explain quite well the experimental facts mentioned above, and due to which the dominating role of the far wings of water </a:t>
            </a:r>
            <a:r>
              <a:rPr lang="en-US" dirty="0" err="1" smtClean="0"/>
              <a:t>vapour</a:t>
            </a:r>
            <a:r>
              <a:rPr lang="en-US" dirty="0" smtClean="0"/>
              <a:t> lines in the continuum absorption, especially in atmospheric conditions, is most commonly accepted today.</a:t>
            </a:r>
          </a:p>
          <a:p>
            <a:endParaRPr lang="en-US" dirty="0" smtClean="0"/>
          </a:p>
          <a:p>
            <a:r>
              <a:rPr lang="en-US" dirty="0" smtClean="0"/>
              <a:t>  On the other hand, water dimers have been and are being often discussed as a possible component of the water self-continuum absorption (</a:t>
            </a:r>
            <a:r>
              <a:rPr lang="en-US" dirty="0" err="1" smtClean="0"/>
              <a:t>Lowder</a:t>
            </a:r>
            <a:r>
              <a:rPr lang="en-US" dirty="0" smtClean="0"/>
              <a:t>, 1971; </a:t>
            </a:r>
            <a:r>
              <a:rPr lang="en-US" dirty="0" err="1" smtClean="0"/>
              <a:t>Penner</a:t>
            </a:r>
            <a:r>
              <a:rPr lang="en-US" dirty="0" smtClean="0"/>
              <a:t>, 1973; Roberts et al. 1976; </a:t>
            </a:r>
            <a:r>
              <a:rPr lang="en-US" dirty="0" err="1" smtClean="0"/>
              <a:t>Arefev</a:t>
            </a:r>
            <a:r>
              <a:rPr lang="en-US" dirty="0" smtClean="0"/>
              <a:t> and </a:t>
            </a:r>
            <a:r>
              <a:rPr lang="en-US" dirty="0" err="1" smtClean="0"/>
              <a:t>Dianov-Klokov</a:t>
            </a:r>
            <a:r>
              <a:rPr lang="en-US" dirty="0" smtClean="0"/>
              <a:t> 1977; Montgomery, 1978; </a:t>
            </a:r>
            <a:r>
              <a:rPr lang="en-US" dirty="0" err="1" smtClean="0"/>
              <a:t>Dianov-Klokov</a:t>
            </a:r>
            <a:r>
              <a:rPr lang="en-US" dirty="0" smtClean="0"/>
              <a:t> et al. 1981; Varanasi, 1988; </a:t>
            </a:r>
            <a:r>
              <a:rPr lang="en-US" dirty="0" err="1" smtClean="0"/>
              <a:t>Devir</a:t>
            </a:r>
            <a:r>
              <a:rPr lang="en-US" dirty="0" smtClean="0"/>
              <a:t> et al. 1994; </a:t>
            </a:r>
            <a:r>
              <a:rPr lang="en-US" dirty="0" err="1" smtClean="0"/>
              <a:t>Vigasin</a:t>
            </a:r>
            <a:r>
              <a:rPr lang="en-US" dirty="0" smtClean="0"/>
              <a:t> et al. 1989, 2000; Cormier et al. 2005, etc.).</a:t>
            </a:r>
          </a:p>
          <a:p>
            <a:endParaRPr lang="en-US" dirty="0" smtClean="0"/>
          </a:p>
          <a:p>
            <a:r>
              <a:rPr lang="en-US" dirty="0" smtClean="0"/>
              <a:t>  Finally, collision-induced absorption, resulting from the generation of a short-lived complex of water </a:t>
            </a:r>
            <a:r>
              <a:rPr lang="en-US" dirty="0" err="1" smtClean="0"/>
              <a:t>vapour</a:t>
            </a:r>
            <a:r>
              <a:rPr lang="en-US" dirty="0" smtClean="0"/>
              <a:t> and colliding molecules, has been proposed as a dominant within water </a:t>
            </a:r>
            <a:r>
              <a:rPr lang="en-US" dirty="0" err="1" smtClean="0"/>
              <a:t>vapour</a:t>
            </a:r>
            <a:r>
              <a:rPr lang="en-US" dirty="0" smtClean="0"/>
              <a:t> bands in the recent MT_CKD continuum model (</a:t>
            </a:r>
            <a:r>
              <a:rPr lang="en-US" dirty="0" err="1" smtClean="0"/>
              <a:t>Mlawer</a:t>
            </a:r>
            <a:r>
              <a:rPr lang="en-US" dirty="0" smtClean="0"/>
              <a:t> et al., in preparation, http://rtweb.aer.com/continuum_frame.html).</a:t>
            </a:r>
            <a:endParaRPr lang="en-US" dirty="0"/>
          </a:p>
        </p:txBody>
      </p:sp>
    </p:spTree>
    <p:extLst>
      <p:ext uri="{BB962C8B-B14F-4D97-AF65-F5344CB8AC3E}">
        <p14:creationId xmlns:p14="http://schemas.microsoft.com/office/powerpoint/2010/main" val="815227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612845"/>
            <a:ext cx="6096000" cy="5632311"/>
          </a:xfrm>
          <a:prstGeom prst="rect">
            <a:avLst/>
          </a:prstGeom>
        </p:spPr>
        <p:txBody>
          <a:bodyPr>
            <a:spAutoFit/>
          </a:bodyPr>
          <a:lstStyle/>
          <a:p>
            <a:r>
              <a:rPr lang="en-US" dirty="0" smtClean="0"/>
              <a:t>The possibility of both collision-induced and water dimer marked contribution to the water continuum absorption is however highly disagreed by Tipping (personal communication; Brown and Tipping, 2003). This point of view is shared by </a:t>
            </a:r>
            <a:r>
              <a:rPr lang="en-US" dirty="0" err="1" smtClean="0"/>
              <a:t>Vigasin</a:t>
            </a:r>
            <a:r>
              <a:rPr lang="en-US" dirty="0" smtClean="0"/>
              <a:t> only in respect to the free pair states, which negligible role as compared to the metastable or true bound water dimers at near-room temperatures has been shown by </a:t>
            </a:r>
            <a:r>
              <a:rPr lang="en-US" dirty="0" err="1" smtClean="0"/>
              <a:t>Vigasin</a:t>
            </a:r>
            <a:r>
              <a:rPr lang="en-US" dirty="0" smtClean="0"/>
              <a:t> (1991) and by </a:t>
            </a:r>
            <a:r>
              <a:rPr lang="en-US" dirty="0" err="1" smtClean="0"/>
              <a:t>Epifanov</a:t>
            </a:r>
            <a:r>
              <a:rPr lang="en-US" dirty="0" smtClean="0"/>
              <a:t> and </a:t>
            </a:r>
            <a:r>
              <a:rPr lang="en-US" dirty="0" err="1" smtClean="0"/>
              <a:t>Vigasin</a:t>
            </a:r>
            <a:r>
              <a:rPr lang="en-US" dirty="0" smtClean="0"/>
              <a:t> (1997) on the basis of preliminary statistical partitioning of the pair states in water </a:t>
            </a:r>
            <a:r>
              <a:rPr lang="en-US" dirty="0" err="1" smtClean="0"/>
              <a:t>vapour</a:t>
            </a:r>
            <a:r>
              <a:rPr lang="en-US" dirty="0" smtClean="0"/>
              <a:t>.</a:t>
            </a:r>
          </a:p>
          <a:p>
            <a:endParaRPr lang="en-US" dirty="0" smtClean="0"/>
          </a:p>
          <a:p>
            <a:r>
              <a:rPr lang="en-US" dirty="0" smtClean="0"/>
              <a:t>  Thus, </a:t>
            </a:r>
            <a:r>
              <a:rPr lang="en-US" b="1" dirty="0" smtClean="0"/>
              <a:t>a deep controversy </a:t>
            </a:r>
            <a:r>
              <a:rPr lang="en-US" dirty="0" smtClean="0"/>
              <a:t>on the nature of the </a:t>
            </a:r>
            <a:r>
              <a:rPr lang="en-US" b="1" dirty="0" smtClean="0"/>
              <a:t>water </a:t>
            </a:r>
            <a:r>
              <a:rPr lang="en-US" b="1" dirty="0" err="1" smtClean="0"/>
              <a:t>vapour</a:t>
            </a:r>
            <a:r>
              <a:rPr lang="en-US" b="1" dirty="0" smtClean="0"/>
              <a:t> continuum</a:t>
            </a:r>
            <a:r>
              <a:rPr lang="en-US" dirty="0" smtClean="0"/>
              <a:t> still remains unresolved. The atmospheric science community has largely sidestepped this controversy, and has adopted a pragmatic approach. Most radiative transfer codes used in climate modelling, numerical weather prediction and remote sensing use a semi-empirical formulation of the continuum - CKD-model (Clough et al. 1989). This formulation was tuned to available (mostly laboratory) observations in rather limited (far-infrared) spectral regions.</a:t>
            </a:r>
            <a:endParaRPr lang="en-US" dirty="0"/>
          </a:p>
        </p:txBody>
      </p:sp>
    </p:spTree>
    <p:extLst>
      <p:ext uri="{BB962C8B-B14F-4D97-AF65-F5344CB8AC3E}">
        <p14:creationId xmlns:p14="http://schemas.microsoft.com/office/powerpoint/2010/main" val="412838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1859340"/>
            <a:ext cx="6096000" cy="3139321"/>
          </a:xfrm>
          <a:prstGeom prst="rect">
            <a:avLst/>
          </a:prstGeom>
        </p:spPr>
        <p:txBody>
          <a:bodyPr>
            <a:spAutoFit/>
          </a:bodyPr>
          <a:lstStyle/>
          <a:p>
            <a:r>
              <a:rPr lang="en-US" dirty="0" smtClean="0"/>
              <a:t>The CKD model has served the community extremely well but we lack confidence that its semi-empirical formulation works at wavelength, or in atmospheric conditions, away from those in which it has been tested. This lack of confidence is exacerbated by the recent up-to-date theoretical (Schofield and </a:t>
            </a:r>
            <a:r>
              <a:rPr lang="en-US" dirty="0" err="1" smtClean="0"/>
              <a:t>Kjaergaard</a:t>
            </a:r>
            <a:r>
              <a:rPr lang="en-US" dirty="0" smtClean="0"/>
              <a:t>, 2003; Daniel et al. 2004; </a:t>
            </a:r>
            <a:r>
              <a:rPr lang="en-US" dirty="0" err="1" smtClean="0"/>
              <a:t>Scribano</a:t>
            </a:r>
            <a:r>
              <a:rPr lang="en-US" dirty="0" smtClean="0"/>
              <a:t> et al. 2006) and experimental (</a:t>
            </a:r>
            <a:r>
              <a:rPr lang="en-US" dirty="0" err="1" smtClean="0"/>
              <a:t>Vigasin</a:t>
            </a:r>
            <a:r>
              <a:rPr lang="en-US" dirty="0" smtClean="0"/>
              <a:t> et al. 2000, 2005; </a:t>
            </a:r>
            <a:r>
              <a:rPr lang="en-US" dirty="0" err="1" smtClean="0"/>
              <a:t>Ptashnik</a:t>
            </a:r>
            <a:r>
              <a:rPr lang="en-US" dirty="0" smtClean="0"/>
              <a:t> et al. 2004, 2005, 2006; Cormier et al. 2005; Paynter et al. 2007) studies that very well correlate and supplement each other, indicating all together the marked water dimer contribution to the water </a:t>
            </a:r>
            <a:r>
              <a:rPr lang="en-US" dirty="0" err="1" smtClean="0"/>
              <a:t>vapour</a:t>
            </a:r>
            <a:r>
              <a:rPr lang="en-US" dirty="0" smtClean="0"/>
              <a:t> self-continuum in some spectral regions. </a:t>
            </a:r>
            <a:endParaRPr lang="en-US" dirty="0"/>
          </a:p>
        </p:txBody>
      </p:sp>
    </p:spTree>
    <p:extLst>
      <p:ext uri="{BB962C8B-B14F-4D97-AF65-F5344CB8AC3E}">
        <p14:creationId xmlns:p14="http://schemas.microsoft.com/office/powerpoint/2010/main" val="2632245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2836</Words>
  <Application>Microsoft Office PowerPoint</Application>
  <PresentationFormat>Widescreen</PresentationFormat>
  <Paragraphs>117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From: Water vapour foreign-continuum absorption in near-infrared windows from laboratory measurement Phil. Trans. R. Soc. A (2012) 370 , 2557–2577 doi:10.1098/rsta.2011.0218 IGOR V. P TASHNIK et al.</vt:lpstr>
      <vt:lpstr>1.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vapour foreign-continuum absorption in near-infrared windows from laboratory measurement Phil. Trans. R. Soc. A (2012) 370 , 2557–2577 doi:10.1098/rsta.2011.0218 IGOR V. P TASHNIK et al.</dc:title>
  <dc:creator>Pinker</dc:creator>
  <cp:lastModifiedBy>Pinker</cp:lastModifiedBy>
  <cp:revision>5</cp:revision>
  <dcterms:created xsi:type="dcterms:W3CDTF">2015-10-23T17:36:44Z</dcterms:created>
  <dcterms:modified xsi:type="dcterms:W3CDTF">2015-10-23T19:50:19Z</dcterms:modified>
</cp:coreProperties>
</file>