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1" r:id="rId16"/>
    <p:sldId id="272" r:id="rId17"/>
    <p:sldId id="274" r:id="rId18"/>
    <p:sldId id="275" r:id="rId19"/>
    <p:sldId id="276" r:id="rId20"/>
    <p:sldId id="277" r:id="rId21"/>
    <p:sldId id="278" r:id="rId22"/>
    <p:sldId id="279" r:id="rId23"/>
    <p:sldId id="280" r:id="rId24"/>
    <p:sldId id="281" r:id="rId25"/>
    <p:sldId id="304" r:id="rId26"/>
    <p:sldId id="298" r:id="rId27"/>
    <p:sldId id="301" r:id="rId28"/>
    <p:sldId id="302" r:id="rId29"/>
    <p:sldId id="282" r:id="rId30"/>
    <p:sldId id="310" r:id="rId31"/>
    <p:sldId id="311" r:id="rId32"/>
    <p:sldId id="312" r:id="rId33"/>
    <p:sldId id="313" r:id="rId34"/>
    <p:sldId id="314" r:id="rId35"/>
    <p:sldId id="315" r:id="rId36"/>
    <p:sldId id="316" r:id="rId37"/>
    <p:sldId id="317" r:id="rId38"/>
    <p:sldId id="319" r:id="rId39"/>
    <p:sldId id="320" r:id="rId40"/>
    <p:sldId id="321" r:id="rId41"/>
    <p:sldId id="322" r:id="rId42"/>
    <p:sldId id="323" r:id="rId43"/>
    <p:sldId id="324" r:id="rId44"/>
    <p:sldId id="325" r:id="rId45"/>
    <p:sldId id="326" r:id="rId46"/>
    <p:sldId id="327" r:id="rId47"/>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3" d="100"/>
          <a:sy n="63" d="100"/>
        </p:scale>
        <p:origin x="-606" y="-108"/>
      </p:cViewPr>
      <p:guideLst>
        <p:guide orient="horz" pos="2160"/>
        <p:guide pos="2880"/>
      </p:guideLst>
    </p:cSldViewPr>
  </p:slideViewPr>
  <p:notesTextViewPr>
    <p:cViewPr>
      <p:scale>
        <a:sx n="1" d="1"/>
        <a:sy n="1" d="1"/>
      </p:scale>
      <p:origin x="0" y="0"/>
    </p:cViewPr>
  </p:notesTextViewPr>
  <p:sorterViewPr>
    <p:cViewPr>
      <p:scale>
        <a:sx n="100" d="100"/>
        <a:sy n="100" d="100"/>
      </p:scale>
      <p:origin x="0" y="175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5" Type="http://schemas.openxmlformats.org/officeDocument/2006/relationships/image" Target="../media/image18.emf"/><Relationship Id="rId4"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2AE1F5-A743-4DD6-AC34-68B74BD8ABC4}" type="datetimeFigureOut">
              <a:rPr lang="en-US" smtClean="0"/>
              <a:t>2/13/2014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CE17E-B2F9-4DC1-B0A8-31DFD9A5C0A9}" type="slidenum">
              <a:rPr lang="en-US" smtClean="0"/>
              <a:t>‹#›</a:t>
            </a:fld>
            <a:endParaRPr lang="en-US"/>
          </a:p>
        </p:txBody>
      </p:sp>
    </p:spTree>
    <p:extLst>
      <p:ext uri="{BB962C8B-B14F-4D97-AF65-F5344CB8AC3E}">
        <p14:creationId xmlns:p14="http://schemas.microsoft.com/office/powerpoint/2010/main" val="243755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cs typeface="Arial" charset="0"/>
              </a:defRPr>
            </a:lvl1pPr>
            <a:lvl2pPr marL="702756" indent="-270291" defTabSz="914485" eaLnBrk="0" hangingPunct="0">
              <a:spcBef>
                <a:spcPct val="30000"/>
              </a:spcBef>
              <a:defRPr sz="1100">
                <a:solidFill>
                  <a:schemeClr val="tx1"/>
                </a:solidFill>
                <a:latin typeface="Arial" charset="0"/>
                <a:cs typeface="Arial" charset="0"/>
              </a:defRPr>
            </a:lvl2pPr>
            <a:lvl3pPr marL="1081164" indent="-216233" defTabSz="914485" eaLnBrk="0" hangingPunct="0">
              <a:spcBef>
                <a:spcPct val="30000"/>
              </a:spcBef>
              <a:defRPr sz="1100">
                <a:solidFill>
                  <a:schemeClr val="tx1"/>
                </a:solidFill>
                <a:latin typeface="Arial" charset="0"/>
                <a:cs typeface="Arial" charset="0"/>
              </a:defRPr>
            </a:lvl3pPr>
            <a:lvl4pPr marL="1513629" indent="-216233" defTabSz="914485" eaLnBrk="0" hangingPunct="0">
              <a:spcBef>
                <a:spcPct val="30000"/>
              </a:spcBef>
              <a:defRPr sz="1100">
                <a:solidFill>
                  <a:schemeClr val="tx1"/>
                </a:solidFill>
                <a:latin typeface="Arial" charset="0"/>
                <a:cs typeface="Arial" charset="0"/>
              </a:defRPr>
            </a:lvl4pPr>
            <a:lvl5pPr marL="1946095" indent="-216233" defTabSz="914485" eaLnBrk="0" hangingPunct="0">
              <a:spcBef>
                <a:spcPct val="30000"/>
              </a:spcBef>
              <a:defRPr sz="1100">
                <a:solidFill>
                  <a:schemeClr val="tx1"/>
                </a:solidFill>
                <a:latin typeface="Arial" charset="0"/>
                <a:cs typeface="Arial" charset="0"/>
              </a:defRPr>
            </a:lvl5pPr>
            <a:lvl6pPr marL="2378560" indent="-216233" defTabSz="914485" eaLnBrk="0" fontAlgn="base" hangingPunct="0">
              <a:spcBef>
                <a:spcPct val="30000"/>
              </a:spcBef>
              <a:spcAft>
                <a:spcPct val="0"/>
              </a:spcAft>
              <a:defRPr sz="1100">
                <a:solidFill>
                  <a:schemeClr val="tx1"/>
                </a:solidFill>
                <a:latin typeface="Arial" charset="0"/>
                <a:cs typeface="Arial" charset="0"/>
              </a:defRPr>
            </a:lvl6pPr>
            <a:lvl7pPr marL="2811026" indent="-216233" defTabSz="914485" eaLnBrk="0" fontAlgn="base" hangingPunct="0">
              <a:spcBef>
                <a:spcPct val="30000"/>
              </a:spcBef>
              <a:spcAft>
                <a:spcPct val="0"/>
              </a:spcAft>
              <a:defRPr sz="1100">
                <a:solidFill>
                  <a:schemeClr val="tx1"/>
                </a:solidFill>
                <a:latin typeface="Arial" charset="0"/>
                <a:cs typeface="Arial" charset="0"/>
              </a:defRPr>
            </a:lvl7pPr>
            <a:lvl8pPr marL="3243491" indent="-216233" defTabSz="914485" eaLnBrk="0" fontAlgn="base" hangingPunct="0">
              <a:spcBef>
                <a:spcPct val="30000"/>
              </a:spcBef>
              <a:spcAft>
                <a:spcPct val="0"/>
              </a:spcAft>
              <a:defRPr sz="1100">
                <a:solidFill>
                  <a:schemeClr val="tx1"/>
                </a:solidFill>
                <a:latin typeface="Arial" charset="0"/>
                <a:cs typeface="Arial" charset="0"/>
              </a:defRPr>
            </a:lvl8pPr>
            <a:lvl9pPr marL="3675957" indent="-216233" defTabSz="914485"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443DCE13-9E6C-4E92-BBC1-F7C86A48AE64}" type="slidenum">
              <a:rPr lang="en-US" altLang="en-US" sz="1200"/>
              <a:pPr eaLnBrk="1" hangingPunct="1">
                <a:spcBef>
                  <a:spcPct val="0"/>
                </a:spcBef>
              </a:pPr>
              <a:t>2</a:t>
            </a:fld>
            <a:endParaRPr lang="en-US" alt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cs typeface="Arial" charset="0"/>
              </a:defRPr>
            </a:lvl1pPr>
            <a:lvl2pPr marL="702756" indent="-270291" defTabSz="914485" eaLnBrk="0" hangingPunct="0">
              <a:spcBef>
                <a:spcPct val="30000"/>
              </a:spcBef>
              <a:defRPr sz="1100">
                <a:solidFill>
                  <a:schemeClr val="tx1"/>
                </a:solidFill>
                <a:latin typeface="Arial" charset="0"/>
                <a:cs typeface="Arial" charset="0"/>
              </a:defRPr>
            </a:lvl2pPr>
            <a:lvl3pPr marL="1081164" indent="-216233" defTabSz="914485" eaLnBrk="0" hangingPunct="0">
              <a:spcBef>
                <a:spcPct val="30000"/>
              </a:spcBef>
              <a:defRPr sz="1100">
                <a:solidFill>
                  <a:schemeClr val="tx1"/>
                </a:solidFill>
                <a:latin typeface="Arial" charset="0"/>
                <a:cs typeface="Arial" charset="0"/>
              </a:defRPr>
            </a:lvl3pPr>
            <a:lvl4pPr marL="1513629" indent="-216233" defTabSz="914485" eaLnBrk="0" hangingPunct="0">
              <a:spcBef>
                <a:spcPct val="30000"/>
              </a:spcBef>
              <a:defRPr sz="1100">
                <a:solidFill>
                  <a:schemeClr val="tx1"/>
                </a:solidFill>
                <a:latin typeface="Arial" charset="0"/>
                <a:cs typeface="Arial" charset="0"/>
              </a:defRPr>
            </a:lvl4pPr>
            <a:lvl5pPr marL="1946095" indent="-216233" defTabSz="914485" eaLnBrk="0" hangingPunct="0">
              <a:spcBef>
                <a:spcPct val="30000"/>
              </a:spcBef>
              <a:defRPr sz="1100">
                <a:solidFill>
                  <a:schemeClr val="tx1"/>
                </a:solidFill>
                <a:latin typeface="Arial" charset="0"/>
                <a:cs typeface="Arial" charset="0"/>
              </a:defRPr>
            </a:lvl5pPr>
            <a:lvl6pPr marL="2378560" indent="-216233" defTabSz="914485" eaLnBrk="0" fontAlgn="base" hangingPunct="0">
              <a:spcBef>
                <a:spcPct val="30000"/>
              </a:spcBef>
              <a:spcAft>
                <a:spcPct val="0"/>
              </a:spcAft>
              <a:defRPr sz="1100">
                <a:solidFill>
                  <a:schemeClr val="tx1"/>
                </a:solidFill>
                <a:latin typeface="Arial" charset="0"/>
                <a:cs typeface="Arial" charset="0"/>
              </a:defRPr>
            </a:lvl6pPr>
            <a:lvl7pPr marL="2811026" indent="-216233" defTabSz="914485" eaLnBrk="0" fontAlgn="base" hangingPunct="0">
              <a:spcBef>
                <a:spcPct val="30000"/>
              </a:spcBef>
              <a:spcAft>
                <a:spcPct val="0"/>
              </a:spcAft>
              <a:defRPr sz="1100">
                <a:solidFill>
                  <a:schemeClr val="tx1"/>
                </a:solidFill>
                <a:latin typeface="Arial" charset="0"/>
                <a:cs typeface="Arial" charset="0"/>
              </a:defRPr>
            </a:lvl7pPr>
            <a:lvl8pPr marL="3243491" indent="-216233" defTabSz="914485" eaLnBrk="0" fontAlgn="base" hangingPunct="0">
              <a:spcBef>
                <a:spcPct val="30000"/>
              </a:spcBef>
              <a:spcAft>
                <a:spcPct val="0"/>
              </a:spcAft>
              <a:defRPr sz="1100">
                <a:solidFill>
                  <a:schemeClr val="tx1"/>
                </a:solidFill>
                <a:latin typeface="Arial" charset="0"/>
                <a:cs typeface="Arial" charset="0"/>
              </a:defRPr>
            </a:lvl8pPr>
            <a:lvl9pPr marL="3675957" indent="-216233" defTabSz="914485"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81FD4667-6C51-44BE-93AD-3722599688BE}" type="slidenum">
              <a:rPr lang="en-US" altLang="en-US" sz="1200"/>
              <a:pPr eaLnBrk="1" hangingPunct="1">
                <a:spcBef>
                  <a:spcPct val="0"/>
                </a:spcBef>
              </a:pPr>
              <a:t>14</a:t>
            </a:fld>
            <a:endParaRPr lang="en-US" altLang="en-US"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cs typeface="Arial" charset="0"/>
              </a:defRPr>
            </a:lvl1pPr>
            <a:lvl2pPr marL="702756" indent="-270291" defTabSz="914485" eaLnBrk="0" hangingPunct="0">
              <a:spcBef>
                <a:spcPct val="30000"/>
              </a:spcBef>
              <a:defRPr sz="1100">
                <a:solidFill>
                  <a:schemeClr val="tx1"/>
                </a:solidFill>
                <a:latin typeface="Arial" charset="0"/>
                <a:cs typeface="Arial" charset="0"/>
              </a:defRPr>
            </a:lvl2pPr>
            <a:lvl3pPr marL="1081164" indent="-216233" defTabSz="914485" eaLnBrk="0" hangingPunct="0">
              <a:spcBef>
                <a:spcPct val="30000"/>
              </a:spcBef>
              <a:defRPr sz="1100">
                <a:solidFill>
                  <a:schemeClr val="tx1"/>
                </a:solidFill>
                <a:latin typeface="Arial" charset="0"/>
                <a:cs typeface="Arial" charset="0"/>
              </a:defRPr>
            </a:lvl3pPr>
            <a:lvl4pPr marL="1513629" indent="-216233" defTabSz="914485" eaLnBrk="0" hangingPunct="0">
              <a:spcBef>
                <a:spcPct val="30000"/>
              </a:spcBef>
              <a:defRPr sz="1100">
                <a:solidFill>
                  <a:schemeClr val="tx1"/>
                </a:solidFill>
                <a:latin typeface="Arial" charset="0"/>
                <a:cs typeface="Arial" charset="0"/>
              </a:defRPr>
            </a:lvl4pPr>
            <a:lvl5pPr marL="1946095" indent="-216233" defTabSz="914485" eaLnBrk="0" hangingPunct="0">
              <a:spcBef>
                <a:spcPct val="30000"/>
              </a:spcBef>
              <a:defRPr sz="1100">
                <a:solidFill>
                  <a:schemeClr val="tx1"/>
                </a:solidFill>
                <a:latin typeface="Arial" charset="0"/>
                <a:cs typeface="Arial" charset="0"/>
              </a:defRPr>
            </a:lvl5pPr>
            <a:lvl6pPr marL="2378560" indent="-216233" defTabSz="914485" eaLnBrk="0" fontAlgn="base" hangingPunct="0">
              <a:spcBef>
                <a:spcPct val="30000"/>
              </a:spcBef>
              <a:spcAft>
                <a:spcPct val="0"/>
              </a:spcAft>
              <a:defRPr sz="1100">
                <a:solidFill>
                  <a:schemeClr val="tx1"/>
                </a:solidFill>
                <a:latin typeface="Arial" charset="0"/>
                <a:cs typeface="Arial" charset="0"/>
              </a:defRPr>
            </a:lvl6pPr>
            <a:lvl7pPr marL="2811026" indent="-216233" defTabSz="914485" eaLnBrk="0" fontAlgn="base" hangingPunct="0">
              <a:spcBef>
                <a:spcPct val="30000"/>
              </a:spcBef>
              <a:spcAft>
                <a:spcPct val="0"/>
              </a:spcAft>
              <a:defRPr sz="1100">
                <a:solidFill>
                  <a:schemeClr val="tx1"/>
                </a:solidFill>
                <a:latin typeface="Arial" charset="0"/>
                <a:cs typeface="Arial" charset="0"/>
              </a:defRPr>
            </a:lvl7pPr>
            <a:lvl8pPr marL="3243491" indent="-216233" defTabSz="914485" eaLnBrk="0" fontAlgn="base" hangingPunct="0">
              <a:spcBef>
                <a:spcPct val="30000"/>
              </a:spcBef>
              <a:spcAft>
                <a:spcPct val="0"/>
              </a:spcAft>
              <a:defRPr sz="1100">
                <a:solidFill>
                  <a:schemeClr val="tx1"/>
                </a:solidFill>
                <a:latin typeface="Arial" charset="0"/>
                <a:cs typeface="Arial" charset="0"/>
              </a:defRPr>
            </a:lvl8pPr>
            <a:lvl9pPr marL="3675957" indent="-216233" defTabSz="914485"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EF4A5530-2576-4DD2-BF12-83A27AEB7C76}" type="slidenum">
              <a:rPr lang="en-US" altLang="en-US" sz="1200"/>
              <a:pPr eaLnBrk="1" hangingPunct="1">
                <a:spcBef>
                  <a:spcPct val="0"/>
                </a:spcBef>
              </a:pPr>
              <a:t>16</a:t>
            </a:fld>
            <a:endParaRPr lang="en-US" alt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B1D147C-B1D7-4D91-A7CD-4E6751D31AC0}" type="slidenum">
              <a:rPr lang="en-US" altLang="en-US" smtClean="0"/>
              <a:pPr eaLnBrk="1" hangingPunct="1"/>
              <a:t>41</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cs typeface="Arial" charset="0"/>
              </a:defRPr>
            </a:lvl1pPr>
            <a:lvl2pPr marL="702756" indent="-270291" defTabSz="914485" eaLnBrk="0" hangingPunct="0">
              <a:spcBef>
                <a:spcPct val="30000"/>
              </a:spcBef>
              <a:defRPr sz="1100">
                <a:solidFill>
                  <a:schemeClr val="tx1"/>
                </a:solidFill>
                <a:latin typeface="Arial" charset="0"/>
                <a:cs typeface="Arial" charset="0"/>
              </a:defRPr>
            </a:lvl2pPr>
            <a:lvl3pPr marL="1081164" indent="-216233" defTabSz="914485" eaLnBrk="0" hangingPunct="0">
              <a:spcBef>
                <a:spcPct val="30000"/>
              </a:spcBef>
              <a:defRPr sz="1100">
                <a:solidFill>
                  <a:schemeClr val="tx1"/>
                </a:solidFill>
                <a:latin typeface="Arial" charset="0"/>
                <a:cs typeface="Arial" charset="0"/>
              </a:defRPr>
            </a:lvl3pPr>
            <a:lvl4pPr marL="1513629" indent="-216233" defTabSz="914485" eaLnBrk="0" hangingPunct="0">
              <a:spcBef>
                <a:spcPct val="30000"/>
              </a:spcBef>
              <a:defRPr sz="1100">
                <a:solidFill>
                  <a:schemeClr val="tx1"/>
                </a:solidFill>
                <a:latin typeface="Arial" charset="0"/>
                <a:cs typeface="Arial" charset="0"/>
              </a:defRPr>
            </a:lvl4pPr>
            <a:lvl5pPr marL="1946095" indent="-216233" defTabSz="914485" eaLnBrk="0" hangingPunct="0">
              <a:spcBef>
                <a:spcPct val="30000"/>
              </a:spcBef>
              <a:defRPr sz="1100">
                <a:solidFill>
                  <a:schemeClr val="tx1"/>
                </a:solidFill>
                <a:latin typeface="Arial" charset="0"/>
                <a:cs typeface="Arial" charset="0"/>
              </a:defRPr>
            </a:lvl5pPr>
            <a:lvl6pPr marL="2378560" indent="-216233" defTabSz="914485" eaLnBrk="0" fontAlgn="base" hangingPunct="0">
              <a:spcBef>
                <a:spcPct val="30000"/>
              </a:spcBef>
              <a:spcAft>
                <a:spcPct val="0"/>
              </a:spcAft>
              <a:defRPr sz="1100">
                <a:solidFill>
                  <a:schemeClr val="tx1"/>
                </a:solidFill>
                <a:latin typeface="Arial" charset="0"/>
                <a:cs typeface="Arial" charset="0"/>
              </a:defRPr>
            </a:lvl6pPr>
            <a:lvl7pPr marL="2811026" indent="-216233" defTabSz="914485" eaLnBrk="0" fontAlgn="base" hangingPunct="0">
              <a:spcBef>
                <a:spcPct val="30000"/>
              </a:spcBef>
              <a:spcAft>
                <a:spcPct val="0"/>
              </a:spcAft>
              <a:defRPr sz="1100">
                <a:solidFill>
                  <a:schemeClr val="tx1"/>
                </a:solidFill>
                <a:latin typeface="Arial" charset="0"/>
                <a:cs typeface="Arial" charset="0"/>
              </a:defRPr>
            </a:lvl7pPr>
            <a:lvl8pPr marL="3243491" indent="-216233" defTabSz="914485" eaLnBrk="0" fontAlgn="base" hangingPunct="0">
              <a:spcBef>
                <a:spcPct val="30000"/>
              </a:spcBef>
              <a:spcAft>
                <a:spcPct val="0"/>
              </a:spcAft>
              <a:defRPr sz="1100">
                <a:solidFill>
                  <a:schemeClr val="tx1"/>
                </a:solidFill>
                <a:latin typeface="Arial" charset="0"/>
                <a:cs typeface="Arial" charset="0"/>
              </a:defRPr>
            </a:lvl8pPr>
            <a:lvl9pPr marL="3675957" indent="-216233" defTabSz="914485"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E527C76B-269F-4831-B0FE-1BCDACA200A6}" type="slidenum">
              <a:rPr lang="en-US" altLang="en-US" sz="1200"/>
              <a:pPr eaLnBrk="1" hangingPunct="1">
                <a:spcBef>
                  <a:spcPct val="0"/>
                </a:spcBef>
              </a:pPr>
              <a:t>3</a:t>
            </a:fld>
            <a:endParaRPr lang="en-US" alt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cs typeface="Arial" charset="0"/>
              </a:defRPr>
            </a:lvl1pPr>
            <a:lvl2pPr marL="702756" indent="-270291" defTabSz="914485" eaLnBrk="0" hangingPunct="0">
              <a:spcBef>
                <a:spcPct val="30000"/>
              </a:spcBef>
              <a:defRPr sz="1100">
                <a:solidFill>
                  <a:schemeClr val="tx1"/>
                </a:solidFill>
                <a:latin typeface="Arial" charset="0"/>
                <a:cs typeface="Arial" charset="0"/>
              </a:defRPr>
            </a:lvl2pPr>
            <a:lvl3pPr marL="1081164" indent="-216233" defTabSz="914485" eaLnBrk="0" hangingPunct="0">
              <a:spcBef>
                <a:spcPct val="30000"/>
              </a:spcBef>
              <a:defRPr sz="1100">
                <a:solidFill>
                  <a:schemeClr val="tx1"/>
                </a:solidFill>
                <a:latin typeface="Arial" charset="0"/>
                <a:cs typeface="Arial" charset="0"/>
              </a:defRPr>
            </a:lvl3pPr>
            <a:lvl4pPr marL="1513629" indent="-216233" defTabSz="914485" eaLnBrk="0" hangingPunct="0">
              <a:spcBef>
                <a:spcPct val="30000"/>
              </a:spcBef>
              <a:defRPr sz="1100">
                <a:solidFill>
                  <a:schemeClr val="tx1"/>
                </a:solidFill>
                <a:latin typeface="Arial" charset="0"/>
                <a:cs typeface="Arial" charset="0"/>
              </a:defRPr>
            </a:lvl4pPr>
            <a:lvl5pPr marL="1946095" indent="-216233" defTabSz="914485" eaLnBrk="0" hangingPunct="0">
              <a:spcBef>
                <a:spcPct val="30000"/>
              </a:spcBef>
              <a:defRPr sz="1100">
                <a:solidFill>
                  <a:schemeClr val="tx1"/>
                </a:solidFill>
                <a:latin typeface="Arial" charset="0"/>
                <a:cs typeface="Arial" charset="0"/>
              </a:defRPr>
            </a:lvl5pPr>
            <a:lvl6pPr marL="2378560" indent="-216233" defTabSz="914485" eaLnBrk="0" fontAlgn="base" hangingPunct="0">
              <a:spcBef>
                <a:spcPct val="30000"/>
              </a:spcBef>
              <a:spcAft>
                <a:spcPct val="0"/>
              </a:spcAft>
              <a:defRPr sz="1100">
                <a:solidFill>
                  <a:schemeClr val="tx1"/>
                </a:solidFill>
                <a:latin typeface="Arial" charset="0"/>
                <a:cs typeface="Arial" charset="0"/>
              </a:defRPr>
            </a:lvl6pPr>
            <a:lvl7pPr marL="2811026" indent="-216233" defTabSz="914485" eaLnBrk="0" fontAlgn="base" hangingPunct="0">
              <a:spcBef>
                <a:spcPct val="30000"/>
              </a:spcBef>
              <a:spcAft>
                <a:spcPct val="0"/>
              </a:spcAft>
              <a:defRPr sz="1100">
                <a:solidFill>
                  <a:schemeClr val="tx1"/>
                </a:solidFill>
                <a:latin typeface="Arial" charset="0"/>
                <a:cs typeface="Arial" charset="0"/>
              </a:defRPr>
            </a:lvl7pPr>
            <a:lvl8pPr marL="3243491" indent="-216233" defTabSz="914485" eaLnBrk="0" fontAlgn="base" hangingPunct="0">
              <a:spcBef>
                <a:spcPct val="30000"/>
              </a:spcBef>
              <a:spcAft>
                <a:spcPct val="0"/>
              </a:spcAft>
              <a:defRPr sz="1100">
                <a:solidFill>
                  <a:schemeClr val="tx1"/>
                </a:solidFill>
                <a:latin typeface="Arial" charset="0"/>
                <a:cs typeface="Arial" charset="0"/>
              </a:defRPr>
            </a:lvl8pPr>
            <a:lvl9pPr marL="3675957" indent="-216233" defTabSz="914485"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7A0F6798-4EAF-4D4A-8158-B61456A65F24}" type="slidenum">
              <a:rPr lang="en-US" altLang="en-US" sz="1200"/>
              <a:pPr eaLnBrk="1" hangingPunct="1">
                <a:spcBef>
                  <a:spcPct val="0"/>
                </a:spcBef>
              </a:pPr>
              <a:t>5</a:t>
            </a:fld>
            <a:endParaRPr lang="en-US" alt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cs typeface="Arial" charset="0"/>
              </a:defRPr>
            </a:lvl1pPr>
            <a:lvl2pPr marL="702756" indent="-270291" defTabSz="914485" eaLnBrk="0" hangingPunct="0">
              <a:spcBef>
                <a:spcPct val="30000"/>
              </a:spcBef>
              <a:defRPr sz="1100">
                <a:solidFill>
                  <a:schemeClr val="tx1"/>
                </a:solidFill>
                <a:latin typeface="Arial" charset="0"/>
                <a:cs typeface="Arial" charset="0"/>
              </a:defRPr>
            </a:lvl2pPr>
            <a:lvl3pPr marL="1081164" indent="-216233" defTabSz="914485" eaLnBrk="0" hangingPunct="0">
              <a:spcBef>
                <a:spcPct val="30000"/>
              </a:spcBef>
              <a:defRPr sz="1100">
                <a:solidFill>
                  <a:schemeClr val="tx1"/>
                </a:solidFill>
                <a:latin typeface="Arial" charset="0"/>
                <a:cs typeface="Arial" charset="0"/>
              </a:defRPr>
            </a:lvl3pPr>
            <a:lvl4pPr marL="1513629" indent="-216233" defTabSz="914485" eaLnBrk="0" hangingPunct="0">
              <a:spcBef>
                <a:spcPct val="30000"/>
              </a:spcBef>
              <a:defRPr sz="1100">
                <a:solidFill>
                  <a:schemeClr val="tx1"/>
                </a:solidFill>
                <a:latin typeface="Arial" charset="0"/>
                <a:cs typeface="Arial" charset="0"/>
              </a:defRPr>
            </a:lvl4pPr>
            <a:lvl5pPr marL="1946095" indent="-216233" defTabSz="914485" eaLnBrk="0" hangingPunct="0">
              <a:spcBef>
                <a:spcPct val="30000"/>
              </a:spcBef>
              <a:defRPr sz="1100">
                <a:solidFill>
                  <a:schemeClr val="tx1"/>
                </a:solidFill>
                <a:latin typeface="Arial" charset="0"/>
                <a:cs typeface="Arial" charset="0"/>
              </a:defRPr>
            </a:lvl5pPr>
            <a:lvl6pPr marL="2378560" indent="-216233" defTabSz="914485" eaLnBrk="0" fontAlgn="base" hangingPunct="0">
              <a:spcBef>
                <a:spcPct val="30000"/>
              </a:spcBef>
              <a:spcAft>
                <a:spcPct val="0"/>
              </a:spcAft>
              <a:defRPr sz="1100">
                <a:solidFill>
                  <a:schemeClr val="tx1"/>
                </a:solidFill>
                <a:latin typeface="Arial" charset="0"/>
                <a:cs typeface="Arial" charset="0"/>
              </a:defRPr>
            </a:lvl6pPr>
            <a:lvl7pPr marL="2811026" indent="-216233" defTabSz="914485" eaLnBrk="0" fontAlgn="base" hangingPunct="0">
              <a:spcBef>
                <a:spcPct val="30000"/>
              </a:spcBef>
              <a:spcAft>
                <a:spcPct val="0"/>
              </a:spcAft>
              <a:defRPr sz="1100">
                <a:solidFill>
                  <a:schemeClr val="tx1"/>
                </a:solidFill>
                <a:latin typeface="Arial" charset="0"/>
                <a:cs typeface="Arial" charset="0"/>
              </a:defRPr>
            </a:lvl7pPr>
            <a:lvl8pPr marL="3243491" indent="-216233" defTabSz="914485" eaLnBrk="0" fontAlgn="base" hangingPunct="0">
              <a:spcBef>
                <a:spcPct val="30000"/>
              </a:spcBef>
              <a:spcAft>
                <a:spcPct val="0"/>
              </a:spcAft>
              <a:defRPr sz="1100">
                <a:solidFill>
                  <a:schemeClr val="tx1"/>
                </a:solidFill>
                <a:latin typeface="Arial" charset="0"/>
                <a:cs typeface="Arial" charset="0"/>
              </a:defRPr>
            </a:lvl8pPr>
            <a:lvl9pPr marL="3675957" indent="-216233" defTabSz="914485"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71ACF865-6945-4788-9769-42D4D28066A6}" type="slidenum">
              <a:rPr lang="en-US" altLang="en-US" sz="1200"/>
              <a:pPr eaLnBrk="1" hangingPunct="1">
                <a:spcBef>
                  <a:spcPct val="0"/>
                </a:spcBef>
              </a:pPr>
              <a:t>7</a:t>
            </a:fld>
            <a:endParaRPr lang="en-US" alt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cs typeface="Arial" charset="0"/>
              </a:defRPr>
            </a:lvl1pPr>
            <a:lvl2pPr marL="702756" indent="-270291" defTabSz="914485" eaLnBrk="0" hangingPunct="0">
              <a:spcBef>
                <a:spcPct val="30000"/>
              </a:spcBef>
              <a:defRPr sz="1100">
                <a:solidFill>
                  <a:schemeClr val="tx1"/>
                </a:solidFill>
                <a:latin typeface="Arial" charset="0"/>
                <a:cs typeface="Arial" charset="0"/>
              </a:defRPr>
            </a:lvl2pPr>
            <a:lvl3pPr marL="1081164" indent="-216233" defTabSz="914485" eaLnBrk="0" hangingPunct="0">
              <a:spcBef>
                <a:spcPct val="30000"/>
              </a:spcBef>
              <a:defRPr sz="1100">
                <a:solidFill>
                  <a:schemeClr val="tx1"/>
                </a:solidFill>
                <a:latin typeface="Arial" charset="0"/>
                <a:cs typeface="Arial" charset="0"/>
              </a:defRPr>
            </a:lvl3pPr>
            <a:lvl4pPr marL="1513629" indent="-216233" defTabSz="914485" eaLnBrk="0" hangingPunct="0">
              <a:spcBef>
                <a:spcPct val="30000"/>
              </a:spcBef>
              <a:defRPr sz="1100">
                <a:solidFill>
                  <a:schemeClr val="tx1"/>
                </a:solidFill>
                <a:latin typeface="Arial" charset="0"/>
                <a:cs typeface="Arial" charset="0"/>
              </a:defRPr>
            </a:lvl4pPr>
            <a:lvl5pPr marL="1946095" indent="-216233" defTabSz="914485" eaLnBrk="0" hangingPunct="0">
              <a:spcBef>
                <a:spcPct val="30000"/>
              </a:spcBef>
              <a:defRPr sz="1100">
                <a:solidFill>
                  <a:schemeClr val="tx1"/>
                </a:solidFill>
                <a:latin typeface="Arial" charset="0"/>
                <a:cs typeface="Arial" charset="0"/>
              </a:defRPr>
            </a:lvl5pPr>
            <a:lvl6pPr marL="2378560" indent="-216233" defTabSz="914485" eaLnBrk="0" fontAlgn="base" hangingPunct="0">
              <a:spcBef>
                <a:spcPct val="30000"/>
              </a:spcBef>
              <a:spcAft>
                <a:spcPct val="0"/>
              </a:spcAft>
              <a:defRPr sz="1100">
                <a:solidFill>
                  <a:schemeClr val="tx1"/>
                </a:solidFill>
                <a:latin typeface="Arial" charset="0"/>
                <a:cs typeface="Arial" charset="0"/>
              </a:defRPr>
            </a:lvl6pPr>
            <a:lvl7pPr marL="2811026" indent="-216233" defTabSz="914485" eaLnBrk="0" fontAlgn="base" hangingPunct="0">
              <a:spcBef>
                <a:spcPct val="30000"/>
              </a:spcBef>
              <a:spcAft>
                <a:spcPct val="0"/>
              </a:spcAft>
              <a:defRPr sz="1100">
                <a:solidFill>
                  <a:schemeClr val="tx1"/>
                </a:solidFill>
                <a:latin typeface="Arial" charset="0"/>
                <a:cs typeface="Arial" charset="0"/>
              </a:defRPr>
            </a:lvl7pPr>
            <a:lvl8pPr marL="3243491" indent="-216233" defTabSz="914485" eaLnBrk="0" fontAlgn="base" hangingPunct="0">
              <a:spcBef>
                <a:spcPct val="30000"/>
              </a:spcBef>
              <a:spcAft>
                <a:spcPct val="0"/>
              </a:spcAft>
              <a:defRPr sz="1100">
                <a:solidFill>
                  <a:schemeClr val="tx1"/>
                </a:solidFill>
                <a:latin typeface="Arial" charset="0"/>
                <a:cs typeface="Arial" charset="0"/>
              </a:defRPr>
            </a:lvl8pPr>
            <a:lvl9pPr marL="3675957" indent="-216233" defTabSz="914485"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EBB5F4BE-AF9F-4D56-9DDA-73CC0F458498}" type="slidenum">
              <a:rPr lang="en-US" altLang="en-US" sz="1200"/>
              <a:pPr eaLnBrk="1" hangingPunct="1">
                <a:spcBef>
                  <a:spcPct val="0"/>
                </a:spcBef>
              </a:pPr>
              <a:t>8</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cs typeface="Arial" charset="0"/>
              </a:defRPr>
            </a:lvl1pPr>
            <a:lvl2pPr marL="702756" indent="-270291" defTabSz="914485" eaLnBrk="0" hangingPunct="0">
              <a:spcBef>
                <a:spcPct val="30000"/>
              </a:spcBef>
              <a:defRPr sz="1100">
                <a:solidFill>
                  <a:schemeClr val="tx1"/>
                </a:solidFill>
                <a:latin typeface="Arial" charset="0"/>
                <a:cs typeface="Arial" charset="0"/>
              </a:defRPr>
            </a:lvl2pPr>
            <a:lvl3pPr marL="1081164" indent="-216233" defTabSz="914485" eaLnBrk="0" hangingPunct="0">
              <a:spcBef>
                <a:spcPct val="30000"/>
              </a:spcBef>
              <a:defRPr sz="1100">
                <a:solidFill>
                  <a:schemeClr val="tx1"/>
                </a:solidFill>
                <a:latin typeface="Arial" charset="0"/>
                <a:cs typeface="Arial" charset="0"/>
              </a:defRPr>
            </a:lvl3pPr>
            <a:lvl4pPr marL="1513629" indent="-216233" defTabSz="914485" eaLnBrk="0" hangingPunct="0">
              <a:spcBef>
                <a:spcPct val="30000"/>
              </a:spcBef>
              <a:defRPr sz="1100">
                <a:solidFill>
                  <a:schemeClr val="tx1"/>
                </a:solidFill>
                <a:latin typeface="Arial" charset="0"/>
                <a:cs typeface="Arial" charset="0"/>
              </a:defRPr>
            </a:lvl4pPr>
            <a:lvl5pPr marL="1946095" indent="-216233" defTabSz="914485" eaLnBrk="0" hangingPunct="0">
              <a:spcBef>
                <a:spcPct val="30000"/>
              </a:spcBef>
              <a:defRPr sz="1100">
                <a:solidFill>
                  <a:schemeClr val="tx1"/>
                </a:solidFill>
                <a:latin typeface="Arial" charset="0"/>
                <a:cs typeface="Arial" charset="0"/>
              </a:defRPr>
            </a:lvl5pPr>
            <a:lvl6pPr marL="2378560" indent="-216233" defTabSz="914485" eaLnBrk="0" fontAlgn="base" hangingPunct="0">
              <a:spcBef>
                <a:spcPct val="30000"/>
              </a:spcBef>
              <a:spcAft>
                <a:spcPct val="0"/>
              </a:spcAft>
              <a:defRPr sz="1100">
                <a:solidFill>
                  <a:schemeClr val="tx1"/>
                </a:solidFill>
                <a:latin typeface="Arial" charset="0"/>
                <a:cs typeface="Arial" charset="0"/>
              </a:defRPr>
            </a:lvl6pPr>
            <a:lvl7pPr marL="2811026" indent="-216233" defTabSz="914485" eaLnBrk="0" fontAlgn="base" hangingPunct="0">
              <a:spcBef>
                <a:spcPct val="30000"/>
              </a:spcBef>
              <a:spcAft>
                <a:spcPct val="0"/>
              </a:spcAft>
              <a:defRPr sz="1100">
                <a:solidFill>
                  <a:schemeClr val="tx1"/>
                </a:solidFill>
                <a:latin typeface="Arial" charset="0"/>
                <a:cs typeface="Arial" charset="0"/>
              </a:defRPr>
            </a:lvl7pPr>
            <a:lvl8pPr marL="3243491" indent="-216233" defTabSz="914485" eaLnBrk="0" fontAlgn="base" hangingPunct="0">
              <a:spcBef>
                <a:spcPct val="30000"/>
              </a:spcBef>
              <a:spcAft>
                <a:spcPct val="0"/>
              </a:spcAft>
              <a:defRPr sz="1100">
                <a:solidFill>
                  <a:schemeClr val="tx1"/>
                </a:solidFill>
                <a:latin typeface="Arial" charset="0"/>
                <a:cs typeface="Arial" charset="0"/>
              </a:defRPr>
            </a:lvl8pPr>
            <a:lvl9pPr marL="3675957" indent="-216233" defTabSz="914485"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13F74D31-9DC8-4261-8448-3A957352B6DD}" type="slidenum">
              <a:rPr lang="en-US" altLang="en-US" sz="1200"/>
              <a:pPr eaLnBrk="1" hangingPunct="1">
                <a:spcBef>
                  <a:spcPct val="0"/>
                </a:spcBef>
              </a:pPr>
              <a:t>10</a:t>
            </a:fld>
            <a:endParaRPr lang="en-US" alt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cs typeface="Arial" charset="0"/>
              </a:defRPr>
            </a:lvl1pPr>
            <a:lvl2pPr marL="702756" indent="-270291" defTabSz="914485" eaLnBrk="0" hangingPunct="0">
              <a:spcBef>
                <a:spcPct val="30000"/>
              </a:spcBef>
              <a:defRPr sz="1100">
                <a:solidFill>
                  <a:schemeClr val="tx1"/>
                </a:solidFill>
                <a:latin typeface="Arial" charset="0"/>
                <a:cs typeface="Arial" charset="0"/>
              </a:defRPr>
            </a:lvl2pPr>
            <a:lvl3pPr marL="1081164" indent="-216233" defTabSz="914485" eaLnBrk="0" hangingPunct="0">
              <a:spcBef>
                <a:spcPct val="30000"/>
              </a:spcBef>
              <a:defRPr sz="1100">
                <a:solidFill>
                  <a:schemeClr val="tx1"/>
                </a:solidFill>
                <a:latin typeface="Arial" charset="0"/>
                <a:cs typeface="Arial" charset="0"/>
              </a:defRPr>
            </a:lvl3pPr>
            <a:lvl4pPr marL="1513629" indent="-216233" defTabSz="914485" eaLnBrk="0" hangingPunct="0">
              <a:spcBef>
                <a:spcPct val="30000"/>
              </a:spcBef>
              <a:defRPr sz="1100">
                <a:solidFill>
                  <a:schemeClr val="tx1"/>
                </a:solidFill>
                <a:latin typeface="Arial" charset="0"/>
                <a:cs typeface="Arial" charset="0"/>
              </a:defRPr>
            </a:lvl4pPr>
            <a:lvl5pPr marL="1946095" indent="-216233" defTabSz="914485" eaLnBrk="0" hangingPunct="0">
              <a:spcBef>
                <a:spcPct val="30000"/>
              </a:spcBef>
              <a:defRPr sz="1100">
                <a:solidFill>
                  <a:schemeClr val="tx1"/>
                </a:solidFill>
                <a:latin typeface="Arial" charset="0"/>
                <a:cs typeface="Arial" charset="0"/>
              </a:defRPr>
            </a:lvl5pPr>
            <a:lvl6pPr marL="2378560" indent="-216233" defTabSz="914485" eaLnBrk="0" fontAlgn="base" hangingPunct="0">
              <a:spcBef>
                <a:spcPct val="30000"/>
              </a:spcBef>
              <a:spcAft>
                <a:spcPct val="0"/>
              </a:spcAft>
              <a:defRPr sz="1100">
                <a:solidFill>
                  <a:schemeClr val="tx1"/>
                </a:solidFill>
                <a:latin typeface="Arial" charset="0"/>
                <a:cs typeface="Arial" charset="0"/>
              </a:defRPr>
            </a:lvl6pPr>
            <a:lvl7pPr marL="2811026" indent="-216233" defTabSz="914485" eaLnBrk="0" fontAlgn="base" hangingPunct="0">
              <a:spcBef>
                <a:spcPct val="30000"/>
              </a:spcBef>
              <a:spcAft>
                <a:spcPct val="0"/>
              </a:spcAft>
              <a:defRPr sz="1100">
                <a:solidFill>
                  <a:schemeClr val="tx1"/>
                </a:solidFill>
                <a:latin typeface="Arial" charset="0"/>
                <a:cs typeface="Arial" charset="0"/>
              </a:defRPr>
            </a:lvl7pPr>
            <a:lvl8pPr marL="3243491" indent="-216233" defTabSz="914485" eaLnBrk="0" fontAlgn="base" hangingPunct="0">
              <a:spcBef>
                <a:spcPct val="30000"/>
              </a:spcBef>
              <a:spcAft>
                <a:spcPct val="0"/>
              </a:spcAft>
              <a:defRPr sz="1100">
                <a:solidFill>
                  <a:schemeClr val="tx1"/>
                </a:solidFill>
                <a:latin typeface="Arial" charset="0"/>
                <a:cs typeface="Arial" charset="0"/>
              </a:defRPr>
            </a:lvl8pPr>
            <a:lvl9pPr marL="3675957" indent="-216233" defTabSz="914485"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920C326B-477F-41AC-AB6E-3C195D24BF7A}" type="slidenum">
              <a:rPr lang="en-US" altLang="en-US" sz="1200"/>
              <a:pPr eaLnBrk="1" hangingPunct="1">
                <a:spcBef>
                  <a:spcPct val="0"/>
                </a:spcBef>
              </a:pPr>
              <a:t>11</a:t>
            </a:fld>
            <a:endParaRPr lang="en-US" alt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cs typeface="Arial" charset="0"/>
              </a:defRPr>
            </a:lvl1pPr>
            <a:lvl2pPr marL="702756" indent="-270291" defTabSz="914485" eaLnBrk="0" hangingPunct="0">
              <a:spcBef>
                <a:spcPct val="30000"/>
              </a:spcBef>
              <a:defRPr sz="1100">
                <a:solidFill>
                  <a:schemeClr val="tx1"/>
                </a:solidFill>
                <a:latin typeface="Arial" charset="0"/>
                <a:cs typeface="Arial" charset="0"/>
              </a:defRPr>
            </a:lvl2pPr>
            <a:lvl3pPr marL="1081164" indent="-216233" defTabSz="914485" eaLnBrk="0" hangingPunct="0">
              <a:spcBef>
                <a:spcPct val="30000"/>
              </a:spcBef>
              <a:defRPr sz="1100">
                <a:solidFill>
                  <a:schemeClr val="tx1"/>
                </a:solidFill>
                <a:latin typeface="Arial" charset="0"/>
                <a:cs typeface="Arial" charset="0"/>
              </a:defRPr>
            </a:lvl3pPr>
            <a:lvl4pPr marL="1513629" indent="-216233" defTabSz="914485" eaLnBrk="0" hangingPunct="0">
              <a:spcBef>
                <a:spcPct val="30000"/>
              </a:spcBef>
              <a:defRPr sz="1100">
                <a:solidFill>
                  <a:schemeClr val="tx1"/>
                </a:solidFill>
                <a:latin typeface="Arial" charset="0"/>
                <a:cs typeface="Arial" charset="0"/>
              </a:defRPr>
            </a:lvl4pPr>
            <a:lvl5pPr marL="1946095" indent="-216233" defTabSz="914485" eaLnBrk="0" hangingPunct="0">
              <a:spcBef>
                <a:spcPct val="30000"/>
              </a:spcBef>
              <a:defRPr sz="1100">
                <a:solidFill>
                  <a:schemeClr val="tx1"/>
                </a:solidFill>
                <a:latin typeface="Arial" charset="0"/>
                <a:cs typeface="Arial" charset="0"/>
              </a:defRPr>
            </a:lvl5pPr>
            <a:lvl6pPr marL="2378560" indent="-216233" defTabSz="914485" eaLnBrk="0" fontAlgn="base" hangingPunct="0">
              <a:spcBef>
                <a:spcPct val="30000"/>
              </a:spcBef>
              <a:spcAft>
                <a:spcPct val="0"/>
              </a:spcAft>
              <a:defRPr sz="1100">
                <a:solidFill>
                  <a:schemeClr val="tx1"/>
                </a:solidFill>
                <a:latin typeface="Arial" charset="0"/>
                <a:cs typeface="Arial" charset="0"/>
              </a:defRPr>
            </a:lvl6pPr>
            <a:lvl7pPr marL="2811026" indent="-216233" defTabSz="914485" eaLnBrk="0" fontAlgn="base" hangingPunct="0">
              <a:spcBef>
                <a:spcPct val="30000"/>
              </a:spcBef>
              <a:spcAft>
                <a:spcPct val="0"/>
              </a:spcAft>
              <a:defRPr sz="1100">
                <a:solidFill>
                  <a:schemeClr val="tx1"/>
                </a:solidFill>
                <a:latin typeface="Arial" charset="0"/>
                <a:cs typeface="Arial" charset="0"/>
              </a:defRPr>
            </a:lvl7pPr>
            <a:lvl8pPr marL="3243491" indent="-216233" defTabSz="914485" eaLnBrk="0" fontAlgn="base" hangingPunct="0">
              <a:spcBef>
                <a:spcPct val="30000"/>
              </a:spcBef>
              <a:spcAft>
                <a:spcPct val="0"/>
              </a:spcAft>
              <a:defRPr sz="1100">
                <a:solidFill>
                  <a:schemeClr val="tx1"/>
                </a:solidFill>
                <a:latin typeface="Arial" charset="0"/>
                <a:cs typeface="Arial" charset="0"/>
              </a:defRPr>
            </a:lvl8pPr>
            <a:lvl9pPr marL="3675957" indent="-216233" defTabSz="914485"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58446821-B3F3-42B0-B897-F19283386D2C}" type="slidenum">
              <a:rPr lang="en-US" altLang="en-US" sz="1200"/>
              <a:pPr eaLnBrk="1" hangingPunct="1">
                <a:spcBef>
                  <a:spcPct val="0"/>
                </a:spcBef>
              </a:pPr>
              <a:t>12</a:t>
            </a:fld>
            <a:endParaRPr lang="en-US" altLang="en-US"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cs typeface="Arial" charset="0"/>
              </a:defRPr>
            </a:lvl1pPr>
            <a:lvl2pPr marL="702756" indent="-270291" defTabSz="914485" eaLnBrk="0" hangingPunct="0">
              <a:spcBef>
                <a:spcPct val="30000"/>
              </a:spcBef>
              <a:defRPr sz="1100">
                <a:solidFill>
                  <a:schemeClr val="tx1"/>
                </a:solidFill>
                <a:latin typeface="Arial" charset="0"/>
                <a:cs typeface="Arial" charset="0"/>
              </a:defRPr>
            </a:lvl2pPr>
            <a:lvl3pPr marL="1081164" indent="-216233" defTabSz="914485" eaLnBrk="0" hangingPunct="0">
              <a:spcBef>
                <a:spcPct val="30000"/>
              </a:spcBef>
              <a:defRPr sz="1100">
                <a:solidFill>
                  <a:schemeClr val="tx1"/>
                </a:solidFill>
                <a:latin typeface="Arial" charset="0"/>
                <a:cs typeface="Arial" charset="0"/>
              </a:defRPr>
            </a:lvl3pPr>
            <a:lvl4pPr marL="1513629" indent="-216233" defTabSz="914485" eaLnBrk="0" hangingPunct="0">
              <a:spcBef>
                <a:spcPct val="30000"/>
              </a:spcBef>
              <a:defRPr sz="1100">
                <a:solidFill>
                  <a:schemeClr val="tx1"/>
                </a:solidFill>
                <a:latin typeface="Arial" charset="0"/>
                <a:cs typeface="Arial" charset="0"/>
              </a:defRPr>
            </a:lvl4pPr>
            <a:lvl5pPr marL="1946095" indent="-216233" defTabSz="914485" eaLnBrk="0" hangingPunct="0">
              <a:spcBef>
                <a:spcPct val="30000"/>
              </a:spcBef>
              <a:defRPr sz="1100">
                <a:solidFill>
                  <a:schemeClr val="tx1"/>
                </a:solidFill>
                <a:latin typeface="Arial" charset="0"/>
                <a:cs typeface="Arial" charset="0"/>
              </a:defRPr>
            </a:lvl5pPr>
            <a:lvl6pPr marL="2378560" indent="-216233" defTabSz="914485" eaLnBrk="0" fontAlgn="base" hangingPunct="0">
              <a:spcBef>
                <a:spcPct val="30000"/>
              </a:spcBef>
              <a:spcAft>
                <a:spcPct val="0"/>
              </a:spcAft>
              <a:defRPr sz="1100">
                <a:solidFill>
                  <a:schemeClr val="tx1"/>
                </a:solidFill>
                <a:latin typeface="Arial" charset="0"/>
                <a:cs typeface="Arial" charset="0"/>
              </a:defRPr>
            </a:lvl6pPr>
            <a:lvl7pPr marL="2811026" indent="-216233" defTabSz="914485" eaLnBrk="0" fontAlgn="base" hangingPunct="0">
              <a:spcBef>
                <a:spcPct val="30000"/>
              </a:spcBef>
              <a:spcAft>
                <a:spcPct val="0"/>
              </a:spcAft>
              <a:defRPr sz="1100">
                <a:solidFill>
                  <a:schemeClr val="tx1"/>
                </a:solidFill>
                <a:latin typeface="Arial" charset="0"/>
                <a:cs typeface="Arial" charset="0"/>
              </a:defRPr>
            </a:lvl7pPr>
            <a:lvl8pPr marL="3243491" indent="-216233" defTabSz="914485" eaLnBrk="0" fontAlgn="base" hangingPunct="0">
              <a:spcBef>
                <a:spcPct val="30000"/>
              </a:spcBef>
              <a:spcAft>
                <a:spcPct val="0"/>
              </a:spcAft>
              <a:defRPr sz="1100">
                <a:solidFill>
                  <a:schemeClr val="tx1"/>
                </a:solidFill>
                <a:latin typeface="Arial" charset="0"/>
                <a:cs typeface="Arial" charset="0"/>
              </a:defRPr>
            </a:lvl8pPr>
            <a:lvl9pPr marL="3675957" indent="-216233" defTabSz="914485"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F1FF3899-566C-4BCD-98F8-6D25482E51C7}" type="slidenum">
              <a:rPr lang="en-US" altLang="en-US" sz="1200"/>
              <a:pPr eaLnBrk="1" hangingPunct="1">
                <a:spcBef>
                  <a:spcPct val="0"/>
                </a:spcBef>
              </a:pPr>
              <a:t>13</a:t>
            </a:fld>
            <a:endParaRPr lang="en-US" alt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855319-7452-49F4-BD52-4A4D33EBAEAA}" type="datetimeFigureOut">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C8860-6272-41FF-BFEB-7A5310FAB6BC}" type="slidenum">
              <a:rPr lang="en-US" smtClean="0"/>
              <a:t>‹#›</a:t>
            </a:fld>
            <a:endParaRPr lang="en-US"/>
          </a:p>
        </p:txBody>
      </p:sp>
    </p:spTree>
    <p:extLst>
      <p:ext uri="{BB962C8B-B14F-4D97-AF65-F5344CB8AC3E}">
        <p14:creationId xmlns:p14="http://schemas.microsoft.com/office/powerpoint/2010/main" val="2910920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855319-7452-49F4-BD52-4A4D33EBAEAA}" type="datetimeFigureOut">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C8860-6272-41FF-BFEB-7A5310FAB6BC}" type="slidenum">
              <a:rPr lang="en-US" smtClean="0"/>
              <a:t>‹#›</a:t>
            </a:fld>
            <a:endParaRPr lang="en-US"/>
          </a:p>
        </p:txBody>
      </p:sp>
    </p:spTree>
    <p:extLst>
      <p:ext uri="{BB962C8B-B14F-4D97-AF65-F5344CB8AC3E}">
        <p14:creationId xmlns:p14="http://schemas.microsoft.com/office/powerpoint/2010/main" val="173073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855319-7452-49F4-BD52-4A4D33EBAEAA}" type="datetimeFigureOut">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C8860-6272-41FF-BFEB-7A5310FAB6BC}" type="slidenum">
              <a:rPr lang="en-US" smtClean="0"/>
              <a:t>‹#›</a:t>
            </a:fld>
            <a:endParaRPr lang="en-US"/>
          </a:p>
        </p:txBody>
      </p:sp>
    </p:spTree>
    <p:extLst>
      <p:ext uri="{BB962C8B-B14F-4D97-AF65-F5344CB8AC3E}">
        <p14:creationId xmlns:p14="http://schemas.microsoft.com/office/powerpoint/2010/main" val="1510878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38C74F-D4BC-457C-9D1D-8CA6DA1A71CE}" type="slidenum">
              <a:rPr lang="en-US"/>
              <a:pPr>
                <a:defRPr/>
              </a:pPr>
              <a:t>‹#›</a:t>
            </a:fld>
            <a:endParaRPr lang="en-US"/>
          </a:p>
        </p:txBody>
      </p:sp>
    </p:spTree>
    <p:extLst>
      <p:ext uri="{BB962C8B-B14F-4D97-AF65-F5344CB8AC3E}">
        <p14:creationId xmlns:p14="http://schemas.microsoft.com/office/powerpoint/2010/main" val="1518066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008A402-B9AF-475A-9AC9-A5389D3B8836}" type="slidenum">
              <a:rPr lang="en-US"/>
              <a:pPr>
                <a:defRPr/>
              </a:pPr>
              <a:t>‹#›</a:t>
            </a:fld>
            <a:endParaRPr lang="en-US"/>
          </a:p>
        </p:txBody>
      </p:sp>
    </p:spTree>
    <p:extLst>
      <p:ext uri="{BB962C8B-B14F-4D97-AF65-F5344CB8AC3E}">
        <p14:creationId xmlns:p14="http://schemas.microsoft.com/office/powerpoint/2010/main" val="1018276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58F6C9F-520A-4F08-889D-EFBD2AE961D0}" type="slidenum">
              <a:rPr lang="en-US"/>
              <a:pPr>
                <a:defRPr/>
              </a:pPr>
              <a:t>‹#›</a:t>
            </a:fld>
            <a:endParaRPr lang="en-US"/>
          </a:p>
        </p:txBody>
      </p:sp>
    </p:spTree>
    <p:extLst>
      <p:ext uri="{BB962C8B-B14F-4D97-AF65-F5344CB8AC3E}">
        <p14:creationId xmlns:p14="http://schemas.microsoft.com/office/powerpoint/2010/main" val="311065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855319-7452-49F4-BD52-4A4D33EBAEAA}" type="datetimeFigureOut">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C8860-6272-41FF-BFEB-7A5310FAB6BC}" type="slidenum">
              <a:rPr lang="en-US" smtClean="0"/>
              <a:t>‹#›</a:t>
            </a:fld>
            <a:endParaRPr lang="en-US"/>
          </a:p>
        </p:txBody>
      </p:sp>
    </p:spTree>
    <p:extLst>
      <p:ext uri="{BB962C8B-B14F-4D97-AF65-F5344CB8AC3E}">
        <p14:creationId xmlns:p14="http://schemas.microsoft.com/office/powerpoint/2010/main" val="181759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855319-7452-49F4-BD52-4A4D33EBAEAA}" type="datetimeFigureOut">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C8860-6272-41FF-BFEB-7A5310FAB6BC}" type="slidenum">
              <a:rPr lang="en-US" smtClean="0"/>
              <a:t>‹#›</a:t>
            </a:fld>
            <a:endParaRPr lang="en-US"/>
          </a:p>
        </p:txBody>
      </p:sp>
    </p:spTree>
    <p:extLst>
      <p:ext uri="{BB962C8B-B14F-4D97-AF65-F5344CB8AC3E}">
        <p14:creationId xmlns:p14="http://schemas.microsoft.com/office/powerpoint/2010/main" val="18805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855319-7452-49F4-BD52-4A4D33EBAEAA}" type="datetimeFigureOut">
              <a:rPr lang="en-US" smtClean="0"/>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C8860-6272-41FF-BFEB-7A5310FAB6BC}" type="slidenum">
              <a:rPr lang="en-US" smtClean="0"/>
              <a:t>‹#›</a:t>
            </a:fld>
            <a:endParaRPr lang="en-US"/>
          </a:p>
        </p:txBody>
      </p:sp>
    </p:spTree>
    <p:extLst>
      <p:ext uri="{BB962C8B-B14F-4D97-AF65-F5344CB8AC3E}">
        <p14:creationId xmlns:p14="http://schemas.microsoft.com/office/powerpoint/2010/main" val="333415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855319-7452-49F4-BD52-4A4D33EBAEAA}" type="datetimeFigureOut">
              <a:rPr lang="en-US" smtClean="0"/>
              <a:t>2/13/2014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C8860-6272-41FF-BFEB-7A5310FAB6BC}" type="slidenum">
              <a:rPr lang="en-US" smtClean="0"/>
              <a:t>‹#›</a:t>
            </a:fld>
            <a:endParaRPr lang="en-US"/>
          </a:p>
        </p:txBody>
      </p:sp>
    </p:spTree>
    <p:extLst>
      <p:ext uri="{BB962C8B-B14F-4D97-AF65-F5344CB8AC3E}">
        <p14:creationId xmlns:p14="http://schemas.microsoft.com/office/powerpoint/2010/main" val="179829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855319-7452-49F4-BD52-4A4D33EBAEAA}" type="datetimeFigureOut">
              <a:rPr lang="en-US" smtClean="0"/>
              <a:t>2/13/2014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C8860-6272-41FF-BFEB-7A5310FAB6BC}" type="slidenum">
              <a:rPr lang="en-US" smtClean="0"/>
              <a:t>‹#›</a:t>
            </a:fld>
            <a:endParaRPr lang="en-US"/>
          </a:p>
        </p:txBody>
      </p:sp>
    </p:spTree>
    <p:extLst>
      <p:ext uri="{BB962C8B-B14F-4D97-AF65-F5344CB8AC3E}">
        <p14:creationId xmlns:p14="http://schemas.microsoft.com/office/powerpoint/2010/main" val="220953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55319-7452-49F4-BD52-4A4D33EBAEAA}" type="datetimeFigureOut">
              <a:rPr lang="en-US" smtClean="0"/>
              <a:t>2/13/2014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C8860-6272-41FF-BFEB-7A5310FAB6BC}" type="slidenum">
              <a:rPr lang="en-US" smtClean="0"/>
              <a:t>‹#›</a:t>
            </a:fld>
            <a:endParaRPr lang="en-US"/>
          </a:p>
        </p:txBody>
      </p:sp>
    </p:spTree>
    <p:extLst>
      <p:ext uri="{BB962C8B-B14F-4D97-AF65-F5344CB8AC3E}">
        <p14:creationId xmlns:p14="http://schemas.microsoft.com/office/powerpoint/2010/main" val="38056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855319-7452-49F4-BD52-4A4D33EBAEAA}" type="datetimeFigureOut">
              <a:rPr lang="en-US" smtClean="0"/>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C8860-6272-41FF-BFEB-7A5310FAB6BC}" type="slidenum">
              <a:rPr lang="en-US" smtClean="0"/>
              <a:t>‹#›</a:t>
            </a:fld>
            <a:endParaRPr lang="en-US"/>
          </a:p>
        </p:txBody>
      </p:sp>
    </p:spTree>
    <p:extLst>
      <p:ext uri="{BB962C8B-B14F-4D97-AF65-F5344CB8AC3E}">
        <p14:creationId xmlns:p14="http://schemas.microsoft.com/office/powerpoint/2010/main" val="131546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855319-7452-49F4-BD52-4A4D33EBAEAA}" type="datetimeFigureOut">
              <a:rPr lang="en-US" smtClean="0"/>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C8860-6272-41FF-BFEB-7A5310FAB6BC}" type="slidenum">
              <a:rPr lang="en-US" smtClean="0"/>
              <a:t>‹#›</a:t>
            </a:fld>
            <a:endParaRPr lang="en-US"/>
          </a:p>
        </p:txBody>
      </p:sp>
    </p:spTree>
    <p:extLst>
      <p:ext uri="{BB962C8B-B14F-4D97-AF65-F5344CB8AC3E}">
        <p14:creationId xmlns:p14="http://schemas.microsoft.com/office/powerpoint/2010/main" val="21753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55319-7452-49F4-BD52-4A4D33EBAEAA}" type="datetimeFigureOut">
              <a:rPr lang="en-US" smtClean="0"/>
              <a:t>2/13/2014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C8860-6272-41FF-BFEB-7A5310FAB6BC}" type="slidenum">
              <a:rPr lang="en-US" smtClean="0"/>
              <a:t>‹#›</a:t>
            </a:fld>
            <a:endParaRPr lang="en-US"/>
          </a:p>
        </p:txBody>
      </p:sp>
    </p:spTree>
    <p:extLst>
      <p:ext uri="{BB962C8B-B14F-4D97-AF65-F5344CB8AC3E}">
        <p14:creationId xmlns:p14="http://schemas.microsoft.com/office/powerpoint/2010/main" val="4063526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8.emf"/><Relationship Id="rId3" Type="http://schemas.openxmlformats.org/officeDocument/2006/relationships/notesSlide" Target="../notesSlides/notesSlide10.xml"/><Relationship Id="rId7" Type="http://schemas.openxmlformats.org/officeDocument/2006/relationships/image" Target="../media/image15.emf"/><Relationship Id="rId12"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6.emf"/></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8.bin"/><Relationship Id="rId7" Type="http://schemas.openxmlformats.org/officeDocument/2006/relationships/image" Target="../media/image24.pn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9.bin"/><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7.emf"/><Relationship Id="rId4" Type="http://schemas.openxmlformats.org/officeDocument/2006/relationships/oleObject" Target="../embeddings/Microsoft_Excel_97-2003_Worksheet1.xls"/></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9UJKVa2ClC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43.emf"/></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7772400" cy="1470025"/>
          </a:xfrm>
        </p:spPr>
        <p:txBody>
          <a:bodyPr/>
          <a:lstStyle/>
          <a:p>
            <a:r>
              <a:rPr lang="en-US" altLang="en-US" dirty="0">
                <a:solidFill>
                  <a:srgbClr val="CC0000"/>
                </a:solidFill>
              </a:rPr>
              <a:t>AOSC624</a:t>
            </a:r>
            <a:br>
              <a:rPr lang="en-US" altLang="en-US" dirty="0">
                <a:solidFill>
                  <a:srgbClr val="CC0000"/>
                </a:solidFill>
              </a:rPr>
            </a:br>
            <a:r>
              <a:rPr lang="en-US" altLang="en-US" dirty="0">
                <a:solidFill>
                  <a:srgbClr val="CC0000"/>
                </a:solidFill>
              </a:rPr>
              <a:t>Class # </a:t>
            </a:r>
            <a:r>
              <a:rPr lang="en-US" altLang="en-US" dirty="0" smtClean="0">
                <a:solidFill>
                  <a:srgbClr val="CC0000"/>
                </a:solidFill>
              </a:rPr>
              <a:t>5: </a:t>
            </a:r>
            <a:r>
              <a:rPr lang="en-US" altLang="en-US" dirty="0">
                <a:solidFill>
                  <a:srgbClr val="CC0000"/>
                </a:solidFill>
              </a:rPr>
              <a:t>February </a:t>
            </a:r>
            <a:r>
              <a:rPr lang="en-US" altLang="en-US" dirty="0" smtClean="0">
                <a:solidFill>
                  <a:srgbClr val="CC0000"/>
                </a:solidFill>
              </a:rPr>
              <a:t>11, </a:t>
            </a:r>
            <a:r>
              <a:rPr lang="en-US" altLang="en-US" dirty="0">
                <a:solidFill>
                  <a:srgbClr val="CC0000"/>
                </a:solidFill>
              </a:rPr>
              <a:t>2014</a:t>
            </a:r>
            <a:endParaRPr lang="en-US" dirty="0"/>
          </a:p>
        </p:txBody>
      </p:sp>
      <p:sp>
        <p:nvSpPr>
          <p:cNvPr id="3" name="Subtitle 2"/>
          <p:cNvSpPr>
            <a:spLocks noGrp="1"/>
          </p:cNvSpPr>
          <p:nvPr>
            <p:ph type="subTitle" idx="1"/>
          </p:nvPr>
        </p:nvSpPr>
        <p:spPr>
          <a:xfrm>
            <a:off x="228600" y="1752600"/>
            <a:ext cx="8610600" cy="4953000"/>
          </a:xfrm>
        </p:spPr>
        <p:txBody>
          <a:bodyPr>
            <a:normAutofit fontScale="92500" lnSpcReduction="10000"/>
          </a:bodyPr>
          <a:lstStyle/>
          <a:p>
            <a:pPr marL="571500" indent="-571500" algn="l">
              <a:lnSpc>
                <a:spcPct val="90000"/>
              </a:lnSpc>
              <a:buFont typeface="Wingdings" panose="05000000000000000000" pitchFamily="2" charset="2"/>
              <a:buChar char="v"/>
            </a:pPr>
            <a:r>
              <a:rPr lang="fr-FR" altLang="en-US" sz="4400" dirty="0" smtClean="0">
                <a:solidFill>
                  <a:srgbClr val="002060"/>
                </a:solidFill>
                <a:latin typeface="Arial" panose="020B0604020202020204" pitchFamily="34" charset="0"/>
                <a:cs typeface="Arial" panose="020B0604020202020204" pitchFamily="34" charset="0"/>
              </a:rPr>
              <a:t> Radiation </a:t>
            </a:r>
            <a:r>
              <a:rPr lang="fr-FR" altLang="en-US" sz="4400" dirty="0" err="1" smtClean="0">
                <a:solidFill>
                  <a:srgbClr val="002060"/>
                </a:solidFill>
                <a:latin typeface="Arial" panose="020B0604020202020204" pitchFamily="34" charset="0"/>
                <a:cs typeface="Arial" panose="020B0604020202020204" pitchFamily="34" charset="0"/>
              </a:rPr>
              <a:t>Laws-longwave</a:t>
            </a:r>
            <a:endParaRPr lang="fr-FR" altLang="en-US" sz="4400" dirty="0" smtClean="0">
              <a:solidFill>
                <a:srgbClr val="002060"/>
              </a:solidFill>
              <a:latin typeface="Arial" panose="020B0604020202020204" pitchFamily="34" charset="0"/>
              <a:cs typeface="Arial" panose="020B0604020202020204" pitchFamily="34" charset="0"/>
            </a:endParaRPr>
          </a:p>
          <a:p>
            <a:pPr marL="571500" indent="-571500" algn="l">
              <a:lnSpc>
                <a:spcPct val="90000"/>
              </a:lnSpc>
              <a:buFont typeface="Wingdings" panose="05000000000000000000" pitchFamily="2" charset="2"/>
              <a:buChar char="v"/>
            </a:pPr>
            <a:r>
              <a:rPr lang="en-US" altLang="en-US" sz="4400" dirty="0" smtClean="0">
                <a:solidFill>
                  <a:srgbClr val="002060"/>
                </a:solidFill>
                <a:latin typeface="Arial" panose="020B0604020202020204" pitchFamily="34" charset="0"/>
                <a:cs typeface="Arial" panose="020B0604020202020204" pitchFamily="34" charset="0"/>
              </a:rPr>
              <a:t> Material </a:t>
            </a:r>
            <a:r>
              <a:rPr lang="en-US" altLang="en-US" sz="4400" dirty="0">
                <a:solidFill>
                  <a:srgbClr val="002060"/>
                </a:solidFill>
                <a:latin typeface="Arial" panose="020B0604020202020204" pitchFamily="34" charset="0"/>
                <a:cs typeface="Arial" panose="020B0604020202020204" pitchFamily="34" charset="0"/>
              </a:rPr>
              <a:t>Characteristics </a:t>
            </a:r>
            <a:endParaRPr lang="en-US" altLang="en-US" sz="4400" dirty="0" smtClean="0">
              <a:solidFill>
                <a:srgbClr val="002060"/>
              </a:solidFill>
              <a:latin typeface="Arial" panose="020B0604020202020204" pitchFamily="34" charset="0"/>
              <a:cs typeface="Arial" panose="020B0604020202020204" pitchFamily="34" charset="0"/>
            </a:endParaRPr>
          </a:p>
          <a:p>
            <a:pPr marL="571500" indent="-571500" algn="l">
              <a:lnSpc>
                <a:spcPct val="90000"/>
              </a:lnSpc>
              <a:buFont typeface="Wingdings" panose="05000000000000000000" pitchFamily="2" charset="2"/>
              <a:buChar char="v"/>
            </a:pPr>
            <a:r>
              <a:rPr lang="en-US" altLang="en-US" sz="4400" dirty="0" smtClean="0">
                <a:solidFill>
                  <a:srgbClr val="002060"/>
                </a:solidFill>
                <a:latin typeface="Arial" panose="020B0604020202020204" pitchFamily="34" charset="0"/>
                <a:cs typeface="Arial" panose="020B0604020202020204" pitchFamily="34" charset="0"/>
              </a:rPr>
              <a:t> Instruments </a:t>
            </a:r>
            <a:r>
              <a:rPr lang="en-US" altLang="en-US" sz="4400" dirty="0">
                <a:solidFill>
                  <a:srgbClr val="002060"/>
                </a:solidFill>
                <a:latin typeface="Arial" panose="020B0604020202020204" pitchFamily="34" charset="0"/>
                <a:cs typeface="Arial" panose="020B0604020202020204" pitchFamily="34" charset="0"/>
              </a:rPr>
              <a:t>for measuring </a:t>
            </a:r>
            <a:endParaRPr lang="en-US" altLang="en-US" sz="4400" dirty="0" smtClean="0">
              <a:solidFill>
                <a:srgbClr val="002060"/>
              </a:solidFill>
              <a:latin typeface="Arial" panose="020B0604020202020204" pitchFamily="34" charset="0"/>
              <a:cs typeface="Arial" panose="020B0604020202020204" pitchFamily="34" charset="0"/>
            </a:endParaRPr>
          </a:p>
          <a:p>
            <a:pPr algn="l">
              <a:lnSpc>
                <a:spcPct val="90000"/>
              </a:lnSpc>
            </a:pPr>
            <a:r>
              <a:rPr lang="en-US" altLang="en-US" sz="4400" dirty="0">
                <a:solidFill>
                  <a:srgbClr val="002060"/>
                </a:solidFill>
                <a:latin typeface="Arial" panose="020B0604020202020204" pitchFamily="34" charset="0"/>
                <a:cs typeface="Arial" panose="020B0604020202020204" pitchFamily="34" charset="0"/>
              </a:rPr>
              <a:t> </a:t>
            </a:r>
            <a:r>
              <a:rPr lang="en-US" altLang="en-US" sz="4400" dirty="0" smtClean="0">
                <a:solidFill>
                  <a:srgbClr val="002060"/>
                </a:solidFill>
                <a:latin typeface="Arial" panose="020B0604020202020204" pitchFamily="34" charset="0"/>
                <a:cs typeface="Arial" panose="020B0604020202020204" pitchFamily="34" charset="0"/>
              </a:rPr>
              <a:t>    radiation </a:t>
            </a:r>
          </a:p>
          <a:p>
            <a:pPr marL="571500" indent="-571500" algn="l">
              <a:lnSpc>
                <a:spcPct val="90000"/>
              </a:lnSpc>
              <a:buFont typeface="Wingdings" panose="05000000000000000000" pitchFamily="2" charset="2"/>
              <a:buChar char="v"/>
            </a:pPr>
            <a:r>
              <a:rPr lang="en-US" altLang="en-US" sz="4400" dirty="0" smtClean="0">
                <a:solidFill>
                  <a:srgbClr val="002060"/>
                </a:solidFill>
                <a:latin typeface="Arial" panose="020B0604020202020204" pitchFamily="34" charset="0"/>
                <a:cs typeface="Arial" panose="020B0604020202020204" pitchFamily="34" charset="0"/>
              </a:rPr>
              <a:t>Example: How is albedo </a:t>
            </a:r>
            <a:r>
              <a:rPr lang="en-US" altLang="en-US" sz="4400" dirty="0" smtClean="0">
                <a:solidFill>
                  <a:srgbClr val="002060"/>
                </a:solidFill>
                <a:latin typeface="Arial" panose="020B0604020202020204" pitchFamily="34" charset="0"/>
                <a:cs typeface="Arial" panose="020B0604020202020204" pitchFamily="34" charset="0"/>
              </a:rPr>
              <a:t>measured</a:t>
            </a:r>
          </a:p>
          <a:p>
            <a:pPr marL="571500" indent="-571500" algn="l">
              <a:lnSpc>
                <a:spcPct val="90000"/>
              </a:lnSpc>
              <a:buFont typeface="Wingdings" panose="05000000000000000000" pitchFamily="2" charset="2"/>
              <a:buChar char="v"/>
            </a:pPr>
            <a:r>
              <a:rPr lang="en-US" altLang="en-US" sz="4400" dirty="0" smtClean="0">
                <a:solidFill>
                  <a:srgbClr val="002060"/>
                </a:solidFill>
                <a:latin typeface="Arial" panose="020B0604020202020204" pitchFamily="34" charset="0"/>
                <a:cs typeface="Arial" panose="020B0604020202020204" pitchFamily="34" charset="0"/>
              </a:rPr>
              <a:t>Simple Review of extinction processes in the atmosphere</a:t>
            </a:r>
            <a:endParaRPr lang="en-US" altLang="en-US" sz="4400" dirty="0" smtClean="0">
              <a:solidFill>
                <a:srgbClr val="002060"/>
              </a:solidFill>
              <a:latin typeface="Arial" panose="020B0604020202020204" pitchFamily="34" charset="0"/>
              <a:cs typeface="Arial" panose="020B0604020202020204" pitchFamily="34" charset="0"/>
            </a:endParaRPr>
          </a:p>
          <a:p>
            <a:pPr marL="571500" indent="-571500" algn="l">
              <a:lnSpc>
                <a:spcPct val="90000"/>
              </a:lnSpc>
              <a:buFont typeface="Wingdings" panose="05000000000000000000" pitchFamily="2" charset="2"/>
              <a:buChar char="v"/>
            </a:pPr>
            <a:endParaRPr lang="en-US" altLang="en-US" sz="4400" dirty="0">
              <a:solidFill>
                <a:srgbClr val="00206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68885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3400" y="-228600"/>
            <a:ext cx="8229600" cy="1143000"/>
          </a:xfrm>
        </p:spPr>
        <p:txBody>
          <a:bodyPr/>
          <a:lstStyle/>
          <a:p>
            <a:pPr eaLnBrk="1" hangingPunct="1"/>
            <a:r>
              <a:rPr lang="en-US" altLang="en-US" sz="3600" dirty="0" smtClean="0">
                <a:solidFill>
                  <a:srgbClr val="CC0000"/>
                </a:solidFill>
              </a:rPr>
              <a:t>Material characteristics</a:t>
            </a:r>
            <a:r>
              <a:rPr lang="en-US" altLang="en-US" dirty="0" smtClean="0"/>
              <a:t> </a:t>
            </a:r>
          </a:p>
        </p:txBody>
      </p:sp>
      <p:graphicFrame>
        <p:nvGraphicFramePr>
          <p:cNvPr id="59395"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46" name="Equation" r:id="rId4" imgW="114151" imgH="215619" progId="Equation.3">
                  <p:embed/>
                </p:oleObj>
              </mc:Choice>
              <mc:Fallback>
                <p:oleObj name="Equation"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396" name="Object 4"/>
          <p:cNvGraphicFramePr>
            <a:graphicFrameLocks noGrp="1" noChangeAspect="1"/>
          </p:cNvGraphicFramePr>
          <p:nvPr>
            <p:ph sz="half" idx="2"/>
          </p:nvPr>
        </p:nvGraphicFramePr>
        <p:xfrm>
          <a:off x="5954713" y="2516188"/>
          <a:ext cx="1425575" cy="2692400"/>
        </p:xfrm>
        <a:graphic>
          <a:graphicData uri="http://schemas.openxmlformats.org/presentationml/2006/ole">
            <mc:AlternateContent xmlns:mc="http://schemas.openxmlformats.org/markup-compatibility/2006">
              <mc:Choice xmlns:v="urn:schemas-microsoft-com:vml" Requires="v">
                <p:oleObj spid="_x0000_s1047" name="Equation" r:id="rId6" imgW="114151" imgH="215619" progId="Equation.3">
                  <p:embed/>
                </p:oleObj>
              </mc:Choice>
              <mc:Fallback>
                <p:oleObj name="Equation" r:id="rId6"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4713" y="2516188"/>
                        <a:ext cx="1425575"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9397" name="Picture 5" descr="img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01700"/>
            <a:ext cx="87630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08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274638"/>
            <a:ext cx="9144000" cy="1143000"/>
          </a:xfrm>
        </p:spPr>
        <p:txBody>
          <a:bodyPr>
            <a:normAutofit/>
          </a:bodyPr>
          <a:lstStyle/>
          <a:p>
            <a:pPr eaLnBrk="1" hangingPunct="1"/>
            <a:r>
              <a:rPr lang="en-US" altLang="en-US" sz="3200" dirty="0" smtClean="0">
                <a:solidFill>
                  <a:srgbClr val="CC0000"/>
                </a:solidFill>
              </a:rPr>
              <a:t>a) The Planck function, or blackbody radiation curve; </a:t>
            </a:r>
            <a:br>
              <a:rPr lang="en-US" altLang="en-US" sz="3200" dirty="0" smtClean="0">
                <a:solidFill>
                  <a:srgbClr val="CC0000"/>
                </a:solidFill>
              </a:rPr>
            </a:br>
            <a:r>
              <a:rPr lang="en-US" altLang="en-US" sz="3200" dirty="0" smtClean="0">
                <a:solidFill>
                  <a:srgbClr val="CC0000"/>
                </a:solidFill>
              </a:rPr>
              <a:t>(b) Wien’s law; (c) the Stefan–Boltzmann law</a:t>
            </a:r>
          </a:p>
        </p:txBody>
      </p:sp>
      <p:pic>
        <p:nvPicPr>
          <p:cNvPr id="6041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 y="1828800"/>
            <a:ext cx="8915400" cy="4800600"/>
          </a:xfrm>
          <a:noFill/>
        </p:spPr>
      </p:pic>
    </p:spTree>
    <p:extLst>
      <p:ext uri="{BB962C8B-B14F-4D97-AF65-F5344CB8AC3E}">
        <p14:creationId xmlns:p14="http://schemas.microsoft.com/office/powerpoint/2010/main" val="30001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304800"/>
            <a:ext cx="8229600" cy="1143000"/>
          </a:xfrm>
        </p:spPr>
        <p:txBody>
          <a:bodyPr/>
          <a:lstStyle/>
          <a:p>
            <a:pPr eaLnBrk="1" hangingPunct="1"/>
            <a:r>
              <a:rPr lang="en-US" altLang="en-US" dirty="0" smtClean="0">
                <a:solidFill>
                  <a:srgbClr val="C00000"/>
                </a:solidFill>
                <a:latin typeface="Arial" panose="020B0604020202020204" pitchFamily="34" charset="0"/>
                <a:cs typeface="Arial" panose="020B0604020202020204" pitchFamily="34" charset="0"/>
              </a:rPr>
              <a:t>Putting everything together</a:t>
            </a:r>
          </a:p>
        </p:txBody>
      </p:sp>
      <p:sp>
        <p:nvSpPr>
          <p:cNvPr id="61443" name="Rectangle 3"/>
          <p:cNvSpPr>
            <a:spLocks noGrp="1" noChangeArrowheads="1"/>
          </p:cNvSpPr>
          <p:nvPr>
            <p:ph type="body" idx="1"/>
          </p:nvPr>
        </p:nvSpPr>
        <p:spPr/>
        <p:txBody>
          <a:bodyPr>
            <a:normAutofit lnSpcReduction="10000"/>
          </a:bodyPr>
          <a:lstStyle/>
          <a:p>
            <a:pPr eaLnBrk="1" hangingPunct="1">
              <a:lnSpc>
                <a:spcPct val="90000"/>
              </a:lnSpc>
            </a:pPr>
            <a:r>
              <a:rPr lang="en-US" altLang="en-US" dirty="0" smtClean="0">
                <a:solidFill>
                  <a:srgbClr val="C00000"/>
                </a:solidFill>
              </a:rPr>
              <a:t>Stefan-Boltzmann Law  </a:t>
            </a:r>
            <a:r>
              <a:rPr lang="en-US" altLang="en-US" dirty="0" smtClean="0">
                <a:solidFill>
                  <a:srgbClr val="002060"/>
                </a:solidFill>
              </a:rPr>
              <a:t>states that  total energy per square meter per second that is emitted by an object is related to the fourth power of its Kelvin temperature: </a:t>
            </a:r>
          </a:p>
          <a:p>
            <a:pPr marL="0" indent="0" algn="ctr" eaLnBrk="1" hangingPunct="1">
              <a:lnSpc>
                <a:spcPct val="90000"/>
              </a:lnSpc>
              <a:buNone/>
            </a:pPr>
            <a:r>
              <a:rPr lang="en-US" altLang="en-US" dirty="0" smtClean="0">
                <a:solidFill>
                  <a:srgbClr val="C00000"/>
                </a:solidFill>
              </a:rPr>
              <a:t>E=</a:t>
            </a:r>
            <a:r>
              <a:rPr lang="el-GR" altLang="en-US" dirty="0" smtClean="0">
                <a:solidFill>
                  <a:srgbClr val="C00000"/>
                </a:solidFill>
              </a:rPr>
              <a:t>εσ</a:t>
            </a:r>
            <a:r>
              <a:rPr lang="en-US" altLang="en-US" dirty="0" smtClean="0">
                <a:solidFill>
                  <a:srgbClr val="C00000"/>
                </a:solidFill>
              </a:rPr>
              <a:t>T</a:t>
            </a:r>
            <a:r>
              <a:rPr lang="en-US" altLang="en-US" baseline="30000" dirty="0" smtClean="0">
                <a:solidFill>
                  <a:srgbClr val="C00000"/>
                </a:solidFill>
              </a:rPr>
              <a:t>4</a:t>
            </a:r>
          </a:p>
          <a:p>
            <a:pPr eaLnBrk="1" hangingPunct="1">
              <a:lnSpc>
                <a:spcPct val="90000"/>
              </a:lnSpc>
            </a:pPr>
            <a:endParaRPr lang="en-US" altLang="en-US" dirty="0" smtClean="0">
              <a:solidFill>
                <a:srgbClr val="CC0000"/>
              </a:solidFill>
            </a:endParaRPr>
          </a:p>
          <a:p>
            <a:pPr eaLnBrk="1" hangingPunct="1">
              <a:lnSpc>
                <a:spcPct val="90000"/>
              </a:lnSpc>
            </a:pPr>
            <a:r>
              <a:rPr lang="en-US" altLang="en-US" dirty="0" smtClean="0"/>
              <a:t>From earth emitted:</a:t>
            </a:r>
          </a:p>
          <a:p>
            <a:pPr eaLnBrk="1" hangingPunct="1">
              <a:lnSpc>
                <a:spcPct val="90000"/>
              </a:lnSpc>
            </a:pPr>
            <a:endParaRPr lang="en-US" altLang="en-US" dirty="0" smtClean="0"/>
          </a:p>
          <a:p>
            <a:pPr algn="ctr" eaLnBrk="1" hangingPunct="1">
              <a:lnSpc>
                <a:spcPct val="90000"/>
              </a:lnSpc>
            </a:pPr>
            <a:r>
              <a:rPr lang="en-US" altLang="en-US" dirty="0" smtClean="0"/>
              <a:t> </a:t>
            </a:r>
            <a:r>
              <a:rPr lang="en-US" altLang="en-US" dirty="0" smtClean="0">
                <a:solidFill>
                  <a:srgbClr val="C00000"/>
                </a:solidFill>
              </a:rPr>
              <a:t>E=</a:t>
            </a:r>
            <a:r>
              <a:rPr lang="el-GR" altLang="en-US" dirty="0" smtClean="0">
                <a:solidFill>
                  <a:srgbClr val="C00000"/>
                </a:solidFill>
              </a:rPr>
              <a:t>εσ</a:t>
            </a:r>
            <a:r>
              <a:rPr lang="en-US" altLang="en-US" dirty="0" smtClean="0">
                <a:solidFill>
                  <a:srgbClr val="C00000"/>
                </a:solidFill>
              </a:rPr>
              <a:t>T</a:t>
            </a:r>
            <a:r>
              <a:rPr lang="en-US" altLang="en-US" baseline="30000" dirty="0" smtClean="0">
                <a:solidFill>
                  <a:srgbClr val="C00000"/>
                </a:solidFill>
              </a:rPr>
              <a:t>4</a:t>
            </a:r>
            <a:r>
              <a:rPr lang="en-US" altLang="en-US" dirty="0" smtClean="0">
                <a:solidFill>
                  <a:srgbClr val="C00000"/>
                </a:solidFill>
              </a:rPr>
              <a:t>x </a:t>
            </a:r>
            <a:r>
              <a:rPr lang="en-US" altLang="en-US" dirty="0" smtClean="0"/>
              <a:t>area of earth</a:t>
            </a:r>
          </a:p>
        </p:txBody>
      </p:sp>
    </p:spTree>
    <p:extLst>
      <p:ext uri="{BB962C8B-B14F-4D97-AF65-F5344CB8AC3E}">
        <p14:creationId xmlns:p14="http://schemas.microsoft.com/office/powerpoint/2010/main" val="3852988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0"/>
            <a:ext cx="8229600" cy="685800"/>
          </a:xfrm>
        </p:spPr>
        <p:txBody>
          <a:bodyPr>
            <a:normAutofit fontScale="90000"/>
          </a:bodyPr>
          <a:lstStyle/>
          <a:p>
            <a:pPr eaLnBrk="1" hangingPunct="1"/>
            <a:r>
              <a:rPr lang="en-US" altLang="en-US" sz="4000" dirty="0" smtClean="0">
                <a:solidFill>
                  <a:srgbClr val="CC0000"/>
                </a:solidFill>
              </a:rPr>
              <a:t>Basic Climate Model</a:t>
            </a:r>
          </a:p>
        </p:txBody>
      </p:sp>
      <p:pic>
        <p:nvPicPr>
          <p:cNvPr id="62467" name="Picture1" descr="0302"/>
          <p:cNvPicPr preferRelativeResize="0">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b="2702"/>
          <a:stretch>
            <a:fillRect/>
          </a:stretch>
        </p:blipFill>
        <p:spPr>
          <a:xfrm>
            <a:off x="152400" y="685800"/>
            <a:ext cx="8686800" cy="4905375"/>
          </a:xfrm>
          <a:noFill/>
        </p:spPr>
      </p:pic>
      <p:sp>
        <p:nvSpPr>
          <p:cNvPr id="62468" name="Text Box 4"/>
          <p:cNvSpPr txBox="1">
            <a:spLocks noChangeArrowheads="1"/>
          </p:cNvSpPr>
          <p:nvPr/>
        </p:nvSpPr>
        <p:spPr bwMode="auto">
          <a:xfrm>
            <a:off x="0" y="57150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dirty="0">
                <a:solidFill>
                  <a:srgbClr val="CC0000"/>
                </a:solidFill>
              </a:rPr>
              <a:t>This model yields an average earth temperature </a:t>
            </a:r>
          </a:p>
          <a:p>
            <a:pPr algn="ctr" eaLnBrk="1" hangingPunct="1">
              <a:spcBef>
                <a:spcPct val="0"/>
              </a:spcBef>
              <a:buFontTx/>
              <a:buNone/>
            </a:pPr>
            <a:r>
              <a:rPr lang="en-US" altLang="en-US" sz="2800" dirty="0">
                <a:solidFill>
                  <a:srgbClr val="CC0000"/>
                </a:solidFill>
              </a:rPr>
              <a:t>of -18</a:t>
            </a:r>
            <a:r>
              <a:rPr lang="en-US" altLang="en-US" sz="2800" baseline="30000" dirty="0">
                <a:solidFill>
                  <a:srgbClr val="CC0000"/>
                </a:solidFill>
              </a:rPr>
              <a:t>0</a:t>
            </a:r>
            <a:r>
              <a:rPr lang="en-US" altLang="en-US" sz="2800" dirty="0">
                <a:solidFill>
                  <a:srgbClr val="CC0000"/>
                </a:solidFill>
              </a:rPr>
              <a:t> C	;    </a:t>
            </a:r>
            <a:r>
              <a:rPr lang="en-US" altLang="en-US" sz="2800" dirty="0">
                <a:solidFill>
                  <a:srgbClr val="333399"/>
                </a:solidFill>
              </a:rPr>
              <a:t>Actual value is 15</a:t>
            </a:r>
            <a:r>
              <a:rPr lang="en-US" altLang="en-US" sz="2800" baseline="30000" dirty="0">
                <a:solidFill>
                  <a:srgbClr val="333399"/>
                </a:solidFill>
              </a:rPr>
              <a:t>0</a:t>
            </a:r>
            <a:r>
              <a:rPr lang="en-US" altLang="en-US" sz="2800" dirty="0">
                <a:solidFill>
                  <a:srgbClr val="333399"/>
                </a:solidFill>
              </a:rPr>
              <a:t> C.</a:t>
            </a:r>
          </a:p>
        </p:txBody>
      </p:sp>
    </p:spTree>
    <p:extLst>
      <p:ext uri="{BB962C8B-B14F-4D97-AF65-F5344CB8AC3E}">
        <p14:creationId xmlns:p14="http://schemas.microsoft.com/office/powerpoint/2010/main" val="160827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41890"/>
            <a:ext cx="8229600" cy="1143000"/>
          </a:xfrm>
        </p:spPr>
        <p:txBody>
          <a:bodyPr/>
          <a:lstStyle/>
          <a:p>
            <a:pPr eaLnBrk="1" hangingPunct="1"/>
            <a:r>
              <a:rPr lang="en-US" altLang="en-US" sz="2800" dirty="0" smtClean="0">
                <a:solidFill>
                  <a:srgbClr val="C00000"/>
                </a:solidFill>
                <a:latin typeface="Arial" panose="020B0604020202020204" pitchFamily="34" charset="0"/>
                <a:cs typeface="Arial" panose="020B0604020202020204" pitchFamily="34" charset="0"/>
              </a:rPr>
              <a:t>SIMPLE RADIATION AND CLIMATE MODELS</a:t>
            </a:r>
            <a:br>
              <a:rPr lang="en-US" altLang="en-US" sz="2800" dirty="0" smtClean="0">
                <a:solidFill>
                  <a:srgbClr val="C00000"/>
                </a:solidFill>
                <a:latin typeface="Arial" panose="020B0604020202020204" pitchFamily="34" charset="0"/>
                <a:cs typeface="Arial" panose="020B0604020202020204" pitchFamily="34" charset="0"/>
              </a:rPr>
            </a:br>
            <a:r>
              <a:rPr lang="en-US" altLang="en-US" sz="2800" dirty="0" smtClean="0">
                <a:solidFill>
                  <a:srgbClr val="C00000"/>
                </a:solidFill>
                <a:latin typeface="Arial" panose="020B0604020202020204" pitchFamily="34" charset="0"/>
                <a:cs typeface="Arial" panose="020B0604020202020204" pitchFamily="34" charset="0"/>
              </a:rPr>
              <a:t>GLOBAL RADIATIVE EQUILIBRIUM MODEL</a:t>
            </a:r>
          </a:p>
        </p:txBody>
      </p:sp>
      <p:graphicFrame>
        <p:nvGraphicFramePr>
          <p:cNvPr id="63491" name="Object 3"/>
          <p:cNvGraphicFramePr>
            <a:graphicFrameLocks noGrp="1" noChangeAspect="1"/>
          </p:cNvGraphicFramePr>
          <p:nvPr>
            <p:ph sz="half" idx="1"/>
          </p:nvPr>
        </p:nvGraphicFramePr>
        <p:xfrm>
          <a:off x="1981200" y="3124200"/>
          <a:ext cx="4724400" cy="569913"/>
        </p:xfrm>
        <a:graphic>
          <a:graphicData uri="http://schemas.openxmlformats.org/presentationml/2006/ole">
            <mc:AlternateContent xmlns:mc="http://schemas.openxmlformats.org/markup-compatibility/2006">
              <mc:Choice xmlns:v="urn:schemas-microsoft-com:vml" Requires="v">
                <p:oleObj spid="_x0000_s2105" name="Equation" r:id="rId4" imgW="1333420" imgH="219199" progId="Equation.3">
                  <p:embed/>
                </p:oleObj>
              </mc:Choice>
              <mc:Fallback>
                <p:oleObj name="Equation" r:id="rId4" imgW="1333420" imgH="21919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124200"/>
                        <a:ext cx="4724400"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2" name="Object 4"/>
          <p:cNvGraphicFramePr>
            <a:graphicFrameLocks noGrp="1" noChangeAspect="1"/>
          </p:cNvGraphicFramePr>
          <p:nvPr>
            <p:ph sz="quarter" idx="2"/>
          </p:nvPr>
        </p:nvGraphicFramePr>
        <p:xfrm>
          <a:off x="2743200" y="4476750"/>
          <a:ext cx="2819400" cy="527050"/>
        </p:xfrm>
        <a:graphic>
          <a:graphicData uri="http://schemas.openxmlformats.org/presentationml/2006/ole">
            <mc:AlternateContent xmlns:mc="http://schemas.openxmlformats.org/markup-compatibility/2006">
              <mc:Choice xmlns:v="urn:schemas-microsoft-com:vml" Requires="v">
                <p:oleObj spid="_x0000_s2106" name="Equation" r:id="rId6" imgW="1171459" imgH="238193" progId="Equation.3">
                  <p:embed/>
                </p:oleObj>
              </mc:Choice>
              <mc:Fallback>
                <p:oleObj name="Equation" r:id="rId6" imgW="1171459" imgH="23819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476750"/>
                        <a:ext cx="2819400"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493" name="Rectangle 5"/>
          <p:cNvSpPr>
            <a:spLocks noChangeArrowheads="1"/>
          </p:cNvSpPr>
          <p:nvPr/>
        </p:nvSpPr>
        <p:spPr bwMode="auto">
          <a:xfrm>
            <a:off x="228600" y="1295400"/>
            <a:ext cx="86868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latin typeface="Times New Roman" pitchFamily="18" charset="0"/>
              </a:rPr>
              <a:t>The simplest climate model for the earth—atmosphere system is to consider the earth and the atmosphere as a whole and to evaluate the global radiative equilibrium temperature from the balance of the incoming solar flux and outgoing thermal infrared flux. Let the global albedo be       , the solar constant be </a:t>
            </a:r>
            <a:r>
              <a:rPr lang="en-US" altLang="en-US" sz="1800" dirty="0">
                <a:solidFill>
                  <a:srgbClr val="CC0000"/>
                </a:solidFill>
                <a:latin typeface="Times New Roman" pitchFamily="18" charset="0"/>
              </a:rPr>
              <a:t>S</a:t>
            </a:r>
            <a:r>
              <a:rPr lang="en-US" altLang="en-US" sz="1800" dirty="0">
                <a:latin typeface="Times New Roman" pitchFamily="18" charset="0"/>
              </a:rPr>
              <a:t>, and the radius of the earth be     . Over a long period of time, say one year, there should be a balance between the energy absorbed and emitted so that a radiative equilibrium temperature is maintained. Thus we should have</a:t>
            </a:r>
          </a:p>
          <a:p>
            <a:pPr eaLnBrk="1" hangingPunct="1">
              <a:spcBef>
                <a:spcPct val="0"/>
              </a:spcBef>
              <a:buFontTx/>
              <a:buNone/>
            </a:pPr>
            <a:endParaRPr lang="en-US" altLang="en-US" sz="1800" dirty="0">
              <a:latin typeface="Times New Roman" pitchFamily="18" charset="0"/>
            </a:endParaRPr>
          </a:p>
          <a:p>
            <a:pPr eaLnBrk="1" hangingPunct="1">
              <a:spcBef>
                <a:spcPct val="0"/>
              </a:spcBef>
              <a:buFontTx/>
              <a:buNone/>
            </a:pP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where 	   represents the cross sectional area of the earth—atmosphere which intercepts the incoming solar flux, and the spherical area	denotes emission in all directions. It follows that the equilibrium temperature of the system is</a:t>
            </a:r>
          </a:p>
          <a:p>
            <a:pPr eaLnBrk="1" hangingPunct="1">
              <a:spcBef>
                <a:spcPct val="0"/>
              </a:spcBef>
              <a:buFontTx/>
              <a:buNone/>
            </a:pPr>
            <a:endParaRPr lang="en-US" altLang="en-US" sz="1800" dirty="0">
              <a:latin typeface="Times New Roman" pitchFamily="18" charset="0"/>
            </a:endParaRPr>
          </a:p>
          <a:p>
            <a:pPr eaLnBrk="1" hangingPunct="1">
              <a:spcBef>
                <a:spcPct val="0"/>
              </a:spcBef>
              <a:buFontTx/>
              <a:buNone/>
            </a:pP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	With this simple equation, we may study the effect of changes in the global albedo and/or the solar constant on the equilibrium temperature of the entire system. However, the surface temperature which is a fundamental parameter in climate studies cannot be related to the solar constant nor the global albedo change. The information of the surface temperature has to be related to the transparency and opacity of the atmosphere with respect to solar and thermal infrared radiation, respectively. </a:t>
            </a:r>
          </a:p>
        </p:txBody>
      </p:sp>
      <p:graphicFrame>
        <p:nvGraphicFramePr>
          <p:cNvPr id="63494" name="Object 6"/>
          <p:cNvGraphicFramePr>
            <a:graphicFrameLocks noGrp="1" noChangeAspect="1"/>
          </p:cNvGraphicFramePr>
          <p:nvPr>
            <p:ph sz="quarter" idx="3"/>
          </p:nvPr>
        </p:nvGraphicFramePr>
        <p:xfrm>
          <a:off x="6553200" y="2057400"/>
          <a:ext cx="292100" cy="404813"/>
        </p:xfrm>
        <a:graphic>
          <a:graphicData uri="http://schemas.openxmlformats.org/presentationml/2006/ole">
            <mc:AlternateContent xmlns:mc="http://schemas.openxmlformats.org/markup-compatibility/2006">
              <mc:Choice xmlns:v="urn:schemas-microsoft-com:vml" Requires="v">
                <p:oleObj spid="_x0000_s2107" name="Equation" r:id="rId8" imgW="123717" imgH="190452" progId="Equation.3">
                  <p:embed/>
                </p:oleObj>
              </mc:Choice>
              <mc:Fallback>
                <p:oleObj name="Equation" r:id="rId8" imgW="123717" imgH="190452"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2057400"/>
                        <a:ext cx="292100"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5" name="Object 7"/>
          <p:cNvGraphicFramePr>
            <a:graphicFrameLocks noChangeAspect="1"/>
          </p:cNvGraphicFramePr>
          <p:nvPr/>
        </p:nvGraphicFramePr>
        <p:xfrm>
          <a:off x="1295400" y="2133600"/>
          <a:ext cx="381000" cy="254000"/>
        </p:xfrm>
        <a:graphic>
          <a:graphicData uri="http://schemas.openxmlformats.org/presentationml/2006/ole">
            <mc:AlternateContent xmlns:mc="http://schemas.openxmlformats.org/markup-compatibility/2006">
              <mc:Choice xmlns:v="urn:schemas-microsoft-com:vml" Requires="v">
                <p:oleObj spid="_x0000_s2108" name="Equation" r:id="rId10" imgW="76232" imgH="161961" progId="Equation.3">
                  <p:embed/>
                </p:oleObj>
              </mc:Choice>
              <mc:Fallback>
                <p:oleObj name="Equation" r:id="rId10" imgW="76232" imgH="16196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2133600"/>
                        <a:ext cx="3810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6" name="Object 8"/>
          <p:cNvGraphicFramePr>
            <a:graphicFrameLocks noChangeAspect="1"/>
          </p:cNvGraphicFramePr>
          <p:nvPr/>
        </p:nvGraphicFramePr>
        <p:xfrm>
          <a:off x="914400" y="3505200"/>
          <a:ext cx="533400" cy="355600"/>
        </p:xfrm>
        <a:graphic>
          <a:graphicData uri="http://schemas.openxmlformats.org/presentationml/2006/ole">
            <mc:AlternateContent xmlns:mc="http://schemas.openxmlformats.org/markup-compatibility/2006">
              <mc:Choice xmlns:v="urn:schemas-microsoft-com:vml" Requires="v">
                <p:oleObj spid="_x0000_s2109" name="Equation" r:id="rId12" imgW="219199" imgH="199949" progId="Equation.3">
                  <p:embed/>
                </p:oleObj>
              </mc:Choice>
              <mc:Fallback>
                <p:oleObj name="Equation" r:id="rId12" imgW="219199" imgH="19994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 y="3505200"/>
                        <a:ext cx="5334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12294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t="8060" r="9174"/>
          <a:stretch>
            <a:fillRect/>
          </a:stretch>
        </p:blipFill>
        <p:spPr bwMode="auto">
          <a:xfrm>
            <a:off x="0" y="990600"/>
            <a:ext cx="91440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p:cNvSpPr txBox="1">
            <a:spLocks noChangeArrowheads="1"/>
          </p:cNvSpPr>
          <p:nvPr/>
        </p:nvSpPr>
        <p:spPr bwMode="auto">
          <a:xfrm>
            <a:off x="228600" y="152400"/>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a:solidFill>
                  <a:srgbClr val="CC0000"/>
                </a:solidFill>
              </a:rPr>
              <a:t>Insolation Components</a:t>
            </a:r>
          </a:p>
        </p:txBody>
      </p:sp>
    </p:spTree>
    <p:extLst>
      <p:ext uri="{BB962C8B-B14F-4D97-AF65-F5344CB8AC3E}">
        <p14:creationId xmlns:p14="http://schemas.microsoft.com/office/powerpoint/2010/main" val="3130552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altLang="en-US" smtClean="0"/>
          </a:p>
        </p:txBody>
      </p:sp>
      <p:sp>
        <p:nvSpPr>
          <p:cNvPr id="66563" name="Rectangle 3"/>
          <p:cNvSpPr>
            <a:spLocks noGrp="1" noChangeArrowheads="1"/>
          </p:cNvSpPr>
          <p:nvPr>
            <p:ph type="body" idx="1"/>
          </p:nvPr>
        </p:nvSpPr>
        <p:spPr/>
        <p:txBody>
          <a:bodyPr/>
          <a:lstStyle/>
          <a:p>
            <a:pPr eaLnBrk="1" hangingPunct="1"/>
            <a:endParaRPr lang="en-US" altLang="en-US" smtClean="0"/>
          </a:p>
        </p:txBody>
      </p:sp>
      <p:pic>
        <p:nvPicPr>
          <p:cNvPr id="66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79838"/>
            <a:ext cx="8534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
            <a:ext cx="84582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536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0"/>
            <a:ext cx="8229600" cy="762000"/>
          </a:xfrm>
        </p:spPr>
        <p:txBody>
          <a:bodyPr/>
          <a:lstStyle/>
          <a:p>
            <a:pPr eaLnBrk="1" hangingPunct="1"/>
            <a:r>
              <a:rPr lang="en-US" altLang="en-US" smtClean="0">
                <a:solidFill>
                  <a:srgbClr val="CC0000"/>
                </a:solidFill>
              </a:rPr>
              <a:t>Instruments and their Response</a:t>
            </a:r>
          </a:p>
        </p:txBody>
      </p:sp>
      <p:sp>
        <p:nvSpPr>
          <p:cNvPr id="68611" name="Rectangle 3"/>
          <p:cNvSpPr>
            <a:spLocks noGrp="1" noChangeArrowheads="1"/>
          </p:cNvSpPr>
          <p:nvPr>
            <p:ph type="body" sz="half" idx="3"/>
          </p:nvPr>
        </p:nvSpPr>
        <p:spPr>
          <a:xfrm>
            <a:off x="3429000" y="990600"/>
            <a:ext cx="5715000" cy="5029200"/>
          </a:xfrm>
        </p:spPr>
        <p:txBody>
          <a:bodyPr/>
          <a:lstStyle/>
          <a:p>
            <a:pPr eaLnBrk="1" hangingPunct="1"/>
            <a:r>
              <a:rPr lang="en-US" altLang="en-US" sz="2800" smtClean="0"/>
              <a:t>Normal incidence pyrheliometer (NIP) responds to direct and circumsolar components output =</a:t>
            </a:r>
          </a:p>
          <a:p>
            <a:pPr eaLnBrk="1" hangingPunct="1"/>
            <a:endParaRPr lang="en-US" altLang="en-US" sz="2800" smtClean="0"/>
          </a:p>
          <a:p>
            <a:pPr eaLnBrk="1" hangingPunct="1"/>
            <a:endParaRPr lang="en-US" altLang="en-US" sz="2800" smtClean="0"/>
          </a:p>
          <a:p>
            <a:pPr eaLnBrk="1" hangingPunct="1"/>
            <a:r>
              <a:rPr lang="en-US" altLang="en-US" sz="2800" smtClean="0"/>
              <a:t>Pyranometer (horizontal mount) responds to direct + circumsolar + diffuse components output =</a:t>
            </a:r>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p:txBody>
      </p:sp>
      <p:graphicFrame>
        <p:nvGraphicFramePr>
          <p:cNvPr id="68612" name="Object 4"/>
          <p:cNvGraphicFramePr>
            <a:graphicFrameLocks noGrp="1" noChangeAspect="1"/>
          </p:cNvGraphicFramePr>
          <p:nvPr>
            <p:ph sz="quarter" idx="2"/>
          </p:nvPr>
        </p:nvGraphicFramePr>
        <p:xfrm>
          <a:off x="4267200" y="2286000"/>
          <a:ext cx="1828800" cy="715963"/>
        </p:xfrm>
        <a:graphic>
          <a:graphicData uri="http://schemas.openxmlformats.org/presentationml/2006/ole">
            <mc:AlternateContent xmlns:mc="http://schemas.openxmlformats.org/markup-compatibility/2006">
              <mc:Choice xmlns:v="urn:schemas-microsoft-com:vml" Requires="v">
                <p:oleObj spid="_x0000_s3094" name="Equation" r:id="rId3" imgW="583947" imgH="228501" progId="Equation.3">
                  <p:embed/>
                </p:oleObj>
              </mc:Choice>
              <mc:Fallback>
                <p:oleObj name="Equation" r:id="rId3" imgW="583947" imgH="228501"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286000"/>
                        <a:ext cx="18288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3" name="Object 5"/>
          <p:cNvGraphicFramePr>
            <a:graphicFrameLocks noGrp="1" noChangeAspect="1"/>
          </p:cNvGraphicFramePr>
          <p:nvPr>
            <p:ph sz="quarter" idx="1"/>
          </p:nvPr>
        </p:nvGraphicFramePr>
        <p:xfrm>
          <a:off x="3962400" y="5257800"/>
          <a:ext cx="4724400" cy="679450"/>
        </p:xfrm>
        <a:graphic>
          <a:graphicData uri="http://schemas.openxmlformats.org/presentationml/2006/ole">
            <mc:AlternateContent xmlns:mc="http://schemas.openxmlformats.org/markup-compatibility/2006">
              <mc:Choice xmlns:v="urn:schemas-microsoft-com:vml" Requires="v">
                <p:oleObj spid="_x0000_s3095" name="Equation" r:id="rId5" imgW="1676400" imgH="241300" progId="Equation.3">
                  <p:embed/>
                </p:oleObj>
              </mc:Choice>
              <mc:Fallback>
                <p:oleObj name="Equation" r:id="rId5" imgW="1676400" imgH="24130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5257800"/>
                        <a:ext cx="47244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861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685800"/>
            <a:ext cx="2971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810000"/>
            <a:ext cx="25146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363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0" y="914400"/>
            <a:ext cx="5715000" cy="5715000"/>
          </a:xfrm>
        </p:spPr>
        <p:txBody>
          <a:bodyPr>
            <a:normAutofit fontScale="85000" lnSpcReduction="20000"/>
          </a:bodyPr>
          <a:lstStyle/>
          <a:p>
            <a:pPr eaLnBrk="1" hangingPunct="1">
              <a:lnSpc>
                <a:spcPct val="90000"/>
              </a:lnSpc>
              <a:buFontTx/>
              <a:buNone/>
              <a:defRPr/>
            </a:pPr>
            <a:r>
              <a:rPr lang="en-US" sz="2400" dirty="0" smtClean="0"/>
              <a:t>  </a:t>
            </a:r>
            <a:r>
              <a:rPr lang="en-US" sz="3600" dirty="0" smtClean="0">
                <a:solidFill>
                  <a:srgbClr val="002060"/>
                </a:solidFill>
                <a:latin typeface="Arial" panose="020B0604020202020204" pitchFamily="34" charset="0"/>
                <a:cs typeface="Arial" panose="020B0604020202020204" pitchFamily="34" charset="0"/>
              </a:rPr>
              <a:t>Campbell-Stokes sunshine recorder</a:t>
            </a:r>
          </a:p>
          <a:p>
            <a:pPr eaLnBrk="1" hangingPunct="1">
              <a:lnSpc>
                <a:spcPct val="90000"/>
              </a:lnSpc>
              <a:buFontTx/>
              <a:buNone/>
              <a:defRPr/>
            </a:pPr>
            <a:r>
              <a:rPr lang="en-US" sz="3600" dirty="0" smtClean="0">
                <a:solidFill>
                  <a:srgbClr val="002060"/>
                </a:solidFill>
                <a:latin typeface="Arial" panose="020B0604020202020204" pitchFamily="34" charset="0"/>
                <a:cs typeface="Arial" panose="020B0604020202020204" pitchFamily="34" charset="0"/>
              </a:rPr>
              <a:t/>
            </a:r>
            <a:br>
              <a:rPr lang="en-US" sz="3600" dirty="0" smtClean="0">
                <a:solidFill>
                  <a:srgbClr val="002060"/>
                </a:solidFill>
                <a:latin typeface="Arial" panose="020B0604020202020204" pitchFamily="34" charset="0"/>
                <a:cs typeface="Arial" panose="020B0604020202020204" pitchFamily="34" charset="0"/>
              </a:rPr>
            </a:br>
            <a:r>
              <a:rPr lang="en-US" sz="3600" dirty="0" smtClean="0">
                <a:solidFill>
                  <a:srgbClr val="002060"/>
                </a:solidFill>
                <a:latin typeface="Arial" panose="020B0604020202020204" pitchFamily="34" charset="0"/>
                <a:cs typeface="Arial" panose="020B0604020202020204" pitchFamily="34" charset="0"/>
              </a:rPr>
              <a:t>This type of equipment is the most widely found in traditional meteorological stations. </a:t>
            </a:r>
          </a:p>
          <a:p>
            <a:pPr eaLnBrk="1" hangingPunct="1">
              <a:lnSpc>
                <a:spcPct val="90000"/>
              </a:lnSpc>
              <a:buFontTx/>
              <a:buNone/>
              <a:defRPr/>
            </a:pPr>
            <a:endParaRPr lang="en-US" sz="3600" dirty="0" smtClean="0">
              <a:solidFill>
                <a:srgbClr val="002060"/>
              </a:solidFill>
              <a:latin typeface="Arial" panose="020B0604020202020204" pitchFamily="34" charset="0"/>
              <a:cs typeface="Arial" panose="020B0604020202020204" pitchFamily="34" charset="0"/>
            </a:endParaRPr>
          </a:p>
          <a:p>
            <a:pPr eaLnBrk="1" hangingPunct="1">
              <a:lnSpc>
                <a:spcPct val="90000"/>
              </a:lnSpc>
              <a:buFontTx/>
              <a:buNone/>
              <a:defRPr/>
            </a:pPr>
            <a:r>
              <a:rPr lang="en-US" sz="3600" dirty="0" smtClean="0">
                <a:solidFill>
                  <a:srgbClr val="002060"/>
                </a:solidFill>
                <a:latin typeface="Arial" panose="020B0604020202020204" pitchFamily="34" charset="0"/>
                <a:cs typeface="Arial" panose="020B0604020202020204" pitchFamily="34" charset="0"/>
              </a:rPr>
              <a:t>It distinguishes itself for its reliability, but only measures the number of </a:t>
            </a:r>
            <a:r>
              <a:rPr lang="en-US" sz="3600" dirty="0" err="1" smtClean="0">
                <a:solidFill>
                  <a:srgbClr val="002060"/>
                </a:solidFill>
                <a:latin typeface="Arial" panose="020B0604020202020204" pitchFamily="34" charset="0"/>
                <a:cs typeface="Arial" panose="020B0604020202020204" pitchFamily="34" charset="0"/>
              </a:rPr>
              <a:t>insolation</a:t>
            </a:r>
            <a:r>
              <a:rPr lang="en-US" sz="3600" dirty="0" smtClean="0">
                <a:solidFill>
                  <a:srgbClr val="002060"/>
                </a:solidFill>
                <a:latin typeface="Arial" panose="020B0604020202020204" pitchFamily="34" charset="0"/>
                <a:cs typeface="Arial" panose="020B0604020202020204" pitchFamily="34" charset="0"/>
              </a:rPr>
              <a:t> hours. To determine the solar radiation based on the number of hours of </a:t>
            </a:r>
            <a:r>
              <a:rPr lang="en-US" sz="3600" dirty="0" err="1" smtClean="0">
                <a:solidFill>
                  <a:srgbClr val="002060"/>
                </a:solidFill>
                <a:latin typeface="Arial" panose="020B0604020202020204" pitchFamily="34" charset="0"/>
                <a:cs typeface="Arial" panose="020B0604020202020204" pitchFamily="34" charset="0"/>
              </a:rPr>
              <a:t>insolation</a:t>
            </a:r>
            <a:r>
              <a:rPr lang="en-US" sz="3600" dirty="0" smtClean="0">
                <a:solidFill>
                  <a:srgbClr val="002060"/>
                </a:solidFill>
                <a:latin typeface="Arial" panose="020B0604020202020204" pitchFamily="34" charset="0"/>
                <a:cs typeface="Arial" panose="020B0604020202020204" pitchFamily="34" charset="0"/>
              </a:rPr>
              <a:t>, the  </a:t>
            </a:r>
            <a:r>
              <a:rPr lang="en-US" sz="3600" dirty="0" err="1" smtClean="0">
                <a:solidFill>
                  <a:srgbClr val="002060"/>
                </a:solidFill>
                <a:latin typeface="Arial" panose="020B0604020202020204" pitchFamily="34" charset="0"/>
                <a:cs typeface="Arial" panose="020B0604020202020204" pitchFamily="34" charset="0"/>
              </a:rPr>
              <a:t>Angström</a:t>
            </a:r>
            <a:r>
              <a:rPr lang="en-US" sz="3600" dirty="0" smtClean="0">
                <a:solidFill>
                  <a:srgbClr val="002060"/>
                </a:solidFill>
                <a:latin typeface="Arial" panose="020B0604020202020204" pitchFamily="34" charset="0"/>
                <a:cs typeface="Arial" panose="020B0604020202020204" pitchFamily="34" charset="0"/>
              </a:rPr>
              <a:t> method is used</a:t>
            </a:r>
            <a:r>
              <a:rPr lang="en-US" sz="2400" dirty="0" smtClean="0">
                <a:solidFill>
                  <a:srgbClr val="002060"/>
                </a:solidFill>
                <a:latin typeface="Arial" panose="020B0604020202020204" pitchFamily="34" charset="0"/>
                <a:cs typeface="Arial" panose="020B0604020202020204" pitchFamily="34" charset="0"/>
              </a:rPr>
              <a:t>.</a:t>
            </a:r>
          </a:p>
        </p:txBody>
      </p:sp>
      <p:sp>
        <p:nvSpPr>
          <p:cNvPr id="41987" name="Rectangle 5"/>
          <p:cNvSpPr>
            <a:spLocks noGrp="1" noChangeArrowheads="1"/>
          </p:cNvSpPr>
          <p:nvPr>
            <p:ph type="title"/>
          </p:nvPr>
        </p:nvSpPr>
        <p:spPr>
          <a:xfrm>
            <a:off x="304800" y="304800"/>
            <a:ext cx="8458200" cy="715963"/>
          </a:xfrm>
        </p:spPr>
        <p:txBody>
          <a:bodyPr>
            <a:normAutofit fontScale="90000"/>
          </a:bodyPr>
          <a:lstStyle/>
          <a:p>
            <a:pPr eaLnBrk="1" hangingPunct="1">
              <a:defRPr/>
            </a:pPr>
            <a:r>
              <a:rPr lang="en-US" dirty="0" smtClean="0">
                <a:solidFill>
                  <a:srgbClr val="CC0000"/>
                </a:solidFill>
              </a:rPr>
              <a:t>Measuring The Solar Radiation</a:t>
            </a:r>
            <a:r>
              <a:rPr lang="en-US" sz="4000" dirty="0" smtClean="0"/>
              <a:t/>
            </a:r>
            <a:br>
              <a:rPr lang="en-US" sz="4000" dirty="0" smtClean="0"/>
            </a:br>
            <a:endParaRPr lang="en-US" sz="4000" dirty="0" smtClean="0"/>
          </a:p>
        </p:txBody>
      </p:sp>
      <p:pic>
        <p:nvPicPr>
          <p:cNvPr id="6963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762000"/>
            <a:ext cx="34671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797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0"/>
            <a:ext cx="8229600" cy="838200"/>
          </a:xfrm>
        </p:spPr>
        <p:txBody>
          <a:bodyPr/>
          <a:lstStyle/>
          <a:p>
            <a:pPr eaLnBrk="1" hangingPunct="1"/>
            <a:r>
              <a:rPr lang="en-US" altLang="en-US" sz="4000" smtClean="0">
                <a:solidFill>
                  <a:srgbClr val="CC0000"/>
                </a:solidFill>
                <a:latin typeface="Times New Roman" pitchFamily="18" charset="0"/>
                <a:cs typeface="Times New Roman" pitchFamily="18" charset="0"/>
              </a:rPr>
              <a:t>Pyranometer</a:t>
            </a:r>
          </a:p>
        </p:txBody>
      </p:sp>
      <p:sp>
        <p:nvSpPr>
          <p:cNvPr id="43011" name="Rectangle 5"/>
          <p:cNvSpPr>
            <a:spLocks noGrp="1" noChangeArrowheads="1"/>
          </p:cNvSpPr>
          <p:nvPr>
            <p:ph type="body" idx="1"/>
          </p:nvPr>
        </p:nvSpPr>
        <p:spPr>
          <a:xfrm>
            <a:off x="0" y="838200"/>
            <a:ext cx="5181600" cy="5867400"/>
          </a:xfrm>
        </p:spPr>
        <p:txBody>
          <a:bodyPr>
            <a:normAutofit fontScale="85000" lnSpcReduction="20000"/>
          </a:bodyPr>
          <a:lstStyle/>
          <a:p>
            <a:pPr eaLnBrk="1" hangingPunct="1">
              <a:lnSpc>
                <a:spcPct val="80000"/>
              </a:lnSpc>
              <a:buFontTx/>
              <a:buNone/>
              <a:defRPr/>
            </a:pP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solidFill>
                  <a:srgbClr val="002060"/>
                </a:solidFill>
                <a:latin typeface="Arial" panose="020B0604020202020204" pitchFamily="34" charset="0"/>
                <a:cs typeface="Arial" panose="020B0604020202020204" pitchFamily="34" charset="0"/>
              </a:rPr>
              <a:t>This is the most widely-used equipment to measure global solar radiation. </a:t>
            </a:r>
          </a:p>
          <a:p>
            <a:pPr eaLnBrk="1" hangingPunct="1">
              <a:lnSpc>
                <a:spcPct val="80000"/>
              </a:lnSpc>
              <a:defRPr/>
            </a:pPr>
            <a:r>
              <a:rPr lang="en-US" sz="3600" dirty="0" smtClean="0">
                <a:solidFill>
                  <a:srgbClr val="002060"/>
                </a:solidFill>
                <a:latin typeface="Arial" panose="020B0604020202020204" pitchFamily="34" charset="0"/>
                <a:cs typeface="Arial" panose="020B0604020202020204" pitchFamily="34" charset="0"/>
              </a:rPr>
              <a:t>There are different types of </a:t>
            </a:r>
            <a:r>
              <a:rPr lang="en-US" sz="3600" dirty="0" err="1" smtClean="0">
                <a:solidFill>
                  <a:srgbClr val="002060"/>
                </a:solidFill>
                <a:latin typeface="Arial" panose="020B0604020202020204" pitchFamily="34" charset="0"/>
                <a:cs typeface="Arial" panose="020B0604020202020204" pitchFamily="34" charset="0"/>
              </a:rPr>
              <a:t>pyranometers</a:t>
            </a:r>
            <a:r>
              <a:rPr lang="en-US" sz="3600" dirty="0" smtClean="0">
                <a:solidFill>
                  <a:srgbClr val="002060"/>
                </a:solidFill>
                <a:latin typeface="Arial" panose="020B0604020202020204" pitchFamily="34" charset="0"/>
                <a:cs typeface="Arial" panose="020B0604020202020204" pitchFamily="34" charset="0"/>
              </a:rPr>
              <a:t> ;  the most common those with sensors composed of thermopiles or photovoltaic cells. </a:t>
            </a:r>
          </a:p>
          <a:p>
            <a:pPr eaLnBrk="1" hangingPunct="1">
              <a:lnSpc>
                <a:spcPct val="80000"/>
              </a:lnSpc>
              <a:defRPr/>
            </a:pPr>
            <a:r>
              <a:rPr lang="en-US" sz="3600" dirty="0" smtClean="0">
                <a:solidFill>
                  <a:srgbClr val="002060"/>
                </a:solidFill>
                <a:latin typeface="Arial" panose="020B0604020202020204" pitchFamily="34" charset="0"/>
                <a:cs typeface="Arial" panose="020B0604020202020204" pitchFamily="34" charset="0"/>
              </a:rPr>
              <a:t>The photovoltaic sensors are in general much less precise than the thermopiles due  to the fact that the spectral response is not the same in the entire solar radiation spectrum.</a:t>
            </a:r>
          </a:p>
        </p:txBody>
      </p:sp>
      <p:sp>
        <p:nvSpPr>
          <p:cNvPr id="70660" name="Text Box 6"/>
          <p:cNvSpPr txBox="1">
            <a:spLocks noChangeArrowheads="1"/>
          </p:cNvSpPr>
          <p:nvPr/>
        </p:nvSpPr>
        <p:spPr bwMode="auto">
          <a:xfrm>
            <a:off x="7070725" y="3008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7066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52600"/>
            <a:ext cx="3581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9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52400" y="228600"/>
            <a:ext cx="88392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dirty="0">
                <a:solidFill>
                  <a:srgbClr val="CC0000"/>
                </a:solidFill>
              </a:rPr>
              <a:t>Absorption and Emission of Electromagnetic radiation</a:t>
            </a:r>
            <a:r>
              <a:rPr lang="en-US" altLang="en-US" sz="3600" dirty="0">
                <a:solidFill>
                  <a:srgbClr val="0000FF"/>
                </a:solidFill>
              </a:rPr>
              <a:t>  </a:t>
            </a:r>
            <a:endParaRPr lang="en-US" altLang="en-US" sz="2000" dirty="0">
              <a:solidFill>
                <a:srgbClr val="0000FF"/>
              </a:solidFill>
            </a:endParaRPr>
          </a:p>
          <a:p>
            <a:pPr algn="ctr" eaLnBrk="1" hangingPunct="1">
              <a:spcBef>
                <a:spcPct val="0"/>
              </a:spcBef>
              <a:buFontTx/>
              <a:buNone/>
            </a:pPr>
            <a:endParaRPr lang="en-US" altLang="en-US" sz="2000" dirty="0">
              <a:solidFill>
                <a:srgbClr val="0000FF"/>
              </a:solidFill>
            </a:endParaRPr>
          </a:p>
          <a:p>
            <a:pPr eaLnBrk="1" hangingPunct="1">
              <a:spcBef>
                <a:spcPct val="0"/>
              </a:spcBef>
              <a:buFontTx/>
              <a:buNone/>
            </a:pPr>
            <a:r>
              <a:rPr lang="en-US" altLang="en-US" dirty="0" smtClean="0">
                <a:solidFill>
                  <a:srgbClr val="002060"/>
                </a:solidFill>
              </a:rPr>
              <a:t>A </a:t>
            </a:r>
            <a:r>
              <a:rPr lang="en-US" altLang="en-US" b="1" dirty="0">
                <a:solidFill>
                  <a:srgbClr val="002060"/>
                </a:solidFill>
              </a:rPr>
              <a:t>blackbody</a:t>
            </a:r>
            <a:r>
              <a:rPr lang="en-US" altLang="en-US" dirty="0">
                <a:solidFill>
                  <a:srgbClr val="002060"/>
                </a:solidFill>
              </a:rPr>
              <a:t> is an object that absorbs all the electromagnetic energy that falls on the object, for all wavelength, and energy is emitted at all wavelengths.</a:t>
            </a:r>
          </a:p>
          <a:p>
            <a:pPr marL="457200" indent="-457200" eaLnBrk="1" hangingPunct="1">
              <a:spcBef>
                <a:spcPct val="0"/>
              </a:spcBef>
              <a:buFont typeface="Arial" panose="020B0604020202020204" pitchFamily="34" charset="0"/>
              <a:buChar char="•"/>
            </a:pPr>
            <a:r>
              <a:rPr lang="en-US" altLang="en-US" dirty="0">
                <a:solidFill>
                  <a:srgbClr val="002060"/>
                </a:solidFill>
              </a:rPr>
              <a:t> </a:t>
            </a:r>
            <a:r>
              <a:rPr lang="en-US" altLang="en-US" dirty="0" smtClean="0">
                <a:solidFill>
                  <a:srgbClr val="002060"/>
                </a:solidFill>
              </a:rPr>
              <a:t>A </a:t>
            </a:r>
            <a:r>
              <a:rPr lang="en-US" altLang="en-US" dirty="0">
                <a:solidFill>
                  <a:srgbClr val="002060"/>
                </a:solidFill>
              </a:rPr>
              <a:t>perfect blackbody does not exist, but the concept is a useful reference for determining how good a body is at emitting and absorbing radiation. </a:t>
            </a:r>
          </a:p>
          <a:p>
            <a:pPr eaLnBrk="1" hangingPunct="1">
              <a:spcBef>
                <a:spcPct val="0"/>
              </a:spcBef>
            </a:pPr>
            <a:r>
              <a:rPr lang="en-US" altLang="en-US" dirty="0" smtClean="0">
                <a:solidFill>
                  <a:srgbClr val="002060"/>
                </a:solidFill>
              </a:rPr>
              <a:t>   While </a:t>
            </a:r>
            <a:r>
              <a:rPr lang="en-US" altLang="en-US" dirty="0">
                <a:solidFill>
                  <a:srgbClr val="002060"/>
                </a:solidFill>
              </a:rPr>
              <a:t>an object may visually appear black, it </a:t>
            </a:r>
            <a:endParaRPr lang="en-US" altLang="en-US" dirty="0" smtClean="0">
              <a:solidFill>
                <a:srgbClr val="002060"/>
              </a:solidFill>
            </a:endParaRPr>
          </a:p>
          <a:p>
            <a:pPr eaLnBrk="1" hangingPunct="1">
              <a:spcBef>
                <a:spcPct val="0"/>
              </a:spcBef>
              <a:buNone/>
            </a:pPr>
            <a:r>
              <a:rPr lang="en-US" altLang="en-US" dirty="0">
                <a:solidFill>
                  <a:srgbClr val="002060"/>
                </a:solidFill>
              </a:rPr>
              <a:t> </a:t>
            </a:r>
            <a:r>
              <a:rPr lang="en-US" altLang="en-US" dirty="0" smtClean="0">
                <a:solidFill>
                  <a:srgbClr val="002060"/>
                </a:solidFill>
              </a:rPr>
              <a:t>   does </a:t>
            </a:r>
            <a:r>
              <a:rPr lang="en-US" altLang="en-US" dirty="0">
                <a:solidFill>
                  <a:srgbClr val="002060"/>
                </a:solidFill>
              </a:rPr>
              <a:t>not mean it is a blackbody. </a:t>
            </a:r>
          </a:p>
          <a:p>
            <a:pPr eaLnBrk="1" hangingPunct="1">
              <a:spcBef>
                <a:spcPct val="0"/>
              </a:spcBef>
              <a:buFontTx/>
              <a:buNone/>
            </a:pPr>
            <a:r>
              <a:rPr lang="en-US" altLang="en-US" sz="2800" dirty="0">
                <a:solidFill>
                  <a:srgbClr val="0000FF"/>
                </a:solidFill>
              </a:rPr>
              <a:t> </a:t>
            </a:r>
          </a:p>
        </p:txBody>
      </p:sp>
    </p:spTree>
    <p:extLst>
      <p:ext uri="{BB962C8B-B14F-4D97-AF65-F5344CB8AC3E}">
        <p14:creationId xmlns:p14="http://schemas.microsoft.com/office/powerpoint/2010/main" val="3768421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Autofit/>
          </a:bodyPr>
          <a:lstStyle/>
          <a:p>
            <a:pPr eaLnBrk="1" hangingPunct="1"/>
            <a:r>
              <a:rPr lang="en-US" altLang="en-US" dirty="0" smtClean="0">
                <a:solidFill>
                  <a:srgbClr val="CC0000"/>
                </a:solidFill>
                <a:latin typeface="Times New Roman" pitchFamily="18" charset="0"/>
                <a:cs typeface="Times New Roman" pitchFamily="18" charset="0"/>
              </a:rPr>
              <a:t>Shaded </a:t>
            </a:r>
            <a:r>
              <a:rPr lang="en-US" altLang="en-US" dirty="0" err="1" smtClean="0">
                <a:solidFill>
                  <a:srgbClr val="CC0000"/>
                </a:solidFill>
                <a:latin typeface="Times New Roman" pitchFamily="18" charset="0"/>
                <a:cs typeface="Times New Roman" pitchFamily="18" charset="0"/>
              </a:rPr>
              <a:t>pyranometer</a:t>
            </a:r>
            <a:r>
              <a:rPr lang="en-US" altLang="en-US" dirty="0" smtClean="0">
                <a:latin typeface="Times New Roman" pitchFamily="18" charset="0"/>
                <a:cs typeface="Times New Roman" pitchFamily="18" charset="0"/>
              </a:rPr>
              <a:t> </a:t>
            </a:r>
            <a:br>
              <a:rPr lang="en-US" altLang="en-US" dirty="0" smtClean="0">
                <a:latin typeface="Times New Roman" pitchFamily="18" charset="0"/>
                <a:cs typeface="Times New Roman" pitchFamily="18" charset="0"/>
              </a:rPr>
            </a:br>
            <a:endParaRPr lang="en-US" altLang="en-US" dirty="0" smtClean="0">
              <a:latin typeface="Times New Roman" pitchFamily="18" charset="0"/>
              <a:cs typeface="Times New Roman" pitchFamily="18" charset="0"/>
            </a:endParaRPr>
          </a:p>
        </p:txBody>
      </p:sp>
      <p:sp>
        <p:nvSpPr>
          <p:cNvPr id="71683" name="Rectangle 3"/>
          <p:cNvSpPr>
            <a:spLocks noGrp="1" noChangeArrowheads="1"/>
          </p:cNvSpPr>
          <p:nvPr>
            <p:ph type="body" idx="1"/>
          </p:nvPr>
        </p:nvSpPr>
        <p:spPr>
          <a:xfrm>
            <a:off x="152400" y="1066800"/>
            <a:ext cx="5334000" cy="5791200"/>
          </a:xfrm>
        </p:spPr>
        <p:txBody>
          <a:bodyPr>
            <a:normAutofit fontScale="92500" lnSpcReduction="20000"/>
          </a:bodyPr>
          <a:lstStyle/>
          <a:p>
            <a:pPr eaLnBrk="1" hangingPunct="1">
              <a:lnSpc>
                <a:spcPct val="80000"/>
              </a:lnSpc>
              <a:buFontTx/>
              <a:buNone/>
            </a:pPr>
            <a:r>
              <a:rPr lang="en-US" altLang="en-US" sz="4300" dirty="0" smtClean="0">
                <a:solidFill>
                  <a:srgbClr val="002060"/>
                </a:solidFill>
                <a:latin typeface="Arial" panose="020B0604020202020204" pitchFamily="34" charset="0"/>
                <a:cs typeface="Arial" panose="020B0604020202020204" pitchFamily="34" charset="0"/>
              </a:rPr>
              <a:t>Used to measure diffuse solar radiation. </a:t>
            </a:r>
          </a:p>
          <a:p>
            <a:pPr eaLnBrk="1" hangingPunct="1">
              <a:lnSpc>
                <a:spcPct val="80000"/>
              </a:lnSpc>
              <a:buFontTx/>
              <a:buNone/>
            </a:pPr>
            <a:endParaRPr lang="en-US" altLang="en-US" sz="4300" dirty="0" smtClean="0">
              <a:solidFill>
                <a:srgbClr val="002060"/>
              </a:solidFill>
              <a:latin typeface="Arial" panose="020B0604020202020204" pitchFamily="34" charset="0"/>
              <a:cs typeface="Arial" panose="020B0604020202020204" pitchFamily="34" charset="0"/>
            </a:endParaRPr>
          </a:p>
          <a:p>
            <a:pPr eaLnBrk="1" hangingPunct="1">
              <a:lnSpc>
                <a:spcPct val="80000"/>
              </a:lnSpc>
              <a:buFontTx/>
              <a:buNone/>
            </a:pPr>
            <a:r>
              <a:rPr lang="en-US" altLang="en-US" sz="4300" dirty="0" smtClean="0">
                <a:solidFill>
                  <a:srgbClr val="002060"/>
                </a:solidFill>
                <a:latin typeface="Arial" panose="020B0604020202020204" pitchFamily="34" charset="0"/>
                <a:cs typeface="Arial" panose="020B0604020202020204" pitchFamily="34" charset="0"/>
              </a:rPr>
              <a:t>It needs a shading device so that the sensor cannot “see” the sun, thus allowing, in this way, that the radiation which comes directly from the sun not be measured.</a:t>
            </a:r>
          </a:p>
          <a:p>
            <a:pPr eaLnBrk="1" hangingPunct="1">
              <a:lnSpc>
                <a:spcPct val="80000"/>
              </a:lnSpc>
              <a:buFontTx/>
              <a:buNone/>
            </a:pPr>
            <a:r>
              <a:rPr lang="en-US" altLang="en-US" sz="4000" dirty="0" smtClean="0">
                <a:solidFill>
                  <a:srgbClr val="002060"/>
                </a:solidFill>
                <a:latin typeface="Times New Roman" pitchFamily="18" charset="0"/>
                <a:cs typeface="Times New Roman" pitchFamily="18" charset="0"/>
              </a:rPr>
              <a:t>	</a:t>
            </a:r>
          </a:p>
        </p:txBody>
      </p:sp>
      <p:pic>
        <p:nvPicPr>
          <p:cNvPr id="716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371600"/>
            <a:ext cx="35814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678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Autofit/>
          </a:bodyPr>
          <a:lstStyle/>
          <a:p>
            <a:pPr eaLnBrk="1" hangingPunct="1"/>
            <a:r>
              <a:rPr lang="en-US" altLang="en-US" dirty="0" err="1" smtClean="0">
                <a:solidFill>
                  <a:srgbClr val="CC0000"/>
                </a:solidFill>
                <a:latin typeface="Arial" panose="020B0604020202020204" pitchFamily="34" charset="0"/>
                <a:cs typeface="Arial" panose="020B0604020202020204" pitchFamily="34" charset="0"/>
              </a:rPr>
              <a:t>Pyranometer</a:t>
            </a:r>
            <a:r>
              <a:rPr lang="en-US" altLang="en-US" dirty="0" smtClean="0">
                <a:solidFill>
                  <a:srgbClr val="CC0000"/>
                </a:solidFill>
                <a:latin typeface="Arial" panose="020B0604020202020204" pitchFamily="34" charset="0"/>
                <a:cs typeface="Arial" panose="020B0604020202020204" pitchFamily="34" charset="0"/>
              </a:rPr>
              <a:t> With Shading Disc</a:t>
            </a:r>
            <a:br>
              <a:rPr lang="en-US" altLang="en-US" dirty="0" smtClean="0">
                <a:solidFill>
                  <a:srgbClr val="CC0000"/>
                </a:solidFill>
                <a:latin typeface="Arial" panose="020B0604020202020204" pitchFamily="34" charset="0"/>
                <a:cs typeface="Arial" panose="020B0604020202020204" pitchFamily="34" charset="0"/>
              </a:rPr>
            </a:br>
            <a:endParaRPr lang="en-US" altLang="en-US" dirty="0" smtClean="0">
              <a:solidFill>
                <a:srgbClr val="CC0000"/>
              </a:solidFill>
              <a:latin typeface="Arial" panose="020B0604020202020204" pitchFamily="34" charset="0"/>
              <a:cs typeface="Arial" panose="020B0604020202020204" pitchFamily="34" charset="0"/>
            </a:endParaRPr>
          </a:p>
        </p:txBody>
      </p:sp>
      <p:sp>
        <p:nvSpPr>
          <p:cNvPr id="72707" name="Rectangle 3"/>
          <p:cNvSpPr>
            <a:spLocks noGrp="1" noChangeArrowheads="1"/>
          </p:cNvSpPr>
          <p:nvPr>
            <p:ph type="body" idx="1"/>
          </p:nvPr>
        </p:nvSpPr>
        <p:spPr>
          <a:xfrm>
            <a:off x="0" y="1219200"/>
            <a:ext cx="8915400" cy="5334000"/>
          </a:xfrm>
        </p:spPr>
        <p:txBody>
          <a:bodyPr>
            <a:normAutofit lnSpcReduction="10000"/>
          </a:bodyPr>
          <a:lstStyle/>
          <a:p>
            <a:pPr eaLnBrk="1" hangingPunct="1"/>
            <a:r>
              <a:rPr lang="en-US" altLang="en-US" sz="4000" dirty="0" smtClean="0">
                <a:solidFill>
                  <a:srgbClr val="002060"/>
                </a:solidFill>
                <a:latin typeface="Arial" panose="020B0604020202020204" pitchFamily="34" charset="0"/>
                <a:cs typeface="Arial" panose="020B0604020202020204" pitchFamily="34" charset="0"/>
              </a:rPr>
              <a:t>More expensive solution for diffuse solar radiation measurement. </a:t>
            </a:r>
          </a:p>
          <a:p>
            <a:pPr eaLnBrk="1" hangingPunct="1"/>
            <a:r>
              <a:rPr lang="en-US" altLang="en-US" sz="4000" dirty="0" smtClean="0">
                <a:solidFill>
                  <a:srgbClr val="002060"/>
                </a:solidFill>
                <a:latin typeface="Arial" panose="020B0604020202020204" pitchFamily="34" charset="0"/>
                <a:cs typeface="Arial" panose="020B0604020202020204" pitchFamily="34" charset="0"/>
              </a:rPr>
              <a:t>Measured data do not require correction, because the disc obstructs only the path of direct radiation. </a:t>
            </a:r>
          </a:p>
          <a:p>
            <a:pPr eaLnBrk="1" hangingPunct="1"/>
            <a:r>
              <a:rPr lang="en-US" altLang="en-US" sz="4000" dirty="0" smtClean="0">
                <a:solidFill>
                  <a:srgbClr val="002060"/>
                </a:solidFill>
                <a:latin typeface="Arial" panose="020B0604020202020204" pitchFamily="34" charset="0"/>
                <a:cs typeface="Arial" panose="020B0604020202020204" pitchFamily="34" charset="0"/>
              </a:rPr>
              <a:t>On the other hand, requires a sun-tracking device, which can be one or two axis.</a:t>
            </a:r>
          </a:p>
        </p:txBody>
      </p:sp>
    </p:spTree>
    <p:extLst>
      <p:ext uri="{BB962C8B-B14F-4D97-AF65-F5344CB8AC3E}">
        <p14:creationId xmlns:p14="http://schemas.microsoft.com/office/powerpoint/2010/main" val="801840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114300"/>
            <a:ext cx="8229600" cy="990600"/>
          </a:xfrm>
        </p:spPr>
        <p:txBody>
          <a:bodyPr>
            <a:noAutofit/>
          </a:bodyPr>
          <a:lstStyle/>
          <a:p>
            <a:pPr eaLnBrk="1" hangingPunct="1"/>
            <a:r>
              <a:rPr lang="en-US" altLang="en-US" dirty="0" err="1" smtClean="0">
                <a:solidFill>
                  <a:srgbClr val="CC0000"/>
                </a:solidFill>
                <a:latin typeface="Times New Roman" pitchFamily="18" charset="0"/>
                <a:cs typeface="Times New Roman" pitchFamily="18" charset="0"/>
              </a:rPr>
              <a:t>Pyrheliometer</a:t>
            </a:r>
            <a:r>
              <a:rPr lang="en-US" altLang="en-US" dirty="0" smtClean="0">
                <a:solidFill>
                  <a:srgbClr val="CC0000"/>
                </a:solidFill>
                <a:latin typeface="Times New Roman" pitchFamily="18" charset="0"/>
                <a:cs typeface="Times New Roman" pitchFamily="18" charset="0"/>
              </a:rPr>
              <a:t/>
            </a:r>
            <a:br>
              <a:rPr lang="en-US" altLang="en-US" dirty="0" smtClean="0">
                <a:solidFill>
                  <a:srgbClr val="CC0000"/>
                </a:solidFill>
                <a:latin typeface="Times New Roman" pitchFamily="18" charset="0"/>
                <a:cs typeface="Times New Roman" pitchFamily="18" charset="0"/>
              </a:rPr>
            </a:br>
            <a:endParaRPr lang="en-US" altLang="en-US" dirty="0" smtClean="0">
              <a:solidFill>
                <a:srgbClr val="CC0000"/>
              </a:solidFill>
              <a:latin typeface="Times New Roman" pitchFamily="18" charset="0"/>
              <a:cs typeface="Times New Roman" pitchFamily="18" charset="0"/>
            </a:endParaRPr>
          </a:p>
        </p:txBody>
      </p:sp>
      <p:sp>
        <p:nvSpPr>
          <p:cNvPr id="73731" name="Rectangle 3"/>
          <p:cNvSpPr>
            <a:spLocks noGrp="1" noChangeArrowheads="1"/>
          </p:cNvSpPr>
          <p:nvPr>
            <p:ph type="body" idx="1"/>
          </p:nvPr>
        </p:nvSpPr>
        <p:spPr>
          <a:xfrm>
            <a:off x="165538" y="609600"/>
            <a:ext cx="5701862" cy="6019800"/>
          </a:xfrm>
        </p:spPr>
        <p:txBody>
          <a:bodyPr>
            <a:noAutofit/>
          </a:bodyPr>
          <a:lstStyle/>
          <a:p>
            <a:pPr eaLnBrk="1" hangingPunct="1">
              <a:lnSpc>
                <a:spcPct val="90000"/>
              </a:lnSpc>
              <a:buFontTx/>
              <a:buNone/>
            </a:pPr>
            <a:r>
              <a:rPr lang="en-US" altLang="en-US" sz="2800" dirty="0" smtClean="0">
                <a:solidFill>
                  <a:srgbClr val="002060"/>
                </a:solidFill>
                <a:latin typeface="Arial" panose="020B0604020202020204" pitchFamily="34" charset="0"/>
                <a:cs typeface="Arial" panose="020B0604020202020204" pitchFamily="34" charset="0"/>
              </a:rPr>
              <a:t>This equipment is used to measure direct solar radiation. It works in a similar way as to the </a:t>
            </a:r>
            <a:r>
              <a:rPr lang="en-US" altLang="en-US" sz="2800" dirty="0" err="1" smtClean="0">
                <a:solidFill>
                  <a:srgbClr val="002060"/>
                </a:solidFill>
                <a:latin typeface="Arial" panose="020B0604020202020204" pitchFamily="34" charset="0"/>
                <a:cs typeface="Arial" panose="020B0604020202020204" pitchFamily="34" charset="0"/>
              </a:rPr>
              <a:t>pyranometer</a:t>
            </a:r>
            <a:r>
              <a:rPr lang="en-US" altLang="en-US" sz="2800" dirty="0" smtClean="0">
                <a:solidFill>
                  <a:srgbClr val="002060"/>
                </a:solidFill>
                <a:latin typeface="Arial" panose="020B0604020202020204" pitchFamily="34" charset="0"/>
                <a:cs typeface="Arial" panose="020B0604020202020204" pitchFamily="34" charset="0"/>
              </a:rPr>
              <a:t>, but a tube only allows that the direct solar radiation reaches the sensor. </a:t>
            </a:r>
          </a:p>
          <a:p>
            <a:pPr eaLnBrk="1" hangingPunct="1">
              <a:lnSpc>
                <a:spcPct val="90000"/>
              </a:lnSpc>
              <a:buFontTx/>
              <a:buNone/>
            </a:pPr>
            <a:r>
              <a:rPr lang="en-US" altLang="en-US" sz="2800" dirty="0" smtClean="0">
                <a:solidFill>
                  <a:srgbClr val="002060"/>
                </a:solidFill>
                <a:latin typeface="Arial" panose="020B0604020202020204" pitchFamily="34" charset="0"/>
                <a:cs typeface="Arial" panose="020B0604020202020204" pitchFamily="34" charset="0"/>
              </a:rPr>
              <a:t>Since the position of the sun changes during the day, it is necessary to have a device, which does the sun-tracking, that is, it always needs to be aligned with the sun. </a:t>
            </a:r>
          </a:p>
          <a:p>
            <a:pPr eaLnBrk="1" hangingPunct="1">
              <a:lnSpc>
                <a:spcPct val="90000"/>
              </a:lnSpc>
              <a:buFontTx/>
              <a:buNone/>
            </a:pPr>
            <a:r>
              <a:rPr lang="en-US" altLang="en-US" sz="2800" dirty="0" smtClean="0">
                <a:solidFill>
                  <a:srgbClr val="002060"/>
                </a:solidFill>
                <a:latin typeface="Arial" panose="020B0604020202020204" pitchFamily="34" charset="0"/>
                <a:cs typeface="Arial" panose="020B0604020202020204" pitchFamily="34" charset="0"/>
              </a:rPr>
              <a:t>The </a:t>
            </a:r>
            <a:r>
              <a:rPr lang="en-US" altLang="en-US" sz="2800" dirty="0" err="1" smtClean="0">
                <a:solidFill>
                  <a:srgbClr val="002060"/>
                </a:solidFill>
                <a:latin typeface="Arial" panose="020B0604020202020204" pitchFamily="34" charset="0"/>
                <a:cs typeface="Arial" panose="020B0604020202020204" pitchFamily="34" charset="0"/>
              </a:rPr>
              <a:t>pyrheliometer</a:t>
            </a:r>
            <a:r>
              <a:rPr lang="en-US" altLang="en-US" sz="2800" dirty="0" smtClean="0">
                <a:solidFill>
                  <a:srgbClr val="002060"/>
                </a:solidFill>
                <a:latin typeface="Arial" panose="020B0604020202020204" pitchFamily="34" charset="0"/>
                <a:cs typeface="Arial" panose="020B0604020202020204" pitchFamily="34" charset="0"/>
              </a:rPr>
              <a:t> is also utilized as a calibration reference of solar radiation sensors. </a:t>
            </a:r>
          </a:p>
        </p:txBody>
      </p:sp>
      <p:pic>
        <p:nvPicPr>
          <p:cNvPr id="7373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609600"/>
            <a:ext cx="35814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087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274638"/>
            <a:ext cx="8839200" cy="1143000"/>
          </a:xfrm>
        </p:spPr>
        <p:txBody>
          <a:bodyPr/>
          <a:lstStyle/>
          <a:p>
            <a:pPr eaLnBrk="1" hangingPunct="1"/>
            <a:r>
              <a:rPr lang="en-US" altLang="en-US" sz="4000" smtClean="0">
                <a:solidFill>
                  <a:srgbClr val="CC0000"/>
                </a:solidFill>
                <a:latin typeface="Times New Roman" pitchFamily="18" charset="0"/>
                <a:cs typeface="Times New Roman" pitchFamily="18" charset="0"/>
              </a:rPr>
              <a:t>Angström Compensation Pyrheliometer</a:t>
            </a:r>
          </a:p>
        </p:txBody>
      </p:sp>
      <p:sp>
        <p:nvSpPr>
          <p:cNvPr id="74755" name="Rectangle 3"/>
          <p:cNvSpPr>
            <a:spLocks noGrp="1" noChangeArrowheads="1"/>
          </p:cNvSpPr>
          <p:nvPr>
            <p:ph type="body" idx="1"/>
          </p:nvPr>
        </p:nvSpPr>
        <p:spPr>
          <a:xfrm>
            <a:off x="0" y="1600200"/>
            <a:ext cx="8915400" cy="4525963"/>
          </a:xfrm>
        </p:spPr>
        <p:txBody>
          <a:bodyPr/>
          <a:lstStyle/>
          <a:p>
            <a:pPr eaLnBrk="1" hangingPunct="1"/>
            <a:endParaRPr lang="en-US" altLang="en-US" smtClean="0"/>
          </a:p>
          <a:p>
            <a:pPr eaLnBrk="1" hangingPunct="1">
              <a:buFontTx/>
              <a:buNone/>
            </a:pPr>
            <a:r>
              <a:rPr lang="en-US" altLang="en-US" sz="4000" smtClean="0">
                <a:solidFill>
                  <a:srgbClr val="002060"/>
                </a:solidFill>
                <a:latin typeface="Times New Roman" pitchFamily="18" charset="0"/>
                <a:cs typeface="Times New Roman" pitchFamily="18" charset="0"/>
              </a:rPr>
              <a:t>First instrument for precise direct solar radiation measurements </a:t>
            </a:r>
          </a:p>
          <a:p>
            <a:pPr eaLnBrk="1" hangingPunct="1">
              <a:buFontTx/>
              <a:buNone/>
            </a:pPr>
            <a:r>
              <a:rPr lang="en-US" altLang="en-US" sz="4000" smtClean="0">
                <a:solidFill>
                  <a:srgbClr val="002060"/>
                </a:solidFill>
                <a:latin typeface="Times New Roman" pitchFamily="18" charset="0"/>
                <a:cs typeface="Times New Roman" pitchFamily="18" charset="0"/>
              </a:rPr>
              <a:t>(end of XIX century).</a:t>
            </a:r>
          </a:p>
        </p:txBody>
      </p:sp>
      <p:pic>
        <p:nvPicPr>
          <p:cNvPr id="747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657600"/>
            <a:ext cx="21113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207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pPr eaLnBrk="1" hangingPunct="1"/>
            <a:r>
              <a:rPr lang="en-US" altLang="en-US" sz="4000" smtClean="0">
                <a:solidFill>
                  <a:srgbClr val="CC0000"/>
                </a:solidFill>
                <a:latin typeface="Times New Roman" pitchFamily="18" charset="0"/>
                <a:cs typeface="Times New Roman" pitchFamily="18" charset="0"/>
              </a:rPr>
              <a:t>Pyrgeometer</a:t>
            </a:r>
            <a:br>
              <a:rPr lang="en-US" altLang="en-US" sz="4000" smtClean="0">
                <a:solidFill>
                  <a:srgbClr val="CC0000"/>
                </a:solidFill>
                <a:latin typeface="Times New Roman" pitchFamily="18" charset="0"/>
                <a:cs typeface="Times New Roman" pitchFamily="18" charset="0"/>
              </a:rPr>
            </a:br>
            <a:endParaRPr lang="en-US" altLang="en-US" sz="4000" smtClean="0">
              <a:solidFill>
                <a:srgbClr val="CC0000"/>
              </a:solidFill>
              <a:latin typeface="Times New Roman" pitchFamily="18" charset="0"/>
              <a:cs typeface="Times New Roman" pitchFamily="18" charset="0"/>
            </a:endParaRPr>
          </a:p>
        </p:txBody>
      </p:sp>
      <p:sp>
        <p:nvSpPr>
          <p:cNvPr id="48131" name="Rectangle 3"/>
          <p:cNvSpPr>
            <a:spLocks noGrp="1" noChangeArrowheads="1"/>
          </p:cNvSpPr>
          <p:nvPr>
            <p:ph type="body" idx="1"/>
          </p:nvPr>
        </p:nvSpPr>
        <p:spPr>
          <a:xfrm>
            <a:off x="0" y="1600200"/>
            <a:ext cx="8686800" cy="5257800"/>
          </a:xfrm>
        </p:spPr>
        <p:txBody>
          <a:bodyPr>
            <a:normAutofit fontScale="85000" lnSpcReduction="20000"/>
          </a:bodyPr>
          <a:lstStyle/>
          <a:p>
            <a:pPr eaLnBrk="1" hangingPunct="1">
              <a:lnSpc>
                <a:spcPct val="90000"/>
              </a:lnSpc>
              <a:defRPr/>
            </a:pPr>
            <a:r>
              <a:rPr lang="en-US" sz="3900" dirty="0" err="1" smtClean="0">
                <a:solidFill>
                  <a:srgbClr val="002060"/>
                </a:solidFill>
                <a:latin typeface="Times New Roman" pitchFamily="18" charset="0"/>
                <a:cs typeface="Times New Roman" pitchFamily="18" charset="0"/>
              </a:rPr>
              <a:t>Pyrgeometer</a:t>
            </a:r>
            <a:r>
              <a:rPr lang="en-US" sz="3900" dirty="0" smtClean="0">
                <a:solidFill>
                  <a:srgbClr val="002060"/>
                </a:solidFill>
                <a:latin typeface="Times New Roman" pitchFamily="18" charset="0"/>
                <a:cs typeface="Times New Roman" pitchFamily="18" charset="0"/>
              </a:rPr>
              <a:t> is used to measure long-wave radiation. </a:t>
            </a:r>
          </a:p>
          <a:p>
            <a:pPr eaLnBrk="1" hangingPunct="1">
              <a:lnSpc>
                <a:spcPct val="90000"/>
              </a:lnSpc>
              <a:defRPr/>
            </a:pPr>
            <a:endParaRPr lang="en-US" sz="3900" dirty="0" smtClean="0">
              <a:solidFill>
                <a:srgbClr val="002060"/>
              </a:solidFill>
              <a:latin typeface="Times New Roman" pitchFamily="18" charset="0"/>
              <a:cs typeface="Times New Roman" pitchFamily="18" charset="0"/>
            </a:endParaRPr>
          </a:p>
          <a:p>
            <a:pPr eaLnBrk="1" hangingPunct="1">
              <a:lnSpc>
                <a:spcPct val="90000"/>
              </a:lnSpc>
              <a:defRPr/>
            </a:pPr>
            <a:r>
              <a:rPr lang="en-US" sz="3900" dirty="0" smtClean="0">
                <a:solidFill>
                  <a:srgbClr val="002060"/>
                </a:solidFill>
                <a:latin typeface="Times New Roman" pitchFamily="18" charset="0"/>
                <a:cs typeface="Times New Roman" pitchFamily="18" charset="0"/>
              </a:rPr>
              <a:t>It is utilized with or without shading to block the direct solar radiation. </a:t>
            </a:r>
          </a:p>
          <a:p>
            <a:pPr eaLnBrk="1" hangingPunct="1">
              <a:lnSpc>
                <a:spcPct val="90000"/>
              </a:lnSpc>
              <a:defRPr/>
            </a:pPr>
            <a:endParaRPr lang="en-US" sz="3900" dirty="0" smtClean="0">
              <a:solidFill>
                <a:srgbClr val="002060"/>
              </a:solidFill>
              <a:latin typeface="Times New Roman" pitchFamily="18" charset="0"/>
              <a:cs typeface="Times New Roman" pitchFamily="18" charset="0"/>
            </a:endParaRPr>
          </a:p>
          <a:p>
            <a:pPr eaLnBrk="1" hangingPunct="1">
              <a:lnSpc>
                <a:spcPct val="90000"/>
              </a:lnSpc>
              <a:defRPr/>
            </a:pPr>
            <a:r>
              <a:rPr lang="en-US" sz="3900" dirty="0" smtClean="0">
                <a:solidFill>
                  <a:srgbClr val="002060"/>
                </a:solidFill>
                <a:latin typeface="Times New Roman" pitchFamily="18" charset="0"/>
                <a:cs typeface="Times New Roman" pitchFamily="18" charset="0"/>
              </a:rPr>
              <a:t>The protecting dome has </a:t>
            </a:r>
          </a:p>
          <a:p>
            <a:pPr eaLnBrk="1" hangingPunct="1">
              <a:lnSpc>
                <a:spcPct val="90000"/>
              </a:lnSpc>
              <a:buFontTx/>
              <a:buNone/>
              <a:defRPr/>
            </a:pPr>
            <a:r>
              <a:rPr lang="en-US" sz="3900" dirty="0" smtClean="0">
                <a:solidFill>
                  <a:srgbClr val="002060"/>
                </a:solidFill>
                <a:latin typeface="Times New Roman" pitchFamily="18" charset="0"/>
                <a:cs typeface="Times New Roman" pitchFamily="18" charset="0"/>
              </a:rPr>
              <a:t>	filters to avoid the entrance </a:t>
            </a:r>
          </a:p>
          <a:p>
            <a:pPr eaLnBrk="1" hangingPunct="1">
              <a:lnSpc>
                <a:spcPct val="90000"/>
              </a:lnSpc>
              <a:buFontTx/>
              <a:buNone/>
              <a:defRPr/>
            </a:pPr>
            <a:r>
              <a:rPr lang="en-US" sz="3900" dirty="0" smtClean="0">
                <a:solidFill>
                  <a:srgbClr val="002060"/>
                </a:solidFill>
                <a:latin typeface="Times New Roman" pitchFamily="18" charset="0"/>
                <a:cs typeface="Times New Roman" pitchFamily="18" charset="0"/>
              </a:rPr>
              <a:t>	of radiation of other </a:t>
            </a:r>
          </a:p>
          <a:p>
            <a:pPr eaLnBrk="1" hangingPunct="1">
              <a:lnSpc>
                <a:spcPct val="90000"/>
              </a:lnSpc>
              <a:buFontTx/>
              <a:buNone/>
              <a:defRPr/>
            </a:pPr>
            <a:r>
              <a:rPr lang="en-US" sz="3900" dirty="0" smtClean="0">
                <a:solidFill>
                  <a:srgbClr val="002060"/>
                </a:solidFill>
                <a:latin typeface="Times New Roman" pitchFamily="18" charset="0"/>
                <a:cs typeface="Times New Roman" pitchFamily="18" charset="0"/>
              </a:rPr>
              <a:t>	wavelengths.	 </a:t>
            </a:r>
          </a:p>
          <a:p>
            <a:pPr eaLnBrk="1" hangingPunct="1">
              <a:lnSpc>
                <a:spcPct val="90000"/>
              </a:lnSpc>
              <a:buFontTx/>
              <a:buNone/>
              <a:defRPr/>
            </a:pPr>
            <a:r>
              <a:rPr lang="en-US" dirty="0" smtClean="0"/>
              <a:t/>
            </a:r>
            <a:br>
              <a:rPr lang="en-US" dirty="0" smtClean="0"/>
            </a:br>
            <a:endParaRPr lang="en-US" dirty="0" smtClean="0"/>
          </a:p>
        </p:txBody>
      </p:sp>
      <p:pic>
        <p:nvPicPr>
          <p:cNvPr id="757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850" y="4495800"/>
            <a:ext cx="23399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523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39762"/>
          </a:xfrm>
        </p:spPr>
        <p:txBody>
          <a:bodyPr>
            <a:normAutofit fontScale="90000"/>
          </a:bodyPr>
          <a:lstStyle/>
          <a:p>
            <a:r>
              <a:rPr lang="en-US" sz="2800" dirty="0" smtClean="0">
                <a:solidFill>
                  <a:srgbClr val="C00000"/>
                </a:solidFill>
              </a:rPr>
              <a:t>Some Results from observational site at Ilorin, Nigeria, Africa</a:t>
            </a:r>
            <a:endParaRPr lang="en-US" sz="2800" dirty="0">
              <a:solidFill>
                <a:srgbClr val="C00000"/>
              </a:solidFill>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6324600" cy="537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628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67505"/>
            <a:ext cx="5105400" cy="1173163"/>
          </a:xfrm>
        </p:spPr>
        <p:txBody>
          <a:bodyPr>
            <a:normAutofit/>
          </a:bodyPr>
          <a:lstStyle/>
          <a:p>
            <a:pPr marL="0" indent="0" algn="ctr">
              <a:buNone/>
            </a:pPr>
            <a:r>
              <a:rPr lang="en-US" sz="2400" dirty="0">
                <a:solidFill>
                  <a:srgbClr val="C00000"/>
                </a:solidFill>
              </a:rPr>
              <a:t>Entrance to the campus of the University of </a:t>
            </a:r>
            <a:r>
              <a:rPr lang="en-US" sz="2400" dirty="0" smtClean="0">
                <a:solidFill>
                  <a:srgbClr val="C00000"/>
                </a:solidFill>
              </a:rPr>
              <a:t>Ilorin</a:t>
            </a:r>
            <a:endParaRPr lang="en-US" sz="2400" dirty="0">
              <a:solidFill>
                <a:srgbClr val="C00000"/>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07" y="152400"/>
            <a:ext cx="39147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440" y="355709"/>
            <a:ext cx="421005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45" descr="ilorin-19-1_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9716" y="3429000"/>
            <a:ext cx="3895526" cy="3116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697" y="3657600"/>
            <a:ext cx="4360796" cy="2998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4229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a:solidFill>
                  <a:srgbClr val="CC0000"/>
                </a:solidFill>
                <a:latin typeface="Arial" charset="0"/>
                <a:ea typeface="宋体" pitchFamily="2" charset="-122"/>
              </a:rPr>
              <a:t>Assess  effect of shading on LW </a:t>
            </a:r>
            <a:br>
              <a:rPr lang="en-US" altLang="zh-CN" dirty="0">
                <a:solidFill>
                  <a:srgbClr val="CC0000"/>
                </a:solidFill>
                <a:latin typeface="Arial" charset="0"/>
                <a:ea typeface="宋体" pitchFamily="2" charset="-122"/>
              </a:rPr>
            </a:br>
            <a:endParaRPr lang="en-US" dirty="0"/>
          </a:p>
        </p:txBody>
      </p:sp>
      <p:sp>
        <p:nvSpPr>
          <p:cNvPr id="3" name="Content Placeholder 2"/>
          <p:cNvSpPr>
            <a:spLocks noGrp="1"/>
          </p:cNvSpPr>
          <p:nvPr>
            <p:ph idx="1"/>
          </p:nvPr>
        </p:nvSpPr>
        <p:spPr>
          <a:xfrm>
            <a:off x="152399" y="990601"/>
            <a:ext cx="8850313" cy="3124200"/>
          </a:xfrm>
        </p:spPr>
        <p:txBody>
          <a:bodyPr/>
          <a:lstStyle/>
          <a:p>
            <a:pPr marL="0" indent="0">
              <a:buNone/>
            </a:pPr>
            <a:r>
              <a:rPr lang="en-US" altLang="zh-CN" sz="2800" dirty="0">
                <a:solidFill>
                  <a:srgbClr val="000066"/>
                </a:solidFill>
                <a:ea typeface="宋体" pitchFamily="2" charset="-122"/>
              </a:rPr>
              <a:t>During </a:t>
            </a:r>
            <a:r>
              <a:rPr lang="en-US" altLang="zh-CN" sz="2800" dirty="0" smtClean="0">
                <a:solidFill>
                  <a:srgbClr val="000066"/>
                </a:solidFill>
                <a:ea typeface="宋体" pitchFamily="2" charset="-122"/>
              </a:rPr>
              <a:t>  </a:t>
            </a:r>
            <a:r>
              <a:rPr lang="en-US" altLang="zh-CN" sz="2800" dirty="0">
                <a:solidFill>
                  <a:srgbClr val="000066"/>
                </a:solidFill>
                <a:ea typeface="宋体" pitchFamily="2" charset="-122"/>
              </a:rPr>
              <a:t>various observational </a:t>
            </a:r>
            <a:r>
              <a:rPr lang="en-US" altLang="zh-CN" sz="2800" dirty="0" smtClean="0">
                <a:solidFill>
                  <a:srgbClr val="000066"/>
                </a:solidFill>
                <a:ea typeface="宋体" pitchFamily="2" charset="-122"/>
              </a:rPr>
              <a:t>periods at the site, </a:t>
            </a:r>
            <a:r>
              <a:rPr lang="en-US" altLang="zh-CN" sz="2800" dirty="0">
                <a:solidFill>
                  <a:srgbClr val="000066"/>
                </a:solidFill>
                <a:ea typeface="宋体" pitchFamily="2" charset="-122"/>
              </a:rPr>
              <a:t>LW was measured under different shading </a:t>
            </a:r>
            <a:r>
              <a:rPr lang="en-US" altLang="zh-CN" sz="2800" dirty="0" smtClean="0">
                <a:solidFill>
                  <a:srgbClr val="000066"/>
                </a:solidFill>
                <a:ea typeface="宋体" pitchFamily="2" charset="-122"/>
              </a:rPr>
              <a:t>conditions and showed discontinuities. </a:t>
            </a:r>
            <a:r>
              <a:rPr lang="en-US" altLang="zh-CN" sz="2800" dirty="0">
                <a:solidFill>
                  <a:srgbClr val="000066"/>
                </a:solidFill>
                <a:ea typeface="宋体" pitchFamily="2" charset="-122"/>
              </a:rPr>
              <a:t>To investigate the difference introduced by shading, parallel operation of a shaded and an un-shaded </a:t>
            </a:r>
            <a:r>
              <a:rPr lang="en-US" altLang="zh-CN" sz="2800" dirty="0" err="1">
                <a:solidFill>
                  <a:srgbClr val="000066"/>
                </a:solidFill>
                <a:ea typeface="宋体" pitchFamily="2" charset="-122"/>
              </a:rPr>
              <a:t>pyrgeometer</a:t>
            </a:r>
            <a:r>
              <a:rPr lang="en-US" altLang="zh-CN" sz="2800" dirty="0">
                <a:solidFill>
                  <a:srgbClr val="000066"/>
                </a:solidFill>
                <a:ea typeface="宋体" pitchFamily="2" charset="-122"/>
              </a:rPr>
              <a:t> were carried </a:t>
            </a:r>
            <a:r>
              <a:rPr lang="en-US" altLang="zh-CN" sz="2800" dirty="0" smtClean="0">
                <a:solidFill>
                  <a:srgbClr val="000066"/>
                </a:solidFill>
                <a:ea typeface="宋体" pitchFamily="2" charset="-122"/>
              </a:rPr>
              <a:t>out. A shading disk was used 							(shown in figure).</a:t>
            </a:r>
            <a:endParaRPr lang="en-US" altLang="zh-CN" sz="2800" dirty="0">
              <a:solidFill>
                <a:srgbClr val="000066"/>
              </a:solidFill>
              <a:ea typeface="宋体" pitchFamily="2" charset="-122"/>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148"/>
          <a:stretch/>
        </p:blipFill>
        <p:spPr bwMode="auto">
          <a:xfrm>
            <a:off x="76200" y="3166974"/>
            <a:ext cx="5257800" cy="369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5"/>
          <p:cNvSpPr/>
          <p:nvPr/>
        </p:nvSpPr>
        <p:spPr>
          <a:xfrm>
            <a:off x="3048000" y="5393436"/>
            <a:ext cx="37216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0" y="4066092"/>
            <a:ext cx="3810000" cy="1200329"/>
          </a:xfrm>
          <a:prstGeom prst="rect">
            <a:avLst/>
          </a:prstGeom>
          <a:noFill/>
        </p:spPr>
        <p:txBody>
          <a:bodyPr wrap="square" rtlCol="0">
            <a:spAutoFit/>
          </a:bodyPr>
          <a:lstStyle/>
          <a:p>
            <a:r>
              <a:rPr lang="en-US" sz="2400" dirty="0" smtClean="0"/>
              <a:t>Platform holds </a:t>
            </a:r>
            <a:r>
              <a:rPr lang="en-US" sz="2400" dirty="0" err="1" smtClean="0"/>
              <a:t>pyrgeometer</a:t>
            </a:r>
            <a:r>
              <a:rPr lang="en-US" sz="2400" dirty="0" smtClean="0"/>
              <a:t> and </a:t>
            </a:r>
            <a:r>
              <a:rPr lang="en-US" sz="2400" dirty="0" err="1" smtClean="0"/>
              <a:t>pyranometer</a:t>
            </a:r>
            <a:r>
              <a:rPr lang="en-US" sz="2400" dirty="0" smtClean="0"/>
              <a:t> to allow shading</a:t>
            </a:r>
            <a:endParaRPr lang="en-US" sz="2400" dirty="0"/>
          </a:p>
        </p:txBody>
      </p:sp>
    </p:spTree>
    <p:extLst>
      <p:ext uri="{BB962C8B-B14F-4D97-AF65-F5344CB8AC3E}">
        <p14:creationId xmlns:p14="http://schemas.microsoft.com/office/powerpoint/2010/main" val="3946659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447800"/>
          </a:xfrm>
        </p:spPr>
        <p:txBody>
          <a:bodyPr>
            <a:normAutofit fontScale="90000"/>
          </a:bodyPr>
          <a:lstStyle/>
          <a:p>
            <a:r>
              <a:rPr lang="en-US" altLang="zh-CN" sz="2700" dirty="0" smtClean="0">
                <a:solidFill>
                  <a:srgbClr val="000066"/>
                </a:solidFill>
                <a:ea typeface="宋体" pitchFamily="2" charset="-122"/>
              </a:rPr>
              <a:t/>
            </a:r>
            <a:br>
              <a:rPr lang="en-US" altLang="zh-CN" sz="2700" dirty="0" smtClean="0">
                <a:solidFill>
                  <a:srgbClr val="000066"/>
                </a:solidFill>
                <a:ea typeface="宋体" pitchFamily="2" charset="-122"/>
              </a:rPr>
            </a:br>
            <a:r>
              <a:rPr lang="en-US" altLang="zh-CN" sz="2700" dirty="0">
                <a:solidFill>
                  <a:srgbClr val="000066"/>
                </a:solidFill>
                <a:ea typeface="宋体" pitchFamily="2" charset="-122"/>
              </a:rPr>
              <a:t/>
            </a:r>
            <a:br>
              <a:rPr lang="en-US" altLang="zh-CN" sz="2700" dirty="0">
                <a:solidFill>
                  <a:srgbClr val="000066"/>
                </a:solidFill>
                <a:ea typeface="宋体" pitchFamily="2" charset="-122"/>
              </a:rPr>
            </a:br>
            <a:r>
              <a:rPr lang="en-US" altLang="zh-CN" sz="3100" dirty="0" smtClean="0">
                <a:solidFill>
                  <a:srgbClr val="000066"/>
                </a:solidFill>
                <a:ea typeface="宋体" pitchFamily="2" charset="-122"/>
              </a:rPr>
              <a:t>LW </a:t>
            </a:r>
            <a:r>
              <a:rPr lang="en-US" altLang="zh-CN" sz="3100" dirty="0">
                <a:solidFill>
                  <a:srgbClr val="000066"/>
                </a:solidFill>
                <a:ea typeface="宋体" pitchFamily="2" charset="-122"/>
              </a:rPr>
              <a:t>shaded compared to LW un-shaded, most difference occurs at lower values. As downward LW increases, the shading effect is smaller. Smaller values are usually observed  during clear sky conditions.</a:t>
            </a:r>
            <a:br>
              <a:rPr lang="en-US" altLang="zh-CN" sz="3100" dirty="0">
                <a:solidFill>
                  <a:srgbClr val="000066"/>
                </a:solidFill>
                <a:ea typeface="宋体" pitchFamily="2" charset="-122"/>
              </a:rPr>
            </a:br>
            <a:endParaRPr lang="en-US" sz="31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960328774"/>
              </p:ext>
            </p:extLst>
          </p:nvPr>
        </p:nvGraphicFramePr>
        <p:xfrm>
          <a:off x="1295400" y="1627990"/>
          <a:ext cx="6369480" cy="5227382"/>
        </p:xfrm>
        <a:graphic>
          <a:graphicData uri="http://schemas.openxmlformats.org/presentationml/2006/ole">
            <mc:AlternateContent xmlns:mc="http://schemas.openxmlformats.org/markup-compatibility/2006">
              <mc:Choice xmlns:v="urn:schemas-microsoft-com:vml" Requires="v">
                <p:oleObj spid="_x0000_s9225" name="Chart" r:id="rId4" imgW="5591167" imgH="4943413" progId="Excel.Chart.8">
                  <p:embed/>
                </p:oleObj>
              </mc:Choice>
              <mc:Fallback>
                <p:oleObj name="Chart" r:id="rId4" imgW="5591167" imgH="4943413" progId="Excel.Chart.8">
                  <p:embed/>
                  <p:pic>
                    <p:nvPicPr>
                      <p:cNvPr id="0" name="Object 3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627990"/>
                        <a:ext cx="6369480" cy="522738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12000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792162"/>
          </a:xfrm>
        </p:spPr>
        <p:txBody>
          <a:bodyPr/>
          <a:lstStyle/>
          <a:p>
            <a:pPr eaLnBrk="1" hangingPunct="1"/>
            <a:r>
              <a:rPr lang="en-US" altLang="en-US" smtClean="0">
                <a:solidFill>
                  <a:srgbClr val="CC0000"/>
                </a:solidFill>
              </a:rPr>
              <a:t>Albedometer</a:t>
            </a:r>
          </a:p>
        </p:txBody>
      </p:sp>
      <p:sp>
        <p:nvSpPr>
          <p:cNvPr id="76803" name="Rectangle 3"/>
          <p:cNvSpPr>
            <a:spLocks noGrp="1" noChangeArrowheads="1"/>
          </p:cNvSpPr>
          <p:nvPr>
            <p:ph type="body" idx="1"/>
          </p:nvPr>
        </p:nvSpPr>
        <p:spPr>
          <a:xfrm>
            <a:off x="0" y="1295400"/>
            <a:ext cx="9144000" cy="5562600"/>
          </a:xfrm>
        </p:spPr>
        <p:txBody>
          <a:bodyPr/>
          <a:lstStyle/>
          <a:p>
            <a:pPr eaLnBrk="1" hangingPunct="1">
              <a:lnSpc>
                <a:spcPct val="90000"/>
              </a:lnSpc>
            </a:pPr>
            <a:r>
              <a:rPr lang="en-US" altLang="en-US" dirty="0" smtClean="0">
                <a:solidFill>
                  <a:srgbClr val="002060"/>
                </a:solidFill>
                <a:latin typeface="Times New Roman" pitchFamily="18" charset="0"/>
                <a:cs typeface="Times New Roman" pitchFamily="18" charset="0"/>
              </a:rPr>
              <a:t>Albedo is the measurement which quantifies how much the medium (vegetation, buildings, mountains, soil, snow, etc.) reflects solar radiation that falls on it. </a:t>
            </a:r>
          </a:p>
          <a:p>
            <a:pPr eaLnBrk="1" hangingPunct="1">
              <a:lnSpc>
                <a:spcPct val="90000"/>
              </a:lnSpc>
            </a:pPr>
            <a:r>
              <a:rPr lang="en-US" altLang="en-US" dirty="0" smtClean="0">
                <a:solidFill>
                  <a:srgbClr val="002060"/>
                </a:solidFill>
                <a:latin typeface="Times New Roman" pitchFamily="18" charset="0"/>
                <a:cs typeface="Times New Roman" pitchFamily="18" charset="0"/>
              </a:rPr>
              <a:t>A value is calculated by dividing the total solar radiation reflected by the medium by the global solar radiation incident at the location.  </a:t>
            </a:r>
          </a:p>
          <a:p>
            <a:pPr eaLnBrk="1" hangingPunct="1">
              <a:lnSpc>
                <a:spcPct val="90000"/>
              </a:lnSpc>
            </a:pPr>
            <a:r>
              <a:rPr lang="en-US" altLang="en-US" dirty="0" smtClean="0">
                <a:solidFill>
                  <a:srgbClr val="002060"/>
                </a:solidFill>
                <a:latin typeface="Times New Roman" pitchFamily="18" charset="0"/>
                <a:cs typeface="Times New Roman" pitchFamily="18" charset="0"/>
              </a:rPr>
              <a:t> To assure a more precise measurement, it is generally installed several meters above the surface.</a:t>
            </a:r>
          </a:p>
          <a:p>
            <a:pPr>
              <a:lnSpc>
                <a:spcPct val="90000"/>
              </a:lnSpc>
            </a:pPr>
            <a:r>
              <a:rPr lang="en-US" altLang="en-US" dirty="0" smtClean="0">
                <a:solidFill>
                  <a:srgbClr val="002060"/>
                </a:solidFill>
                <a:latin typeface="Times New Roman" pitchFamily="18" charset="0"/>
                <a:cs typeface="Times New Roman" pitchFamily="18" charset="0"/>
                <a:hlinkClick r:id="rId2"/>
              </a:rPr>
              <a:t>http://www.youtube.com/watch?v=9UJKVa2ClCU</a:t>
            </a:r>
            <a:endParaRPr lang="en-US" altLang="en-US" dirty="0" smtClean="0">
              <a:solidFill>
                <a:srgbClr val="002060"/>
              </a:solidFill>
              <a:latin typeface="Times New Roman" pitchFamily="18" charset="0"/>
              <a:cs typeface="Times New Roman" pitchFamily="18" charset="0"/>
            </a:endParaRPr>
          </a:p>
          <a:p>
            <a:pPr>
              <a:lnSpc>
                <a:spcPct val="90000"/>
              </a:lnSpc>
            </a:pPr>
            <a:r>
              <a:rPr lang="en-US" altLang="en-US" dirty="0">
                <a:solidFill>
                  <a:srgbClr val="002060"/>
                </a:solidFill>
                <a:latin typeface="Times New Roman" pitchFamily="18" charset="0"/>
                <a:cs typeface="Times New Roman" pitchFamily="18" charset="0"/>
              </a:rPr>
              <a:t>https://www.youtube.com/watch?v=QgzggbEQ2MY</a:t>
            </a:r>
          </a:p>
          <a:p>
            <a:pPr>
              <a:lnSpc>
                <a:spcPct val="90000"/>
              </a:lnSpc>
            </a:pPr>
            <a:endParaRPr lang="en-US" altLang="en-US" dirty="0" smtClean="0">
              <a:solidFill>
                <a:srgbClr val="002060"/>
              </a:solidFill>
              <a:latin typeface="Times New Roman" pitchFamily="18" charset="0"/>
              <a:cs typeface="Times New Roman" pitchFamily="18" charset="0"/>
            </a:endParaRPr>
          </a:p>
          <a:p>
            <a:pPr>
              <a:lnSpc>
                <a:spcPct val="90000"/>
              </a:lnSpc>
            </a:pPr>
            <a:endParaRPr lang="en-US" altLang="en-US" sz="2800" dirty="0" smtClean="0"/>
          </a:p>
          <a:p>
            <a:pPr eaLnBrk="1" hangingPunct="1">
              <a:lnSpc>
                <a:spcPct val="90000"/>
              </a:lnSpc>
            </a:pPr>
            <a:endParaRPr lang="en-US" altLang="en-US" sz="2800" dirty="0" smtClean="0">
              <a:solidFill>
                <a:schemeClr val="accent2"/>
              </a:solidFill>
            </a:endParaRPr>
          </a:p>
          <a:p>
            <a:pPr eaLnBrk="1" hangingPunct="1">
              <a:lnSpc>
                <a:spcPct val="90000"/>
              </a:lnSpc>
            </a:pPr>
            <a:endParaRPr lang="en-US" altLang="en-US" sz="2800" dirty="0" smtClean="0">
              <a:solidFill>
                <a:schemeClr val="accent2"/>
              </a:solidFill>
            </a:endParaRPr>
          </a:p>
        </p:txBody>
      </p:sp>
    </p:spTree>
    <p:extLst>
      <p:ext uri="{BB962C8B-B14F-4D97-AF65-F5344CB8AC3E}">
        <p14:creationId xmlns:p14="http://schemas.microsoft.com/office/powerpoint/2010/main" val="28402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228600"/>
            <a:ext cx="8686800"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4400" dirty="0">
                <a:solidFill>
                  <a:srgbClr val="CC0000"/>
                </a:solidFill>
              </a:rPr>
              <a:t>Kirchhoff’s </a:t>
            </a:r>
            <a:r>
              <a:rPr lang="en-US" altLang="en-US" sz="4400" dirty="0" smtClean="0">
                <a:solidFill>
                  <a:srgbClr val="CC0000"/>
                </a:solidFill>
              </a:rPr>
              <a:t>Law</a:t>
            </a:r>
          </a:p>
          <a:p>
            <a:pPr eaLnBrk="1" hangingPunct="1">
              <a:spcBef>
                <a:spcPct val="0"/>
              </a:spcBef>
              <a:buFontTx/>
              <a:buNone/>
            </a:pPr>
            <a:endParaRPr lang="en-US" altLang="en-US" b="1" dirty="0">
              <a:solidFill>
                <a:srgbClr val="0000FF"/>
              </a:solidFill>
            </a:endParaRPr>
          </a:p>
          <a:p>
            <a:pPr eaLnBrk="1" hangingPunct="1">
              <a:spcBef>
                <a:spcPct val="0"/>
              </a:spcBef>
              <a:buFontTx/>
              <a:buNone/>
            </a:pPr>
            <a:r>
              <a:rPr lang="en-US" altLang="en-US" sz="4000" dirty="0">
                <a:solidFill>
                  <a:srgbClr val="002060"/>
                </a:solidFill>
              </a:rPr>
              <a:t>If an object absorbs electromagnetic energy of a certain wavelength, it will also emit energy at that wavelength. </a:t>
            </a:r>
            <a:endParaRPr lang="en-US" altLang="en-US" sz="4000" dirty="0" smtClean="0">
              <a:solidFill>
                <a:srgbClr val="002060"/>
              </a:solidFill>
            </a:endParaRPr>
          </a:p>
          <a:p>
            <a:pPr eaLnBrk="1" hangingPunct="1">
              <a:spcBef>
                <a:spcPct val="0"/>
              </a:spcBef>
              <a:buFontTx/>
              <a:buNone/>
            </a:pPr>
            <a:r>
              <a:rPr lang="en-US" altLang="en-US" sz="4000" dirty="0">
                <a:solidFill>
                  <a:srgbClr val="002060"/>
                </a:solidFill>
              </a:rPr>
              <a:t>S</a:t>
            </a:r>
            <a:r>
              <a:rPr lang="en-US" altLang="en-US" sz="4000" dirty="0" smtClean="0">
                <a:solidFill>
                  <a:srgbClr val="002060"/>
                </a:solidFill>
              </a:rPr>
              <a:t>tated </a:t>
            </a:r>
            <a:r>
              <a:rPr lang="en-US" altLang="en-US" sz="4000" dirty="0">
                <a:solidFill>
                  <a:srgbClr val="002060"/>
                </a:solidFill>
              </a:rPr>
              <a:t>more directly as: </a:t>
            </a:r>
          </a:p>
          <a:p>
            <a:pPr eaLnBrk="1" hangingPunct="1">
              <a:spcBef>
                <a:spcPct val="0"/>
              </a:spcBef>
              <a:buFontTx/>
              <a:buNone/>
            </a:pPr>
            <a:endParaRPr lang="en-US" altLang="en-US" sz="4000" dirty="0">
              <a:solidFill>
                <a:srgbClr val="002060"/>
              </a:solidFill>
            </a:endParaRPr>
          </a:p>
          <a:p>
            <a:pPr eaLnBrk="1" hangingPunct="1">
              <a:spcBef>
                <a:spcPct val="0"/>
              </a:spcBef>
              <a:buFontTx/>
              <a:buNone/>
            </a:pPr>
            <a:r>
              <a:rPr lang="en-US" altLang="en-US" sz="4000" i="1" dirty="0">
                <a:solidFill>
                  <a:srgbClr val="002060"/>
                </a:solidFill>
              </a:rPr>
              <a:t>A good absorber of radiation is also a good emitter of radiation at that same wavelength</a:t>
            </a:r>
            <a:r>
              <a:rPr lang="en-US" altLang="en-US" sz="4000" dirty="0">
                <a:solidFill>
                  <a:srgbClr val="002060"/>
                </a:solidFill>
              </a:rPr>
              <a:t>. </a:t>
            </a:r>
          </a:p>
          <a:p>
            <a:pPr eaLnBrk="1" hangingPunct="1">
              <a:spcBef>
                <a:spcPct val="0"/>
              </a:spcBef>
              <a:buFontTx/>
              <a:buNone/>
            </a:pPr>
            <a:endParaRPr lang="en-US" altLang="en-US" sz="4000" b="1" dirty="0">
              <a:solidFill>
                <a:srgbClr val="0000FF"/>
              </a:solidFill>
            </a:endParaRPr>
          </a:p>
          <a:p>
            <a:pPr eaLnBrk="1" hangingPunct="1">
              <a:spcBef>
                <a:spcPct val="0"/>
              </a:spcBef>
              <a:buFontTx/>
              <a:buNone/>
            </a:pPr>
            <a:endParaRPr lang="en-US" altLang="en-US" b="1" dirty="0">
              <a:solidFill>
                <a:srgbClr val="0000FF"/>
              </a:solidFill>
            </a:endParaRPr>
          </a:p>
        </p:txBody>
      </p:sp>
    </p:spTree>
    <p:extLst>
      <p:ext uri="{BB962C8B-B14F-4D97-AF65-F5344CB8AC3E}">
        <p14:creationId xmlns:p14="http://schemas.microsoft.com/office/powerpoint/2010/main" val="855045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274638"/>
            <a:ext cx="8763000" cy="1143000"/>
          </a:xfrm>
        </p:spPr>
        <p:txBody>
          <a:bodyPr>
            <a:noAutofit/>
          </a:bodyPr>
          <a:lstStyle/>
          <a:p>
            <a:pPr eaLnBrk="1" hangingPunct="1"/>
            <a:r>
              <a:rPr lang="en-US" altLang="en-US" sz="4000" dirty="0" smtClean="0">
                <a:solidFill>
                  <a:srgbClr val="CC0000"/>
                </a:solidFill>
                <a:latin typeface="Arial" panose="020B0604020202020204" pitchFamily="34" charset="0"/>
                <a:cs typeface="Arial" panose="020B0604020202020204" pitchFamily="34" charset="0"/>
              </a:rPr>
              <a:t>Extinction in the atmosphere</a:t>
            </a:r>
            <a:br>
              <a:rPr lang="en-US" altLang="en-US" sz="4000" dirty="0" smtClean="0">
                <a:solidFill>
                  <a:srgbClr val="CC0000"/>
                </a:solidFill>
                <a:latin typeface="Arial" panose="020B0604020202020204" pitchFamily="34" charset="0"/>
                <a:cs typeface="Arial" panose="020B0604020202020204" pitchFamily="34" charset="0"/>
              </a:rPr>
            </a:br>
            <a:endParaRPr lang="en-US" altLang="en-US" sz="4000" dirty="0" smtClean="0">
              <a:solidFill>
                <a:srgbClr val="CC0000"/>
              </a:solidFill>
              <a:latin typeface="Arial" panose="020B0604020202020204" pitchFamily="34" charset="0"/>
              <a:cs typeface="Arial" panose="020B0604020202020204" pitchFamily="34" charset="0"/>
            </a:endParaRPr>
          </a:p>
        </p:txBody>
      </p:sp>
      <p:sp>
        <p:nvSpPr>
          <p:cNvPr id="38915" name="Rectangle 3"/>
          <p:cNvSpPr>
            <a:spLocks noGrp="1" noChangeArrowheads="1"/>
          </p:cNvSpPr>
          <p:nvPr>
            <p:ph type="body" idx="1"/>
          </p:nvPr>
        </p:nvSpPr>
        <p:spPr>
          <a:xfrm>
            <a:off x="0" y="1219200"/>
            <a:ext cx="8915400" cy="5410200"/>
          </a:xfrm>
        </p:spPr>
        <p:txBody>
          <a:bodyPr>
            <a:normAutofit/>
          </a:bodyPr>
          <a:lstStyle/>
          <a:p>
            <a:pPr eaLnBrk="1" hangingPunct="1">
              <a:buFontTx/>
              <a:buNone/>
            </a:pPr>
            <a:r>
              <a:rPr lang="en-US" altLang="en-US" sz="3600" dirty="0" smtClean="0">
                <a:solidFill>
                  <a:srgbClr val="002060"/>
                </a:solidFill>
              </a:rPr>
              <a:t>Three extinction processes take place in the atmosphere:</a:t>
            </a:r>
          </a:p>
          <a:p>
            <a:pPr eaLnBrk="1" hangingPunct="1"/>
            <a:r>
              <a:rPr lang="en-US" altLang="en-US" sz="3600" i="1" dirty="0" smtClean="0">
                <a:solidFill>
                  <a:schemeClr val="accent2"/>
                </a:solidFill>
              </a:rPr>
              <a:t>Absorption</a:t>
            </a:r>
            <a:endParaRPr lang="en-US" altLang="en-US" sz="3600" dirty="0" smtClean="0">
              <a:solidFill>
                <a:schemeClr val="accent2"/>
              </a:solidFill>
            </a:endParaRPr>
          </a:p>
          <a:p>
            <a:pPr eaLnBrk="1" hangingPunct="1"/>
            <a:r>
              <a:rPr lang="en-US" altLang="en-US" sz="3600" i="1" dirty="0" smtClean="0">
                <a:solidFill>
                  <a:schemeClr val="accent2"/>
                </a:solidFill>
              </a:rPr>
              <a:t>Scattering</a:t>
            </a:r>
            <a:r>
              <a:rPr lang="en-US" altLang="en-US" sz="3600" dirty="0" smtClean="0">
                <a:solidFill>
                  <a:schemeClr val="accent2"/>
                </a:solidFill>
              </a:rPr>
              <a:t> </a:t>
            </a:r>
          </a:p>
          <a:p>
            <a:pPr eaLnBrk="1" hangingPunct="1"/>
            <a:r>
              <a:rPr lang="en-US" altLang="en-US" sz="3600" i="1" dirty="0" smtClean="0">
                <a:solidFill>
                  <a:schemeClr val="accent2"/>
                </a:solidFill>
              </a:rPr>
              <a:t>Reflection</a:t>
            </a:r>
          </a:p>
          <a:p>
            <a:pPr marL="0" indent="0">
              <a:buNone/>
            </a:pPr>
            <a:r>
              <a:rPr lang="en-US" altLang="en-US" sz="3600" dirty="0" smtClean="0">
                <a:solidFill>
                  <a:srgbClr val="002060"/>
                </a:solidFill>
              </a:rPr>
              <a:t>Special attention to:</a:t>
            </a:r>
            <a:endParaRPr lang="en-US" altLang="en-US" sz="3600" dirty="0">
              <a:solidFill>
                <a:srgbClr val="002060"/>
              </a:solidFill>
            </a:endParaRPr>
          </a:p>
          <a:p>
            <a:pPr marL="609600" indent="-609600">
              <a:buFontTx/>
              <a:buChar char="o"/>
            </a:pPr>
            <a:r>
              <a:rPr lang="en-US" altLang="en-US" sz="3600" dirty="0" smtClean="0"/>
              <a:t>Ozone</a:t>
            </a:r>
            <a:endParaRPr lang="en-US" altLang="en-US" sz="3600" dirty="0"/>
          </a:p>
          <a:p>
            <a:pPr marL="609600" indent="-609600">
              <a:buFontTx/>
              <a:buChar char="o"/>
            </a:pPr>
            <a:r>
              <a:rPr lang="en-US" altLang="en-US" sz="3600" dirty="0"/>
              <a:t>Water Vapor</a:t>
            </a:r>
          </a:p>
          <a:p>
            <a:pPr eaLnBrk="1" hangingPunct="1"/>
            <a:endParaRPr lang="en-US" altLang="en-US" sz="3600" dirty="0" smtClean="0">
              <a:solidFill>
                <a:schemeClr val="accent2"/>
              </a:solidFill>
            </a:endParaRPr>
          </a:p>
        </p:txBody>
      </p:sp>
    </p:spTree>
    <p:extLst>
      <p:ext uri="{BB962C8B-B14F-4D97-AF65-F5344CB8AC3E}">
        <p14:creationId xmlns:p14="http://schemas.microsoft.com/office/powerpoint/2010/main" val="2585453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152400" y="152400"/>
            <a:ext cx="8839200" cy="6477000"/>
          </a:xfrm>
        </p:spPr>
        <p:txBody>
          <a:bodyPr>
            <a:normAutofit lnSpcReduction="10000"/>
          </a:bodyPr>
          <a:lstStyle/>
          <a:p>
            <a:pPr eaLnBrk="1" hangingPunct="1">
              <a:lnSpc>
                <a:spcPct val="90000"/>
              </a:lnSpc>
            </a:pPr>
            <a:r>
              <a:rPr lang="en-US" altLang="en-US" i="1" dirty="0" smtClean="0">
                <a:solidFill>
                  <a:srgbClr val="002060"/>
                </a:solidFill>
              </a:rPr>
              <a:t>Absorption converts energy to heat or photochemical changes</a:t>
            </a:r>
            <a:r>
              <a:rPr lang="en-US" altLang="en-US" dirty="0" smtClean="0">
                <a:solidFill>
                  <a:srgbClr val="002060"/>
                </a:solidFill>
              </a:rPr>
              <a:t>. Absorption from </a:t>
            </a:r>
            <a:r>
              <a:rPr lang="en-US" altLang="en-US" i="1" dirty="0" smtClean="0">
                <a:solidFill>
                  <a:srgbClr val="002060"/>
                </a:solidFill>
              </a:rPr>
              <a:t>ozone, CO</a:t>
            </a:r>
            <a:r>
              <a:rPr lang="en-US" altLang="en-US" i="1" baseline="-25000" dirty="0" smtClean="0">
                <a:solidFill>
                  <a:srgbClr val="002060"/>
                </a:solidFill>
              </a:rPr>
              <a:t>2</a:t>
            </a:r>
            <a:r>
              <a:rPr lang="en-US" altLang="en-US" i="1" dirty="0" smtClean="0">
                <a:solidFill>
                  <a:srgbClr val="002060"/>
                </a:solidFill>
              </a:rPr>
              <a:t>, oxygen and water vapor</a:t>
            </a:r>
            <a:r>
              <a:rPr lang="en-US" altLang="en-US" dirty="0" smtClean="0">
                <a:solidFill>
                  <a:srgbClr val="002060"/>
                </a:solidFill>
              </a:rPr>
              <a:t> is wavelength dependent while the absorption from </a:t>
            </a:r>
            <a:r>
              <a:rPr lang="en-US" altLang="en-US" i="1" dirty="0" smtClean="0">
                <a:solidFill>
                  <a:srgbClr val="002060"/>
                </a:solidFill>
              </a:rPr>
              <a:t>dust</a:t>
            </a:r>
            <a:r>
              <a:rPr lang="en-US" altLang="en-US" dirty="0" smtClean="0">
                <a:solidFill>
                  <a:srgbClr val="002060"/>
                </a:solidFill>
              </a:rPr>
              <a:t> (aerosol) is weakly wavelength dependent. </a:t>
            </a:r>
          </a:p>
          <a:p>
            <a:pPr eaLnBrk="1" hangingPunct="1">
              <a:lnSpc>
                <a:spcPct val="90000"/>
              </a:lnSpc>
            </a:pPr>
            <a:endParaRPr lang="en-US" altLang="en-US" dirty="0" smtClean="0">
              <a:solidFill>
                <a:srgbClr val="002060"/>
              </a:solidFill>
            </a:endParaRPr>
          </a:p>
          <a:p>
            <a:pPr eaLnBrk="1" hangingPunct="1">
              <a:lnSpc>
                <a:spcPct val="90000"/>
              </a:lnSpc>
            </a:pPr>
            <a:r>
              <a:rPr lang="en-US" altLang="en-US" dirty="0" smtClean="0">
                <a:solidFill>
                  <a:srgbClr val="002060"/>
                </a:solidFill>
              </a:rPr>
              <a:t>One of the problems in estimating the amount of absorption is the spatial distribution of absorbers and their temporal variations. For example, water vapor mixing ratio varies vertically. Therefore, some assumptions are made.</a:t>
            </a:r>
          </a:p>
          <a:p>
            <a:pPr eaLnBrk="1" hangingPunct="1">
              <a:lnSpc>
                <a:spcPct val="90000"/>
              </a:lnSpc>
            </a:pPr>
            <a:endParaRPr lang="en-US" altLang="en-US" dirty="0" smtClean="0">
              <a:solidFill>
                <a:srgbClr val="002060"/>
              </a:solidFill>
            </a:endParaRPr>
          </a:p>
          <a:p>
            <a:pPr eaLnBrk="1" hangingPunct="1">
              <a:lnSpc>
                <a:spcPct val="90000"/>
              </a:lnSpc>
            </a:pPr>
            <a:r>
              <a:rPr lang="en-US" altLang="en-US" dirty="0" smtClean="0">
                <a:solidFill>
                  <a:srgbClr val="002060"/>
                </a:solidFill>
              </a:rPr>
              <a:t>Ozone: mainly concentrates in stratosphere</a:t>
            </a:r>
          </a:p>
          <a:p>
            <a:pPr eaLnBrk="1" hangingPunct="1">
              <a:lnSpc>
                <a:spcPct val="90000"/>
              </a:lnSpc>
            </a:pPr>
            <a:r>
              <a:rPr lang="en-US" altLang="en-US" dirty="0" smtClean="0">
                <a:solidFill>
                  <a:srgbClr val="002060"/>
                </a:solidFill>
              </a:rPr>
              <a:t>CO2: mixing ratio is fixed.</a:t>
            </a:r>
          </a:p>
          <a:p>
            <a:pPr eaLnBrk="1" hangingPunct="1">
              <a:lnSpc>
                <a:spcPct val="90000"/>
              </a:lnSpc>
            </a:pPr>
            <a:endParaRPr lang="en-US" altLang="en-US" sz="2800" dirty="0" smtClean="0">
              <a:solidFill>
                <a:schemeClr val="accent2"/>
              </a:solidFill>
            </a:endParaRPr>
          </a:p>
          <a:p>
            <a:pPr eaLnBrk="1" hangingPunct="1">
              <a:lnSpc>
                <a:spcPct val="90000"/>
              </a:lnSpc>
            </a:pPr>
            <a:endParaRPr lang="en-US" altLang="en-US" sz="2800" dirty="0" smtClean="0"/>
          </a:p>
        </p:txBody>
      </p:sp>
    </p:spTree>
    <p:extLst>
      <p:ext uri="{BB962C8B-B14F-4D97-AF65-F5344CB8AC3E}">
        <p14:creationId xmlns:p14="http://schemas.microsoft.com/office/powerpoint/2010/main" val="1043493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rgbClr val="CC0000"/>
                </a:solidFill>
              </a:rPr>
              <a:t>Properties of the atmosphere</a:t>
            </a:r>
            <a:r>
              <a:rPr lang="en-US" altLang="en-US" sz="4400">
                <a:solidFill>
                  <a:srgbClr val="CC0000"/>
                </a:solidFill>
              </a:rPr>
              <a:t/>
            </a:r>
            <a:br>
              <a:rPr lang="en-US" altLang="en-US" sz="4400">
                <a:solidFill>
                  <a:srgbClr val="CC0000"/>
                </a:solidFill>
              </a:rPr>
            </a:br>
            <a:r>
              <a:rPr lang="en-US" altLang="en-US" sz="3600">
                <a:solidFill>
                  <a:schemeClr val="accent2"/>
                </a:solidFill>
              </a:rPr>
              <a:t>Absorbs part of the radiant energy</a:t>
            </a:r>
          </a:p>
        </p:txBody>
      </p:sp>
      <p:pic>
        <p:nvPicPr>
          <p:cNvPr id="40963" name="Picture1" descr="02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035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228600" y="139700"/>
            <a:ext cx="7543800" cy="5499100"/>
          </a:xfrm>
          <a:noFill/>
        </p:spPr>
      </p:pic>
      <p:sp>
        <p:nvSpPr>
          <p:cNvPr id="41987" name="Text Box 3"/>
          <p:cNvSpPr txBox="1">
            <a:spLocks noChangeArrowheads="1"/>
          </p:cNvSpPr>
          <p:nvPr/>
        </p:nvSpPr>
        <p:spPr bwMode="auto">
          <a:xfrm>
            <a:off x="304800" y="5675313"/>
            <a:ext cx="8334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In the visible, we use the unit </a:t>
            </a:r>
            <a:r>
              <a:rPr lang="el-GR" altLang="en-US"/>
              <a:t>μ</a:t>
            </a:r>
            <a:r>
              <a:rPr lang="en-US" altLang="en-US"/>
              <a:t>m for wavelength; in IR, we use wave number; </a:t>
            </a:r>
          </a:p>
          <a:p>
            <a:pPr eaLnBrk="1" hangingPunct="1"/>
            <a:r>
              <a:rPr lang="en-US" altLang="en-US"/>
              <a:t>and in microwave-GH.</a:t>
            </a:r>
          </a:p>
        </p:txBody>
      </p:sp>
    </p:spTree>
    <p:extLst>
      <p:ext uri="{BB962C8B-B14F-4D97-AF65-F5344CB8AC3E}">
        <p14:creationId xmlns:p14="http://schemas.microsoft.com/office/powerpoint/2010/main" val="1396556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0" y="152400"/>
            <a:ext cx="9144000" cy="6477000"/>
          </a:xfrm>
        </p:spPr>
        <p:txBody>
          <a:bodyPr>
            <a:noAutofit/>
          </a:bodyPr>
          <a:lstStyle/>
          <a:p>
            <a:pPr marL="609600" indent="-609600" eaLnBrk="1" hangingPunct="1"/>
            <a:r>
              <a:rPr lang="en-US" altLang="en-US" sz="3600" i="1" dirty="0" smtClean="0">
                <a:solidFill>
                  <a:srgbClr val="C00000"/>
                </a:solidFill>
              </a:rPr>
              <a:t>Scattering is the angular redistribution of energy. </a:t>
            </a:r>
          </a:p>
          <a:p>
            <a:pPr marL="609600" indent="-609600" eaLnBrk="1" hangingPunct="1"/>
            <a:endParaRPr lang="en-US" altLang="en-US" sz="3600" i="1" dirty="0" smtClean="0">
              <a:solidFill>
                <a:srgbClr val="002060"/>
              </a:solidFill>
            </a:endParaRPr>
          </a:p>
          <a:p>
            <a:pPr marL="609600" indent="-609600" eaLnBrk="1" hangingPunct="1"/>
            <a:r>
              <a:rPr lang="en-US" altLang="en-US" sz="3600" i="1" dirty="0" smtClean="0">
                <a:solidFill>
                  <a:srgbClr val="002060"/>
                </a:solidFill>
              </a:rPr>
              <a:t>Dry air oxygen and nitrogen molecules, water vapor molecules and aerosols (dust, pollen)</a:t>
            </a:r>
            <a:r>
              <a:rPr lang="en-US" altLang="en-US" sz="3600" dirty="0" smtClean="0">
                <a:solidFill>
                  <a:srgbClr val="002060"/>
                </a:solidFill>
              </a:rPr>
              <a:t> are some of the </a:t>
            </a:r>
            <a:r>
              <a:rPr lang="en-US" altLang="en-US" sz="3600" dirty="0" err="1" smtClean="0">
                <a:solidFill>
                  <a:srgbClr val="002060"/>
                </a:solidFill>
              </a:rPr>
              <a:t>scatterers</a:t>
            </a:r>
            <a:r>
              <a:rPr lang="en-US" altLang="en-US" sz="3600" dirty="0" smtClean="0">
                <a:solidFill>
                  <a:srgbClr val="002060"/>
                </a:solidFill>
              </a:rPr>
              <a:t> in the atmosphere. </a:t>
            </a:r>
          </a:p>
          <a:p>
            <a:pPr marL="609600" indent="-609600" eaLnBrk="1" hangingPunct="1"/>
            <a:endParaRPr lang="en-US" altLang="en-US" sz="3600" dirty="0" smtClean="0">
              <a:solidFill>
                <a:srgbClr val="002060"/>
              </a:solidFill>
            </a:endParaRPr>
          </a:p>
          <a:p>
            <a:pPr marL="609600" indent="-609600" eaLnBrk="1" hangingPunct="1"/>
            <a:r>
              <a:rPr lang="en-US" altLang="en-US" sz="3600" dirty="0" smtClean="0">
                <a:solidFill>
                  <a:srgbClr val="002060"/>
                </a:solidFill>
              </a:rPr>
              <a:t>There are 2 scattering mechanisms, the </a:t>
            </a:r>
            <a:r>
              <a:rPr lang="en-US" altLang="en-US" sz="3600" i="1" dirty="0" smtClean="0">
                <a:solidFill>
                  <a:srgbClr val="C00000"/>
                </a:solidFill>
              </a:rPr>
              <a:t>Rayleigh scattering</a:t>
            </a:r>
            <a:r>
              <a:rPr lang="en-US" altLang="en-US" sz="3600" dirty="0" smtClean="0">
                <a:solidFill>
                  <a:srgbClr val="C00000"/>
                </a:solidFill>
              </a:rPr>
              <a:t> </a:t>
            </a:r>
            <a:r>
              <a:rPr lang="en-US" altLang="en-US" sz="3600" dirty="0" smtClean="0">
                <a:solidFill>
                  <a:srgbClr val="002060"/>
                </a:solidFill>
              </a:rPr>
              <a:t>and the </a:t>
            </a:r>
            <a:r>
              <a:rPr lang="en-US" altLang="en-US" sz="3600" i="1" dirty="0" smtClean="0">
                <a:solidFill>
                  <a:srgbClr val="C00000"/>
                </a:solidFill>
              </a:rPr>
              <a:t>Mie scattering</a:t>
            </a:r>
            <a:r>
              <a:rPr lang="en-US" altLang="en-US" sz="3600" dirty="0" smtClean="0">
                <a:solidFill>
                  <a:srgbClr val="002060"/>
                </a:solidFill>
              </a:rPr>
              <a:t>, which will be discussed in the later section.</a:t>
            </a:r>
            <a:endParaRPr lang="en-US" altLang="en-US" sz="3600" i="1" dirty="0" smtClean="0">
              <a:solidFill>
                <a:srgbClr val="002060"/>
              </a:solidFill>
            </a:endParaRPr>
          </a:p>
        </p:txBody>
      </p:sp>
    </p:spTree>
    <p:extLst>
      <p:ext uri="{BB962C8B-B14F-4D97-AF65-F5344CB8AC3E}">
        <p14:creationId xmlns:p14="http://schemas.microsoft.com/office/powerpoint/2010/main" val="2676002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228600" y="152400"/>
            <a:ext cx="8686800" cy="6477000"/>
          </a:xfrm>
        </p:spPr>
        <p:txBody>
          <a:bodyPr>
            <a:normAutofit lnSpcReduction="10000"/>
          </a:bodyPr>
          <a:lstStyle/>
          <a:p>
            <a:pPr eaLnBrk="1" hangingPunct="1"/>
            <a:r>
              <a:rPr lang="en-US" altLang="en-US" i="1" dirty="0" smtClean="0">
                <a:solidFill>
                  <a:srgbClr val="C00000"/>
                </a:solidFill>
              </a:rPr>
              <a:t>Reflection is the change of direction of wave</a:t>
            </a:r>
            <a:r>
              <a:rPr lang="en-US" altLang="en-US" dirty="0" smtClean="0">
                <a:solidFill>
                  <a:srgbClr val="002060"/>
                </a:solidFill>
              </a:rPr>
              <a:t>. </a:t>
            </a:r>
          </a:p>
          <a:p>
            <a:pPr eaLnBrk="1" hangingPunct="1"/>
            <a:endParaRPr lang="en-US" altLang="en-US" dirty="0" smtClean="0">
              <a:solidFill>
                <a:srgbClr val="002060"/>
              </a:solidFill>
            </a:endParaRPr>
          </a:p>
          <a:p>
            <a:pPr eaLnBrk="1" hangingPunct="1"/>
            <a:r>
              <a:rPr lang="en-US" altLang="en-US" dirty="0" smtClean="0">
                <a:solidFill>
                  <a:srgbClr val="002060"/>
                </a:solidFill>
              </a:rPr>
              <a:t>It can be categorized as the specular reflection, </a:t>
            </a:r>
            <a:r>
              <a:rPr lang="en-US" altLang="en-US" dirty="0" err="1" smtClean="0">
                <a:solidFill>
                  <a:srgbClr val="002060"/>
                </a:solidFill>
              </a:rPr>
              <a:t>bidirectionally</a:t>
            </a:r>
            <a:r>
              <a:rPr lang="en-US" altLang="en-US" dirty="0" smtClean="0">
                <a:solidFill>
                  <a:srgbClr val="002060"/>
                </a:solidFill>
              </a:rPr>
              <a:t> specular reflection and diffuse reflection. It is one of the ways to loss information.</a:t>
            </a:r>
          </a:p>
          <a:p>
            <a:pPr eaLnBrk="1" hangingPunct="1"/>
            <a:r>
              <a:rPr lang="en-US" altLang="en-US" dirty="0" smtClean="0">
                <a:solidFill>
                  <a:srgbClr val="002060"/>
                </a:solidFill>
              </a:rPr>
              <a:t>Absorption, scattering and reflection can happen at the same time.</a:t>
            </a:r>
          </a:p>
          <a:p>
            <a:r>
              <a:rPr lang="en-US" altLang="en-US" dirty="0">
                <a:solidFill>
                  <a:schemeClr val="accent2"/>
                </a:solidFill>
              </a:rPr>
              <a:t>Surface albedo generally refers to the total solar spectrum integrated over all angles. </a:t>
            </a:r>
            <a:r>
              <a:rPr lang="en-US" altLang="en-US" dirty="0" smtClean="0">
                <a:solidFill>
                  <a:schemeClr val="accent2"/>
                </a:solidFill>
              </a:rPr>
              <a:t> </a:t>
            </a:r>
            <a:endParaRPr lang="en-US" altLang="en-US" dirty="0">
              <a:solidFill>
                <a:schemeClr val="accent2"/>
              </a:solidFill>
            </a:endParaRPr>
          </a:p>
          <a:p>
            <a:r>
              <a:rPr lang="en-US" altLang="en-US" dirty="0">
                <a:solidFill>
                  <a:schemeClr val="accent2"/>
                </a:solidFill>
              </a:rPr>
              <a:t>Albedo is used in climate to form surface </a:t>
            </a:r>
          </a:p>
          <a:p>
            <a:r>
              <a:rPr lang="en-US" altLang="en-US" dirty="0">
                <a:solidFill>
                  <a:schemeClr val="accent2"/>
                </a:solidFill>
              </a:rPr>
              <a:t>energy budgets.  For this purpose, the integrated albedo is needed.</a:t>
            </a:r>
          </a:p>
          <a:p>
            <a:pPr eaLnBrk="1" hangingPunct="1"/>
            <a:endParaRPr lang="en-US" altLang="en-US" dirty="0" smtClean="0">
              <a:solidFill>
                <a:srgbClr val="002060"/>
              </a:solidFill>
            </a:endParaRPr>
          </a:p>
          <a:p>
            <a:pPr eaLnBrk="1" hangingPunct="1"/>
            <a:endParaRPr lang="en-US" altLang="en-US" dirty="0" smtClean="0"/>
          </a:p>
        </p:txBody>
      </p:sp>
    </p:spTree>
    <p:extLst>
      <p:ext uri="{BB962C8B-B14F-4D97-AF65-F5344CB8AC3E}">
        <p14:creationId xmlns:p14="http://schemas.microsoft.com/office/powerpoint/2010/main" val="3096982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46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813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680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228600" y="304800"/>
            <a:ext cx="8915400" cy="6553200"/>
          </a:xfrm>
        </p:spPr>
        <p:txBody>
          <a:bodyPr/>
          <a:lstStyle/>
          <a:p>
            <a:pPr eaLnBrk="1" hangingPunct="1">
              <a:lnSpc>
                <a:spcPct val="90000"/>
              </a:lnSpc>
              <a:buFontTx/>
              <a:buNone/>
            </a:pPr>
            <a:r>
              <a:rPr lang="en-US" altLang="en-US" sz="2800" dirty="0" smtClean="0"/>
              <a:t> </a:t>
            </a:r>
          </a:p>
          <a:p>
            <a:pPr eaLnBrk="1" hangingPunct="1">
              <a:lnSpc>
                <a:spcPct val="90000"/>
              </a:lnSpc>
            </a:pPr>
            <a:r>
              <a:rPr lang="en-US" altLang="en-US" sz="2800" dirty="0" smtClean="0">
                <a:solidFill>
                  <a:srgbClr val="002060"/>
                </a:solidFill>
              </a:rPr>
              <a:t>There are numerous sources of absorbers and </a:t>
            </a:r>
            <a:r>
              <a:rPr lang="en-US" altLang="en-US" sz="2800" dirty="0" err="1" smtClean="0">
                <a:solidFill>
                  <a:srgbClr val="002060"/>
                </a:solidFill>
              </a:rPr>
              <a:t>scatterers</a:t>
            </a:r>
            <a:r>
              <a:rPr lang="en-US" altLang="en-US" sz="2800" dirty="0" smtClean="0">
                <a:solidFill>
                  <a:srgbClr val="002060"/>
                </a:solidFill>
              </a:rPr>
              <a:t>:</a:t>
            </a:r>
          </a:p>
          <a:p>
            <a:pPr eaLnBrk="1" hangingPunct="1">
              <a:lnSpc>
                <a:spcPct val="90000"/>
              </a:lnSpc>
            </a:pPr>
            <a:r>
              <a:rPr lang="en-US" altLang="en-US" sz="2800" dirty="0" smtClean="0">
                <a:solidFill>
                  <a:srgbClr val="002060"/>
                </a:solidFill>
              </a:rPr>
              <a:t>Atmosphere:</a:t>
            </a:r>
          </a:p>
          <a:p>
            <a:pPr lvl="1" eaLnBrk="1" hangingPunct="1">
              <a:lnSpc>
                <a:spcPct val="90000"/>
              </a:lnSpc>
            </a:pPr>
            <a:r>
              <a:rPr lang="en-US" altLang="en-US" dirty="0" smtClean="0">
                <a:solidFill>
                  <a:srgbClr val="002060"/>
                </a:solidFill>
              </a:rPr>
              <a:t>Stratosphere: Ozone</a:t>
            </a:r>
          </a:p>
          <a:p>
            <a:pPr lvl="1" eaLnBrk="1" hangingPunct="1">
              <a:lnSpc>
                <a:spcPct val="90000"/>
              </a:lnSpc>
            </a:pPr>
            <a:r>
              <a:rPr lang="en-US" altLang="en-US" dirty="0" smtClean="0">
                <a:solidFill>
                  <a:srgbClr val="002060"/>
                </a:solidFill>
              </a:rPr>
              <a:t>Troposphere: CO2, water vapor, dust (aerosol)</a:t>
            </a:r>
          </a:p>
          <a:p>
            <a:pPr eaLnBrk="1" hangingPunct="1">
              <a:lnSpc>
                <a:spcPct val="90000"/>
              </a:lnSpc>
            </a:pPr>
            <a:r>
              <a:rPr lang="en-US" altLang="en-US" sz="2800" dirty="0" smtClean="0">
                <a:solidFill>
                  <a:srgbClr val="002060"/>
                </a:solidFill>
              </a:rPr>
              <a:t>Hydrosphere: water vapor, aerosol (sea salt)</a:t>
            </a:r>
          </a:p>
          <a:p>
            <a:pPr eaLnBrk="1" hangingPunct="1">
              <a:lnSpc>
                <a:spcPct val="90000"/>
              </a:lnSpc>
            </a:pPr>
            <a:r>
              <a:rPr lang="en-US" altLang="en-US" sz="2800" dirty="0" smtClean="0">
                <a:solidFill>
                  <a:srgbClr val="002060"/>
                </a:solidFill>
              </a:rPr>
              <a:t>Biosphere: CO</a:t>
            </a:r>
            <a:r>
              <a:rPr lang="en-US" altLang="en-US" sz="2800" baseline="-25000" dirty="0" smtClean="0">
                <a:solidFill>
                  <a:srgbClr val="002060"/>
                </a:solidFill>
              </a:rPr>
              <a:t>2</a:t>
            </a:r>
            <a:r>
              <a:rPr lang="en-US" altLang="en-US" sz="2800" dirty="0" smtClean="0">
                <a:solidFill>
                  <a:srgbClr val="002060"/>
                </a:solidFill>
              </a:rPr>
              <a:t>, water vapor, industrial emission CO</a:t>
            </a:r>
            <a:r>
              <a:rPr lang="en-US" altLang="en-US" sz="2800" baseline="-25000" dirty="0" smtClean="0">
                <a:solidFill>
                  <a:srgbClr val="002060"/>
                </a:solidFill>
              </a:rPr>
              <a:t>2</a:t>
            </a:r>
            <a:r>
              <a:rPr lang="en-US" altLang="en-US" sz="2800" dirty="0" smtClean="0">
                <a:solidFill>
                  <a:srgbClr val="002060"/>
                </a:solidFill>
              </a:rPr>
              <a:t>, dust, etc.</a:t>
            </a:r>
          </a:p>
          <a:p>
            <a:pPr eaLnBrk="1" hangingPunct="1">
              <a:lnSpc>
                <a:spcPct val="90000"/>
              </a:lnSpc>
            </a:pPr>
            <a:r>
              <a:rPr lang="en-US" altLang="en-US" sz="2800" dirty="0" smtClean="0">
                <a:solidFill>
                  <a:srgbClr val="002060"/>
                </a:solidFill>
              </a:rPr>
              <a:t>Lithosphere: volcanic ash, water vapor, </a:t>
            </a:r>
            <a:r>
              <a:rPr lang="en-US" altLang="en-US" sz="2800" dirty="0" err="1" smtClean="0">
                <a:solidFill>
                  <a:srgbClr val="002060"/>
                </a:solidFill>
              </a:rPr>
              <a:t>sulphuric</a:t>
            </a:r>
            <a:r>
              <a:rPr lang="en-US" altLang="en-US" sz="2800" dirty="0" smtClean="0">
                <a:solidFill>
                  <a:srgbClr val="002060"/>
                </a:solidFill>
              </a:rPr>
              <a:t> acid (can be transported to the stratosphere, therefore, has a long resident time).</a:t>
            </a:r>
          </a:p>
          <a:p>
            <a:pPr eaLnBrk="1" hangingPunct="1">
              <a:lnSpc>
                <a:spcPct val="90000"/>
              </a:lnSpc>
            </a:pPr>
            <a:r>
              <a:rPr lang="en-US" altLang="en-US" sz="2800" dirty="0" smtClean="0">
                <a:solidFill>
                  <a:srgbClr val="002060"/>
                </a:solidFill>
              </a:rPr>
              <a:t>Interaction of energy with absorbers and </a:t>
            </a:r>
            <a:r>
              <a:rPr lang="en-US" altLang="en-US" sz="2800" dirty="0" err="1" smtClean="0">
                <a:solidFill>
                  <a:srgbClr val="002060"/>
                </a:solidFill>
              </a:rPr>
              <a:t>scatterers</a:t>
            </a:r>
            <a:r>
              <a:rPr lang="en-US" altLang="en-US" sz="2800" dirty="0" smtClean="0">
                <a:solidFill>
                  <a:srgbClr val="002060"/>
                </a:solidFill>
              </a:rPr>
              <a:t> can influence the atmospheric turbidity and moisture content.</a:t>
            </a:r>
          </a:p>
        </p:txBody>
      </p:sp>
    </p:spTree>
    <p:extLst>
      <p:ext uri="{BB962C8B-B14F-4D97-AF65-F5344CB8AC3E}">
        <p14:creationId xmlns:p14="http://schemas.microsoft.com/office/powerpoint/2010/main" val="957857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1676400" y="0"/>
          <a:ext cx="4194175" cy="9667875"/>
        </p:xfrm>
        <a:graphic>
          <a:graphicData uri="http://schemas.openxmlformats.org/presentationml/2006/ole">
            <mc:AlternateContent xmlns:mc="http://schemas.openxmlformats.org/markup-compatibility/2006">
              <mc:Choice xmlns:v="urn:schemas-microsoft-com:vml" Requires="v">
                <p:oleObj spid="_x0000_s10246" name="Document" r:id="rId3" imgW="7540111" imgH="9141391" progId="Word.Document.8">
                  <p:embed/>
                </p:oleObj>
              </mc:Choice>
              <mc:Fallback>
                <p:oleObj name="Document" r:id="rId3" imgW="7540111" imgH="914139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3190" r="34052"/>
                      <a:stretch>
                        <a:fillRect/>
                      </a:stretch>
                    </p:blipFill>
                    <p:spPr bwMode="auto">
                      <a:xfrm>
                        <a:off x="1676400" y="0"/>
                        <a:ext cx="4194175" cy="966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7" name="Text Box 5"/>
          <p:cNvSpPr txBox="1">
            <a:spLocks noChangeArrowheads="1"/>
          </p:cNvSpPr>
          <p:nvPr/>
        </p:nvSpPr>
        <p:spPr bwMode="auto">
          <a:xfrm>
            <a:off x="228600" y="5294313"/>
            <a:ext cx="89185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solidFill>
                  <a:srgbClr val="CC0000"/>
                </a:solidFill>
              </a:rPr>
              <a:t>Variation of ozone concentration with geographic altitude. Adapted from Ekerman</a:t>
            </a:r>
          </a:p>
          <a:p>
            <a:pPr algn="ctr" eaLnBrk="1" hangingPunct="1"/>
            <a:r>
              <a:rPr lang="en-US" altLang="en-US" sz="2400">
                <a:solidFill>
                  <a:srgbClr val="CC0000"/>
                </a:solidFill>
              </a:rPr>
              <a:t>This figure represents average conditions at mid-altitudes</a:t>
            </a:r>
            <a:r>
              <a:rPr lang="en-US" altLang="en-US"/>
              <a:t>.</a:t>
            </a:r>
          </a:p>
        </p:txBody>
      </p:sp>
    </p:spTree>
    <p:extLst>
      <p:ext uri="{BB962C8B-B14F-4D97-AF65-F5344CB8AC3E}">
        <p14:creationId xmlns:p14="http://schemas.microsoft.com/office/powerpoint/2010/main" val="20645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533400"/>
          </a:xfrm>
        </p:spPr>
        <p:txBody>
          <a:bodyPr>
            <a:normAutofit fontScale="90000"/>
          </a:bodyPr>
          <a:lstStyle/>
          <a:p>
            <a:pPr eaLnBrk="1" hangingPunct="1"/>
            <a:r>
              <a:rPr lang="en-US" altLang="en-US" sz="4000" smtClean="0">
                <a:solidFill>
                  <a:srgbClr val="CC0000"/>
                </a:solidFill>
              </a:rPr>
              <a:t>Emission</a:t>
            </a:r>
            <a:r>
              <a:rPr lang="en-US" altLang="en-US" sz="4000" smtClean="0"/>
              <a:t> </a:t>
            </a:r>
          </a:p>
        </p:txBody>
      </p:sp>
      <p:sp>
        <p:nvSpPr>
          <p:cNvPr id="53251" name="Rectangle 3"/>
          <p:cNvSpPr>
            <a:spLocks noGrp="1" noChangeArrowheads="1"/>
          </p:cNvSpPr>
          <p:nvPr>
            <p:ph type="body" idx="1"/>
          </p:nvPr>
        </p:nvSpPr>
        <p:spPr>
          <a:xfrm>
            <a:off x="0" y="685800"/>
            <a:ext cx="9144000" cy="6172200"/>
          </a:xfrm>
        </p:spPr>
        <p:txBody>
          <a:bodyPr/>
          <a:lstStyle/>
          <a:p>
            <a:pPr eaLnBrk="1" hangingPunct="1"/>
            <a:r>
              <a:rPr lang="en-US" altLang="en-US" sz="2000" smtClean="0">
                <a:latin typeface="Bookman Old Style" pitchFamily="18" charset="0"/>
              </a:rPr>
              <a:t>Object warmer than absolute zero can emit radiation. An object that emits the maximum possible radiation for its temperature is called a </a:t>
            </a:r>
            <a:r>
              <a:rPr lang="en-US" altLang="en-US" sz="2000" b="1" smtClean="0">
                <a:latin typeface="Bookman Old Style" pitchFamily="18" charset="0"/>
              </a:rPr>
              <a:t>blackbody</a:t>
            </a:r>
            <a:r>
              <a:rPr lang="en-US" altLang="en-US" sz="2000" smtClean="0">
                <a:latin typeface="Bookman Old Style" pitchFamily="18" charset="0"/>
              </a:rPr>
              <a:t>. </a:t>
            </a:r>
            <a:r>
              <a:rPr lang="en-US" altLang="en-US" sz="2000" b="1" smtClean="0">
                <a:latin typeface="Bookman Old Style" pitchFamily="18" charset="0"/>
              </a:rPr>
              <a:t>Planck’s law</a:t>
            </a:r>
            <a:r>
              <a:rPr lang="en-US" altLang="en-US" sz="2000" smtClean="0">
                <a:latin typeface="Bookman Old Style" pitchFamily="18" charset="0"/>
              </a:rPr>
              <a:t> gives the amount of blackbody monochromatic (single wavelength or color) radiation flux, called irradiance, :</a:t>
            </a:r>
          </a:p>
          <a:p>
            <a:pPr eaLnBrk="1" hangingPunct="1"/>
            <a:endParaRPr lang="en-US" altLang="en-US" sz="2000" smtClean="0">
              <a:latin typeface="Bookman Old Style" pitchFamily="18" charset="0"/>
            </a:endParaRPr>
          </a:p>
          <a:p>
            <a:pPr eaLnBrk="1" hangingPunct="1"/>
            <a:endParaRPr lang="en-US" altLang="en-US" sz="2000" smtClean="0">
              <a:latin typeface="Bookman Old Style" pitchFamily="18" charset="0"/>
            </a:endParaRPr>
          </a:p>
          <a:p>
            <a:pPr eaLnBrk="1" hangingPunct="1"/>
            <a:r>
              <a:rPr lang="en-US" altLang="en-US" sz="2000" smtClean="0">
                <a:latin typeface="Bookman Old Style" pitchFamily="18" charset="0"/>
              </a:rPr>
              <a:t>Where </a:t>
            </a:r>
            <a:r>
              <a:rPr lang="en-US" altLang="en-US" sz="2000" i="1" smtClean="0">
                <a:latin typeface="Bookman Old Style" pitchFamily="18" charset="0"/>
              </a:rPr>
              <a:t>T </a:t>
            </a:r>
            <a:r>
              <a:rPr lang="en-US" altLang="en-US" sz="2000" smtClean="0">
                <a:latin typeface="Bookman Old Style" pitchFamily="18" charset="0"/>
              </a:rPr>
              <a:t>is absolute temperature and the asterisk indicates blackbody. The two constants are</a:t>
            </a:r>
          </a:p>
          <a:p>
            <a:pPr eaLnBrk="1" hangingPunct="1"/>
            <a:endParaRPr lang="en-US" altLang="en-US" sz="2000" smtClean="0">
              <a:latin typeface="Bookman Old Style" pitchFamily="18" charset="0"/>
            </a:endParaRPr>
          </a:p>
          <a:p>
            <a:pPr eaLnBrk="1" hangingPunct="1"/>
            <a:endParaRPr lang="en-US" altLang="en-US" sz="2000" smtClean="0">
              <a:latin typeface="Bookman Old Style" pitchFamily="18" charset="0"/>
            </a:endParaRPr>
          </a:p>
          <a:p>
            <a:pPr eaLnBrk="1" hangingPunct="1"/>
            <a:endParaRPr lang="en-US" altLang="en-US" sz="2000" smtClean="0">
              <a:latin typeface="Bookman Old Style" pitchFamily="18" charset="0"/>
            </a:endParaRPr>
          </a:p>
          <a:p>
            <a:pPr eaLnBrk="1" hangingPunct="1"/>
            <a:r>
              <a:rPr lang="en-US" altLang="en-US" sz="2000" smtClean="0">
                <a:latin typeface="Bookman Old Style" pitchFamily="18" charset="0"/>
              </a:rPr>
              <a:t>To good approximation for typical temperature on the earth or sun, Plank’s law can be simplified to be:</a:t>
            </a:r>
          </a:p>
          <a:p>
            <a:pPr eaLnBrk="1" hangingPunct="1"/>
            <a:endParaRPr lang="en-US" altLang="en-US" sz="2000" smtClean="0">
              <a:latin typeface="Bookman Old Style" pitchFamily="18" charset="0"/>
            </a:endParaRPr>
          </a:p>
          <a:p>
            <a:pPr eaLnBrk="1" hangingPunct="1">
              <a:buFontTx/>
              <a:buNone/>
            </a:pPr>
            <a:endParaRPr lang="en-US" altLang="en-US" sz="2000" smtClean="0">
              <a:latin typeface="Bookman Old Style" pitchFamily="18" charset="0"/>
            </a:endParaRPr>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133600"/>
            <a:ext cx="27432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692775"/>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733800"/>
            <a:ext cx="2590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267200"/>
            <a:ext cx="2362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799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228600" y="42863"/>
          <a:ext cx="8229600" cy="6557962"/>
        </p:xfrm>
        <a:graphic>
          <a:graphicData uri="http://schemas.openxmlformats.org/presentationml/2006/ole">
            <mc:AlternateContent xmlns:mc="http://schemas.openxmlformats.org/markup-compatibility/2006">
              <mc:Choice xmlns:v="urn:schemas-microsoft-com:vml" Requires="v">
                <p:oleObj spid="_x0000_s11270" name="Document" r:id="rId3" imgW="5803444" imgH="5203240" progId="Word.Document.8">
                  <p:embed/>
                </p:oleObj>
              </mc:Choice>
              <mc:Fallback>
                <p:oleObj name="Document" r:id="rId3" imgW="5803444" imgH="52032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2863"/>
                        <a:ext cx="8229600" cy="655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76114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1138"/>
            <a:ext cx="6570971"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ChangeArrowheads="1"/>
          </p:cNvSpPr>
          <p:nvPr/>
        </p:nvSpPr>
        <p:spPr bwMode="auto">
          <a:xfrm>
            <a:off x="152400" y="5226784"/>
            <a:ext cx="8991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dirty="0">
                <a:solidFill>
                  <a:srgbClr val="002060"/>
                </a:solidFill>
              </a:rPr>
              <a:t>Percent of total solar flux absorbed as a function of ozone absorption coefficients of Howard et al. (1961) at — 44ºC. The dotted curves are the results of integrations over wavelength using the wavelengths at which Howard et al. tabulate the absorption  coefficient. the parameterization refers to equations (5.1) and (5.2). (From </a:t>
            </a:r>
            <a:r>
              <a:rPr lang="en-US" altLang="en-US" sz="2000" dirty="0" err="1">
                <a:solidFill>
                  <a:srgbClr val="002060"/>
                </a:solidFill>
              </a:rPr>
              <a:t>Lacis</a:t>
            </a:r>
            <a:r>
              <a:rPr lang="en-US" altLang="en-US" sz="2000" dirty="0">
                <a:solidFill>
                  <a:srgbClr val="002060"/>
                </a:solidFill>
              </a:rPr>
              <a:t> and Hansen, 1974)</a:t>
            </a:r>
          </a:p>
        </p:txBody>
      </p:sp>
    </p:spTree>
    <p:extLst>
      <p:ext uri="{BB962C8B-B14F-4D97-AF65-F5344CB8AC3E}">
        <p14:creationId xmlns:p14="http://schemas.microsoft.com/office/powerpoint/2010/main" val="3715346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457200" y="457200"/>
            <a:ext cx="8229600" cy="5668963"/>
          </a:xfrm>
        </p:spPr>
        <p:txBody>
          <a:bodyPr/>
          <a:lstStyle/>
          <a:p>
            <a:pPr eaLnBrk="1" hangingPunct="1"/>
            <a:r>
              <a:rPr lang="en-US" altLang="en-US" smtClean="0"/>
              <a:t>The solid curves of the figure are best-fit relations for absorptions </a:t>
            </a:r>
            <a:r>
              <a:rPr lang="en-US" altLang="en-US" i="1" smtClean="0"/>
              <a:t>a</a:t>
            </a:r>
            <a:r>
              <a:rPr lang="en-US" altLang="en-US" smtClean="0"/>
              <a:t> (referred to the complete solar spectrum) as a function of ozone path </a:t>
            </a:r>
            <a:r>
              <a:rPr lang="en-US" altLang="en-US" i="1" smtClean="0"/>
              <a:t>x</a:t>
            </a:r>
            <a:r>
              <a:rPr lang="en-US" altLang="en-US" smtClean="0"/>
              <a:t> in centimeters:</a:t>
            </a:r>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845820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668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52400" y="5715000"/>
            <a:ext cx="8991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solidFill>
                  <a:srgbClr val="CC0000"/>
                </a:solidFill>
              </a:rPr>
              <a:t>Annual variation of monthly mean atmospheric ozone (based on Godson, 1960); values are in millimeters at standard temperature and pressure.</a:t>
            </a:r>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281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3"/>
          <p:cNvSpPr txBox="1">
            <a:spLocks noChangeArrowheads="1"/>
          </p:cNvSpPr>
          <p:nvPr/>
        </p:nvSpPr>
        <p:spPr bwMode="auto">
          <a:xfrm>
            <a:off x="304800" y="5903913"/>
            <a:ext cx="883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solidFill>
                  <a:srgbClr val="CC0000"/>
                </a:solidFill>
              </a:rPr>
              <a:t>Mean precipitable water over the U.S. in January, centimeters.</a:t>
            </a:r>
          </a:p>
          <a:p>
            <a:pPr algn="ctr" eaLnBrk="1" hangingPunct="1"/>
            <a:r>
              <a:rPr lang="en-US" altLang="en-US" sz="2400">
                <a:solidFill>
                  <a:srgbClr val="CC0000"/>
                </a:solidFill>
              </a:rPr>
              <a:t>Data from Greaves, Spiegler and Spiegler (1971).</a:t>
            </a:r>
          </a:p>
        </p:txBody>
      </p:sp>
    </p:spTree>
    <p:extLst>
      <p:ext uri="{BB962C8B-B14F-4D97-AF65-F5344CB8AC3E}">
        <p14:creationId xmlns:p14="http://schemas.microsoft.com/office/powerpoint/2010/main" val="963933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381000" y="5715000"/>
            <a:ext cx="845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solidFill>
                  <a:srgbClr val="CC0000"/>
                </a:solidFill>
              </a:rPr>
              <a:t>Mean precipitable water over the U.S., in July, centimeters.</a:t>
            </a:r>
          </a:p>
          <a:p>
            <a:pPr algn="ctr" eaLnBrk="1" hangingPunct="1"/>
            <a:r>
              <a:rPr lang="en-US" altLang="en-US" sz="2400">
                <a:solidFill>
                  <a:srgbClr val="CC0000"/>
                </a:solidFill>
              </a:rPr>
              <a:t>Data from Greaves, Spiegler,and Spiegler (1971).</a:t>
            </a:r>
          </a:p>
        </p:txBody>
      </p:sp>
    </p:spTree>
    <p:extLst>
      <p:ext uri="{BB962C8B-B14F-4D97-AF65-F5344CB8AC3E}">
        <p14:creationId xmlns:p14="http://schemas.microsoft.com/office/powerpoint/2010/main" val="2700481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553200" y="5334000"/>
            <a:ext cx="2362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solidFill>
                  <a:srgbClr val="CC0000"/>
                </a:solidFill>
              </a:rPr>
              <a:t>Mean values of precipitable water-</a:t>
            </a:r>
          </a:p>
        </p:txBody>
      </p:sp>
      <p:pic>
        <p:nvPicPr>
          <p:cNvPr id="542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8263"/>
            <a:ext cx="6248400" cy="678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727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457200" y="1600200"/>
            <a:ext cx="8229600" cy="4800600"/>
          </a:xfrm>
        </p:spPr>
        <p:txBody>
          <a:bodyPr/>
          <a:lstStyle/>
          <a:p>
            <a:pPr eaLnBrk="1" hangingPunct="1"/>
            <a:r>
              <a:rPr lang="en-US" altLang="en-US" smtClean="0"/>
              <a:t>	</a:t>
            </a:r>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b="4167"/>
          <a:stretch>
            <a:fillRect/>
          </a:stretch>
        </p:blipFill>
        <p:spPr bwMode="auto">
          <a:xfrm>
            <a:off x="533400" y="1600200"/>
            <a:ext cx="7924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4"/>
          <p:cNvSpPr txBox="1">
            <a:spLocks noChangeArrowheads="1"/>
          </p:cNvSpPr>
          <p:nvPr/>
        </p:nvSpPr>
        <p:spPr bwMode="auto">
          <a:xfrm>
            <a:off x="0" y="15492"/>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dirty="0">
                <a:solidFill>
                  <a:srgbClr val="C00000"/>
                </a:solidFill>
              </a:rPr>
              <a:t>The earth also emits radiation called terrestrial or long wave radiation which is less energetic than solar radiation and therefore characterized by longer wavelengths</a:t>
            </a:r>
          </a:p>
        </p:txBody>
      </p:sp>
    </p:spTree>
    <p:extLst>
      <p:ext uri="{BB962C8B-B14F-4D97-AF65-F5344CB8AC3E}">
        <p14:creationId xmlns:p14="http://schemas.microsoft.com/office/powerpoint/2010/main" val="88791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0" y="0"/>
            <a:ext cx="9144000" cy="6858000"/>
          </a:xfrm>
        </p:spPr>
        <p:txBody>
          <a:bodyPr/>
          <a:lstStyle/>
          <a:p>
            <a:pPr eaLnBrk="1" hangingPunct="1"/>
            <a:r>
              <a:rPr lang="en-US" altLang="en-US" dirty="0" smtClean="0">
                <a:latin typeface="Bookman Old Style" pitchFamily="18" charset="0"/>
              </a:rPr>
              <a:t>	</a:t>
            </a:r>
            <a:r>
              <a:rPr lang="en-US" altLang="en-US" dirty="0" smtClean="0">
                <a:solidFill>
                  <a:srgbClr val="002060"/>
                </a:solidFill>
                <a:latin typeface="Bookman Old Style" pitchFamily="18" charset="0"/>
              </a:rPr>
              <a:t>The Planck curve for emission from the sun (</a:t>
            </a:r>
            <a:r>
              <a:rPr lang="en-US" altLang="en-US" i="1" dirty="0" smtClean="0">
                <a:solidFill>
                  <a:srgbClr val="002060"/>
                </a:solidFill>
                <a:latin typeface="Bookman Old Style" pitchFamily="18" charset="0"/>
              </a:rPr>
              <a:t>T</a:t>
            </a:r>
            <a:r>
              <a:rPr lang="en-US" altLang="en-US" dirty="0" smtClean="0">
                <a:solidFill>
                  <a:srgbClr val="002060"/>
                </a:solidFill>
                <a:latin typeface="Bookman Old Style" pitchFamily="18" charset="0"/>
              </a:rPr>
              <a:t> = 5780 K) has peak emissions in the visible range of wavelengths (0.4 um for violet light through 0.7 um for red light). Radiation from the sun is called </a:t>
            </a:r>
            <a:r>
              <a:rPr lang="en-US" altLang="en-US" i="1" dirty="0" smtClean="0">
                <a:solidFill>
                  <a:srgbClr val="C00000"/>
                </a:solidFill>
                <a:latin typeface="Bookman Old Style" pitchFamily="18" charset="0"/>
              </a:rPr>
              <a:t>solar radiation or short-wave radiation.</a:t>
            </a:r>
          </a:p>
          <a:p>
            <a:pPr eaLnBrk="1" hangingPunct="1"/>
            <a:endParaRPr lang="en-US" altLang="en-US" dirty="0" smtClean="0">
              <a:solidFill>
                <a:srgbClr val="002060"/>
              </a:solidFill>
              <a:latin typeface="Bookman Old Style" pitchFamily="18" charset="0"/>
            </a:endParaRPr>
          </a:p>
          <a:p>
            <a:pPr eaLnBrk="1" hangingPunct="1"/>
            <a:r>
              <a:rPr lang="en-US" altLang="en-US" dirty="0" smtClean="0">
                <a:solidFill>
                  <a:srgbClr val="002060"/>
                </a:solidFill>
                <a:latin typeface="Bookman Old Style" pitchFamily="18" charset="0"/>
              </a:rPr>
              <a:t>	 The Planck curve for emission from the whole earth—atmosphere system (T = 255 K) has peak emissions in the infrared range of 8 to 18 </a:t>
            </a:r>
            <a:r>
              <a:rPr lang="en-US" altLang="en-US" dirty="0" err="1" smtClean="0">
                <a:solidFill>
                  <a:srgbClr val="002060"/>
                </a:solidFill>
                <a:latin typeface="Bookman Old Style" pitchFamily="18" charset="0"/>
              </a:rPr>
              <a:t>μm</a:t>
            </a:r>
            <a:r>
              <a:rPr lang="en-US" altLang="en-US" dirty="0" smtClean="0">
                <a:solidFill>
                  <a:srgbClr val="002060"/>
                </a:solidFill>
                <a:latin typeface="Bookman Old Style" pitchFamily="18" charset="0"/>
              </a:rPr>
              <a:t>. This radiation is called terrestrial radiation, long-wave radiation, or </a:t>
            </a:r>
            <a:r>
              <a:rPr lang="en-US" altLang="en-US" dirty="0" smtClean="0">
                <a:solidFill>
                  <a:srgbClr val="C00000"/>
                </a:solidFill>
                <a:latin typeface="Bookman Old Style" pitchFamily="18" charset="0"/>
              </a:rPr>
              <a:t>infrared (</a:t>
            </a:r>
            <a:r>
              <a:rPr lang="en-US" altLang="en-US" b="1" dirty="0" smtClean="0">
                <a:solidFill>
                  <a:srgbClr val="C00000"/>
                </a:solidFill>
                <a:latin typeface="Bookman Old Style" pitchFamily="18" charset="0"/>
              </a:rPr>
              <a:t>IR</a:t>
            </a:r>
            <a:r>
              <a:rPr lang="en-US" altLang="en-US" dirty="0" smtClean="0">
                <a:solidFill>
                  <a:srgbClr val="C00000"/>
                </a:solidFill>
                <a:latin typeface="Bookman Old Style" pitchFamily="18" charset="0"/>
              </a:rPr>
              <a:t>) radiation</a:t>
            </a:r>
            <a:r>
              <a:rPr lang="en-US" altLang="en-US" dirty="0" smtClean="0">
                <a:solidFill>
                  <a:srgbClr val="002060"/>
                </a:solidFill>
                <a:latin typeface="Bookman Old Style" pitchFamily="18" charset="0"/>
              </a:rPr>
              <a:t>.</a:t>
            </a:r>
          </a:p>
          <a:p>
            <a:pPr eaLnBrk="1" hangingPunct="1"/>
            <a:endParaRPr lang="en-US" altLang="en-US" dirty="0" smtClean="0">
              <a:latin typeface="Bookman Old Style" pitchFamily="18" charset="0"/>
            </a:endParaRPr>
          </a:p>
          <a:p>
            <a:pPr eaLnBrk="1" hangingPunct="1"/>
            <a:endParaRPr lang="en-US" altLang="en-US" dirty="0" smtClean="0">
              <a:latin typeface="Bookman Old Style" pitchFamily="18" charset="0"/>
            </a:endParaRPr>
          </a:p>
          <a:p>
            <a:pPr eaLnBrk="1" hangingPunct="1"/>
            <a:endParaRPr lang="en-US" altLang="en-US" dirty="0" smtClean="0">
              <a:latin typeface="Bookman Old Style" pitchFamily="18" charset="0"/>
            </a:endParaRPr>
          </a:p>
        </p:txBody>
      </p:sp>
    </p:spTree>
    <p:extLst>
      <p:ext uri="{BB962C8B-B14F-4D97-AF65-F5344CB8AC3E}">
        <p14:creationId xmlns:p14="http://schemas.microsoft.com/office/powerpoint/2010/main" val="223780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4400">
                <a:solidFill>
                  <a:srgbClr val="CC0000"/>
                </a:solidFill>
              </a:rPr>
              <a:t>More laws on radiation-Wien</a:t>
            </a:r>
          </a:p>
        </p:txBody>
      </p:sp>
      <p:sp>
        <p:nvSpPr>
          <p:cNvPr id="56323" name="Rectangle 3"/>
          <p:cNvSpPr>
            <a:spLocks noChangeArrowheads="1"/>
          </p:cNvSpPr>
          <p:nvPr/>
        </p:nvSpPr>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pPr>
            <a:r>
              <a:rPr lang="en-US" altLang="en-US" sz="2800" dirty="0">
                <a:solidFill>
                  <a:srgbClr val="002060"/>
                </a:solidFill>
              </a:rPr>
              <a:t>Temperature of the emitting body affects the wavelength of the maximal radiant energy emitted. </a:t>
            </a:r>
            <a:endParaRPr lang="en-US" altLang="en-US" sz="2800" dirty="0" smtClean="0">
              <a:solidFill>
                <a:srgbClr val="002060"/>
              </a:solidFill>
            </a:endParaRPr>
          </a:p>
          <a:p>
            <a:pPr marL="0" indent="0" eaLnBrk="1" hangingPunct="1">
              <a:lnSpc>
                <a:spcPct val="90000"/>
              </a:lnSpc>
              <a:buNone/>
            </a:pPr>
            <a:endParaRPr lang="en-US" altLang="en-US" sz="2800" dirty="0">
              <a:solidFill>
                <a:srgbClr val="002060"/>
              </a:solidFill>
            </a:endParaRPr>
          </a:p>
          <a:p>
            <a:pPr eaLnBrk="1" hangingPunct="1">
              <a:lnSpc>
                <a:spcPct val="90000"/>
              </a:lnSpc>
            </a:pPr>
            <a:r>
              <a:rPr lang="en-US" altLang="en-US" sz="2800" dirty="0" smtClean="0">
                <a:solidFill>
                  <a:srgbClr val="002060"/>
                </a:solidFill>
              </a:rPr>
              <a:t>German </a:t>
            </a:r>
            <a:r>
              <a:rPr lang="en-US" altLang="en-US" sz="2800" dirty="0">
                <a:solidFill>
                  <a:srgbClr val="002060"/>
                </a:solidFill>
              </a:rPr>
              <a:t>physicist </a:t>
            </a:r>
            <a:r>
              <a:rPr lang="en-US" altLang="en-US" sz="2800" dirty="0">
                <a:solidFill>
                  <a:srgbClr val="CC0000"/>
                </a:solidFill>
              </a:rPr>
              <a:t>Wilhelm Wien</a:t>
            </a:r>
            <a:r>
              <a:rPr lang="en-US" altLang="en-US" sz="2800" dirty="0">
                <a:solidFill>
                  <a:srgbClr val="0000FF"/>
                </a:solidFill>
              </a:rPr>
              <a:t>  </a:t>
            </a:r>
            <a:r>
              <a:rPr lang="en-US" altLang="en-US" sz="2800" dirty="0">
                <a:solidFill>
                  <a:srgbClr val="002060"/>
                </a:solidFill>
              </a:rPr>
              <a:t>won the 1911 Nobel Prize in physics for this discovery. Wien’s Law can be summarized as, </a:t>
            </a:r>
            <a:r>
              <a:rPr lang="en-US" altLang="en-US" sz="2800" i="1" dirty="0">
                <a:solidFill>
                  <a:srgbClr val="002060"/>
                </a:solidFill>
              </a:rPr>
              <a:t>the hotter an object, the shorter the wavelength of maximum emission of radiation.</a:t>
            </a:r>
            <a:r>
              <a:rPr lang="en-US" altLang="en-US" sz="2800" dirty="0">
                <a:solidFill>
                  <a:srgbClr val="002060"/>
                </a:solidFill>
              </a:rPr>
              <a:t> </a:t>
            </a:r>
            <a:endParaRPr lang="en-US" altLang="en-US" sz="2800" dirty="0" smtClean="0">
              <a:solidFill>
                <a:srgbClr val="002060"/>
              </a:solidFill>
            </a:endParaRPr>
          </a:p>
          <a:p>
            <a:pPr eaLnBrk="1" hangingPunct="1">
              <a:lnSpc>
                <a:spcPct val="90000"/>
              </a:lnSpc>
            </a:pPr>
            <a:endParaRPr lang="en-US" altLang="en-US" sz="2800" dirty="0" smtClean="0">
              <a:solidFill>
                <a:srgbClr val="002060"/>
              </a:solidFill>
            </a:endParaRPr>
          </a:p>
          <a:p>
            <a:pPr marL="0" indent="0" eaLnBrk="1" hangingPunct="1">
              <a:lnSpc>
                <a:spcPct val="90000"/>
              </a:lnSpc>
              <a:buNone/>
            </a:pPr>
            <a:r>
              <a:rPr lang="en-US" altLang="en-US" sz="2800" dirty="0" smtClean="0">
                <a:solidFill>
                  <a:srgbClr val="002060"/>
                </a:solidFill>
              </a:rPr>
              <a:t>Wavelength </a:t>
            </a:r>
            <a:r>
              <a:rPr lang="en-US" altLang="en-US" sz="2800" dirty="0">
                <a:solidFill>
                  <a:srgbClr val="002060"/>
                </a:solidFill>
              </a:rPr>
              <a:t>(µm) of max  </a:t>
            </a:r>
            <a:r>
              <a:rPr lang="en-US" altLang="en-US" sz="2800" dirty="0" smtClean="0">
                <a:solidFill>
                  <a:srgbClr val="002060"/>
                </a:solidFill>
              </a:rPr>
              <a:t>energy=2900/object temp (K</a:t>
            </a:r>
            <a:r>
              <a:rPr lang="en-US" altLang="en-US" sz="2800" dirty="0">
                <a:solidFill>
                  <a:srgbClr val="002060"/>
                </a:solidFill>
              </a:rPr>
              <a:t>)</a:t>
            </a:r>
          </a:p>
          <a:p>
            <a:pPr algn="ctr" eaLnBrk="1" hangingPunct="1">
              <a:lnSpc>
                <a:spcPct val="90000"/>
              </a:lnSpc>
              <a:buFontTx/>
              <a:buNone/>
            </a:pPr>
            <a:r>
              <a:rPr lang="en-US" altLang="en-US" sz="4000" dirty="0">
                <a:solidFill>
                  <a:srgbClr val="0000FF"/>
                </a:solidFill>
              </a:rPr>
              <a:t> </a:t>
            </a:r>
            <a:r>
              <a:rPr lang="el-GR" altLang="en-US" sz="4000" dirty="0">
                <a:solidFill>
                  <a:srgbClr val="CC0000"/>
                </a:solidFill>
              </a:rPr>
              <a:t>λ</a:t>
            </a:r>
            <a:r>
              <a:rPr lang="en-US" altLang="en-US" sz="4000" baseline="-25000" dirty="0" smtClean="0">
                <a:solidFill>
                  <a:srgbClr val="CC0000"/>
                </a:solidFill>
              </a:rPr>
              <a:t>max</a:t>
            </a:r>
            <a:r>
              <a:rPr lang="en-US" altLang="en-US" sz="4000" dirty="0" smtClean="0">
                <a:solidFill>
                  <a:srgbClr val="CC0000"/>
                </a:solidFill>
              </a:rPr>
              <a:t>~2900/T</a:t>
            </a:r>
          </a:p>
          <a:p>
            <a:pPr algn="ctr" eaLnBrk="1" hangingPunct="1">
              <a:lnSpc>
                <a:spcPct val="90000"/>
              </a:lnSpc>
              <a:buFontTx/>
              <a:buNone/>
            </a:pPr>
            <a:r>
              <a:rPr lang="en-US" sz="2800" dirty="0" smtClean="0"/>
              <a:t>NIST value:     </a:t>
            </a:r>
            <a:r>
              <a:rPr lang="en-US" sz="2800" b="1" dirty="0" smtClean="0"/>
              <a:t>2.897</a:t>
            </a:r>
            <a:r>
              <a:rPr lang="en-US" sz="2800" b="1" dirty="0"/>
              <a:t> 7721 x 10</a:t>
            </a:r>
            <a:r>
              <a:rPr lang="en-US" sz="2800" b="1" baseline="30000" dirty="0"/>
              <a:t>-3</a:t>
            </a:r>
            <a:r>
              <a:rPr lang="en-US" sz="2800" b="1" dirty="0"/>
              <a:t> m K </a:t>
            </a:r>
            <a:endParaRPr lang="en-US" altLang="en-US" sz="4000" dirty="0">
              <a:solidFill>
                <a:srgbClr val="CC0000"/>
              </a:solidFill>
            </a:endParaRPr>
          </a:p>
        </p:txBody>
      </p:sp>
    </p:spTree>
    <p:extLst>
      <p:ext uri="{BB962C8B-B14F-4D97-AF65-F5344CB8AC3E}">
        <p14:creationId xmlns:p14="http://schemas.microsoft.com/office/powerpoint/2010/main" val="46289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1" descr="0208"/>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533400"/>
            <a:ext cx="9144000" cy="6019800"/>
          </a:xfrm>
          <a:noFill/>
        </p:spPr>
      </p:pic>
      <p:sp>
        <p:nvSpPr>
          <p:cNvPr id="57347" name="Text Box 3"/>
          <p:cNvSpPr txBox="1">
            <a:spLocks noChangeArrowheads="1"/>
          </p:cNvSpPr>
          <p:nvPr/>
        </p:nvSpPr>
        <p:spPr bwMode="auto">
          <a:xfrm>
            <a:off x="974725" y="15875"/>
            <a:ext cx="6645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dirty="0">
                <a:solidFill>
                  <a:srgbClr val="CC0000"/>
                </a:solidFill>
              </a:rPr>
              <a:t>Wien’s Law</a:t>
            </a:r>
          </a:p>
        </p:txBody>
      </p:sp>
      <p:sp>
        <p:nvSpPr>
          <p:cNvPr id="57348" name="Text Box 4"/>
          <p:cNvSpPr txBox="1">
            <a:spLocks noChangeArrowheads="1"/>
          </p:cNvSpPr>
          <p:nvPr/>
        </p:nvSpPr>
        <p:spPr bwMode="auto">
          <a:xfrm>
            <a:off x="6172200" y="5868988"/>
            <a:ext cx="297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dirty="0" smtClean="0">
                <a:solidFill>
                  <a:srgbClr val="CC0000"/>
                </a:solidFill>
              </a:rPr>
              <a:t>    </a:t>
            </a:r>
            <a:r>
              <a:rPr lang="el-GR" altLang="en-US" dirty="0" smtClean="0">
                <a:solidFill>
                  <a:srgbClr val="CC0000"/>
                </a:solidFill>
              </a:rPr>
              <a:t>λ</a:t>
            </a:r>
            <a:r>
              <a:rPr lang="en-US" altLang="en-US" baseline="-25000" dirty="0">
                <a:solidFill>
                  <a:srgbClr val="CC0000"/>
                </a:solidFill>
              </a:rPr>
              <a:t>max</a:t>
            </a:r>
            <a:r>
              <a:rPr lang="en-US" altLang="en-US" dirty="0">
                <a:solidFill>
                  <a:srgbClr val="CC0000"/>
                </a:solidFill>
              </a:rPr>
              <a:t>=2900/T</a:t>
            </a:r>
          </a:p>
        </p:txBody>
      </p:sp>
    </p:spTree>
    <p:extLst>
      <p:ext uri="{BB962C8B-B14F-4D97-AF65-F5344CB8AC3E}">
        <p14:creationId xmlns:p14="http://schemas.microsoft.com/office/powerpoint/2010/main" val="2124365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219200"/>
          </a:xfrm>
        </p:spPr>
        <p:txBody>
          <a:bodyPr/>
          <a:lstStyle/>
          <a:p>
            <a:pPr eaLnBrk="1" hangingPunct="1"/>
            <a:r>
              <a:rPr lang="en-US" altLang="en-US" smtClean="0">
                <a:solidFill>
                  <a:srgbClr val="CC0000"/>
                </a:solidFill>
                <a:latin typeface="Bookman Old Style" pitchFamily="18" charset="0"/>
              </a:rPr>
              <a:t>Stefan – Boltzmann law</a:t>
            </a:r>
            <a:endParaRPr lang="en-US" altLang="en-US" smtClean="0">
              <a:latin typeface="Bookman Old Style" pitchFamily="18" charset="0"/>
            </a:endParaRPr>
          </a:p>
        </p:txBody>
      </p:sp>
      <p:sp>
        <p:nvSpPr>
          <p:cNvPr id="58371" name="Rectangle 3"/>
          <p:cNvSpPr>
            <a:spLocks noGrp="1" noChangeArrowheads="1"/>
          </p:cNvSpPr>
          <p:nvPr>
            <p:ph type="body" sz="half" idx="1"/>
          </p:nvPr>
        </p:nvSpPr>
        <p:spPr>
          <a:xfrm>
            <a:off x="0" y="2057400"/>
            <a:ext cx="4724400" cy="4800600"/>
          </a:xfrm>
        </p:spPr>
        <p:txBody>
          <a:bodyPr/>
          <a:lstStyle/>
          <a:p>
            <a:pPr eaLnBrk="1" hangingPunct="1"/>
            <a:endParaRPr lang="en-US" altLang="en-US" sz="2800" b="1" smtClean="0">
              <a:solidFill>
                <a:srgbClr val="CC0000"/>
              </a:solidFill>
            </a:endParaRPr>
          </a:p>
          <a:p>
            <a:pPr eaLnBrk="1" hangingPunct="1"/>
            <a:r>
              <a:rPr lang="en-US" altLang="en-US" sz="2800" b="1" smtClean="0">
                <a:solidFill>
                  <a:srgbClr val="CC0000"/>
                </a:solidFill>
              </a:rPr>
              <a:t>E=</a:t>
            </a:r>
            <a:r>
              <a:rPr lang="el-GR" altLang="en-US" sz="2800" b="1" smtClean="0">
                <a:solidFill>
                  <a:srgbClr val="CC0000"/>
                </a:solidFill>
              </a:rPr>
              <a:t>εσ</a:t>
            </a:r>
            <a:r>
              <a:rPr lang="en-US" altLang="en-US" sz="2800" b="1" smtClean="0">
                <a:solidFill>
                  <a:srgbClr val="CC0000"/>
                </a:solidFill>
              </a:rPr>
              <a:t>T</a:t>
            </a:r>
            <a:r>
              <a:rPr lang="en-US" altLang="en-US" sz="2800" b="1" baseline="30000" smtClean="0">
                <a:solidFill>
                  <a:srgbClr val="CC0000"/>
                </a:solidFill>
              </a:rPr>
              <a:t>4</a:t>
            </a:r>
          </a:p>
          <a:p>
            <a:pPr eaLnBrk="1" hangingPunct="1"/>
            <a:endParaRPr lang="en-US" altLang="en-US" sz="2800" smtClean="0">
              <a:latin typeface="Bookman Old Style" pitchFamily="18" charset="0"/>
            </a:endParaRPr>
          </a:p>
          <a:p>
            <a:pPr eaLnBrk="1" hangingPunct="1">
              <a:spcBef>
                <a:spcPct val="0"/>
              </a:spcBef>
              <a:buFontTx/>
              <a:buNone/>
            </a:pPr>
            <a:r>
              <a:rPr lang="el-GR" altLang="en-US" sz="2800" b="1" smtClean="0">
                <a:solidFill>
                  <a:srgbClr val="CC0000"/>
                </a:solidFill>
              </a:rPr>
              <a:t>σ</a:t>
            </a:r>
            <a:endParaRPr lang="en-US" altLang="en-US" sz="2800" smtClean="0">
              <a:latin typeface="Bookman Old Style" pitchFamily="18" charset="0"/>
            </a:endParaRPr>
          </a:p>
          <a:p>
            <a:pPr eaLnBrk="1" hangingPunct="1"/>
            <a:r>
              <a:rPr lang="en-US" altLang="en-US" sz="2800" smtClean="0">
                <a:latin typeface="Bookman Old Style" pitchFamily="18" charset="0"/>
              </a:rPr>
              <a:t>where  		</a:t>
            </a:r>
          </a:p>
          <a:p>
            <a:pPr eaLnBrk="1" hangingPunct="1"/>
            <a:r>
              <a:rPr lang="en-US" altLang="en-US" sz="2800" smtClean="0">
                <a:latin typeface="Bookman Old Style" pitchFamily="18" charset="0"/>
              </a:rPr>
              <a:t> </a:t>
            </a:r>
            <a:r>
              <a:rPr lang="el-GR" altLang="en-US" sz="2800" b="1" smtClean="0">
                <a:solidFill>
                  <a:srgbClr val="CC0000"/>
                </a:solidFill>
              </a:rPr>
              <a:t>σ</a:t>
            </a:r>
            <a:r>
              <a:rPr lang="en-US" altLang="en-US" sz="2800" smtClean="0">
                <a:latin typeface="Bookman Old Style" pitchFamily="18" charset="0"/>
              </a:rPr>
              <a:t> is the </a:t>
            </a:r>
            <a:r>
              <a:rPr lang="en-US" altLang="en-US" sz="2800" b="1" smtClean="0">
                <a:latin typeface="Bookman Old Style" pitchFamily="18" charset="0"/>
              </a:rPr>
              <a:t>Stefan-Boltzmann constant</a:t>
            </a:r>
            <a:r>
              <a:rPr lang="en-US" altLang="en-US" sz="2800" smtClean="0">
                <a:latin typeface="Bookman Old Style" pitchFamily="18" charset="0"/>
              </a:rPr>
              <a:t>, and E* has units of</a:t>
            </a:r>
            <a:r>
              <a:rPr lang="en-US" altLang="en-US" smtClean="0"/>
              <a:t>  </a:t>
            </a:r>
          </a:p>
          <a:p>
            <a:pPr eaLnBrk="1" hangingPunct="1">
              <a:buFontTx/>
              <a:buNone/>
            </a:pPr>
            <a:r>
              <a:rPr lang="en-US" altLang="en-US" smtClean="0"/>
              <a:t>        </a:t>
            </a:r>
          </a:p>
          <a:p>
            <a:pPr eaLnBrk="1" hangingPunct="1"/>
            <a:endParaRPr lang="en-US" altLang="en-US" smtClean="0"/>
          </a:p>
        </p:txBody>
      </p:sp>
      <p:pic>
        <p:nvPicPr>
          <p:cNvPr id="58372" name="Picture 5"/>
          <p:cNvPicPr>
            <a:picLocks noChangeAspect="1" noChangeArrowheads="1"/>
          </p:cNvPicPr>
          <p:nvPr/>
        </p:nvPicPr>
        <p:blipFill>
          <a:blip r:embed="rId2">
            <a:extLst>
              <a:ext uri="{28A0092B-C50C-407E-A947-70E740481C1C}">
                <a14:useLocalDpi xmlns:a14="http://schemas.microsoft.com/office/drawing/2010/main" val="0"/>
              </a:ext>
            </a:extLst>
          </a:blip>
          <a:srcRect l="14706"/>
          <a:stretch>
            <a:fillRect/>
          </a:stretch>
        </p:blipFill>
        <p:spPr bwMode="auto">
          <a:xfrm>
            <a:off x="914400" y="3581400"/>
            <a:ext cx="2209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6248400"/>
            <a:ext cx="914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7"/>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581400" y="1447800"/>
            <a:ext cx="5334000" cy="4848225"/>
          </a:xfrm>
          <a:noFill/>
        </p:spPr>
      </p:pic>
    </p:spTree>
    <p:extLst>
      <p:ext uri="{BB962C8B-B14F-4D97-AF65-F5344CB8AC3E}">
        <p14:creationId xmlns:p14="http://schemas.microsoft.com/office/powerpoint/2010/main" val="22990874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1522</Words>
  <Application>Microsoft Office PowerPoint</Application>
  <PresentationFormat>On-screen Show (4:3)</PresentationFormat>
  <Paragraphs>191</Paragraphs>
  <Slides>46</Slides>
  <Notes>12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46</vt:i4>
      </vt:variant>
    </vt:vector>
  </HeadingPairs>
  <TitlesOfParts>
    <vt:vector size="50" baseType="lpstr">
      <vt:lpstr>Office Theme</vt:lpstr>
      <vt:lpstr>Equation</vt:lpstr>
      <vt:lpstr>Chart</vt:lpstr>
      <vt:lpstr>Document</vt:lpstr>
      <vt:lpstr>AOSC624 Class # 5: February 11, 2014</vt:lpstr>
      <vt:lpstr>PowerPoint Presentation</vt:lpstr>
      <vt:lpstr>PowerPoint Presentation</vt:lpstr>
      <vt:lpstr>Emission </vt:lpstr>
      <vt:lpstr>PowerPoint Presentation</vt:lpstr>
      <vt:lpstr>PowerPoint Presentation</vt:lpstr>
      <vt:lpstr>PowerPoint Presentation</vt:lpstr>
      <vt:lpstr>PowerPoint Presentation</vt:lpstr>
      <vt:lpstr>Stefan – Boltzmann law</vt:lpstr>
      <vt:lpstr>Material characteristics </vt:lpstr>
      <vt:lpstr>a) The Planck function, or blackbody radiation curve;  (b) Wien’s law; (c) the Stefan–Boltzmann law</vt:lpstr>
      <vt:lpstr>Putting everything together</vt:lpstr>
      <vt:lpstr>Basic Climate Model</vt:lpstr>
      <vt:lpstr>SIMPLE RADIATION AND CLIMATE MODELS GLOBAL RADIATIVE EQUILIBRIUM MODEL</vt:lpstr>
      <vt:lpstr>PowerPoint Presentation</vt:lpstr>
      <vt:lpstr>PowerPoint Presentation</vt:lpstr>
      <vt:lpstr>Instruments and their Response</vt:lpstr>
      <vt:lpstr>Measuring The Solar Radiation </vt:lpstr>
      <vt:lpstr>Pyranometer</vt:lpstr>
      <vt:lpstr>Shaded pyranometer  </vt:lpstr>
      <vt:lpstr>Pyranometer With Shading Disc </vt:lpstr>
      <vt:lpstr>Pyrheliometer </vt:lpstr>
      <vt:lpstr>Angström Compensation Pyrheliometer</vt:lpstr>
      <vt:lpstr>Pyrgeometer </vt:lpstr>
      <vt:lpstr>Some Results from observational site at Ilorin, Nigeria, Africa</vt:lpstr>
      <vt:lpstr>PowerPoint Presentation</vt:lpstr>
      <vt:lpstr>Assess  effect of shading on LW  </vt:lpstr>
      <vt:lpstr>  LW shaded compared to LW un-shaded, most difference occurs at lower values. As downward LW increases, the shading effect is smaller. Smaller values are usually observed  during clear sky conditions. </vt:lpstr>
      <vt:lpstr>Albedometer</vt:lpstr>
      <vt:lpstr>Extinction in the atmosphere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16</cp:revision>
  <dcterms:created xsi:type="dcterms:W3CDTF">2014-02-09T18:35:56Z</dcterms:created>
  <dcterms:modified xsi:type="dcterms:W3CDTF">2014-02-13T20:41:28Z</dcterms:modified>
</cp:coreProperties>
</file>