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257" r:id="rId2"/>
    <p:sldId id="291" r:id="rId3"/>
    <p:sldId id="343" r:id="rId4"/>
    <p:sldId id="342" r:id="rId5"/>
    <p:sldId id="352" r:id="rId6"/>
    <p:sldId id="348" r:id="rId7"/>
    <p:sldId id="350" r:id="rId8"/>
    <p:sldId id="351" r:id="rId9"/>
    <p:sldId id="331" r:id="rId10"/>
    <p:sldId id="294" r:id="rId11"/>
    <p:sldId id="344" r:id="rId12"/>
    <p:sldId id="295" r:id="rId13"/>
    <p:sldId id="296" r:id="rId14"/>
    <p:sldId id="297" r:id="rId15"/>
    <p:sldId id="298" r:id="rId16"/>
    <p:sldId id="299" r:id="rId17"/>
    <p:sldId id="353" r:id="rId18"/>
    <p:sldId id="311" r:id="rId19"/>
    <p:sldId id="314" r:id="rId20"/>
    <p:sldId id="312" r:id="rId21"/>
    <p:sldId id="315" r:id="rId22"/>
    <p:sldId id="356" r:id="rId23"/>
    <p:sldId id="308" r:id="rId24"/>
    <p:sldId id="366" r:id="rId25"/>
    <p:sldId id="309" r:id="rId26"/>
    <p:sldId id="367" r:id="rId27"/>
    <p:sldId id="310" r:id="rId28"/>
    <p:sldId id="316" r:id="rId29"/>
    <p:sldId id="317" r:id="rId30"/>
    <p:sldId id="318" r:id="rId31"/>
    <p:sldId id="319" r:id="rId32"/>
    <p:sldId id="320" r:id="rId33"/>
    <p:sldId id="345" r:id="rId34"/>
    <p:sldId id="321" r:id="rId35"/>
    <p:sldId id="368" r:id="rId36"/>
    <p:sldId id="322" r:id="rId37"/>
    <p:sldId id="369" r:id="rId38"/>
    <p:sldId id="346" r:id="rId39"/>
    <p:sldId id="323" r:id="rId40"/>
    <p:sldId id="324" r:id="rId41"/>
    <p:sldId id="370" r:id="rId42"/>
    <p:sldId id="325" r:id="rId43"/>
    <p:sldId id="326" r:id="rId44"/>
    <p:sldId id="347" r:id="rId45"/>
    <p:sldId id="327" r:id="rId46"/>
    <p:sldId id="328" r:id="rId47"/>
    <p:sldId id="355" r:id="rId48"/>
    <p:sldId id="301" r:id="rId49"/>
    <p:sldId id="302" r:id="rId50"/>
    <p:sldId id="358" r:id="rId51"/>
    <p:sldId id="359" r:id="rId52"/>
    <p:sldId id="360" r:id="rId53"/>
    <p:sldId id="361" r:id="rId54"/>
    <p:sldId id="362" r:id="rId55"/>
    <p:sldId id="371" r:id="rId56"/>
    <p:sldId id="372" r:id="rId57"/>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76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2B1AF-0283-4E85-9777-CEA6BA112C3B}" type="datetimeFigureOut">
              <a:rPr lang="en-US" smtClean="0"/>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FE094-0F32-4867-A4C0-7B88018D3383}" type="slidenum">
              <a:rPr lang="en-US" smtClean="0"/>
              <a:pPr/>
              <a:t>‹#›</a:t>
            </a:fld>
            <a:endParaRPr lang="en-US"/>
          </a:p>
        </p:txBody>
      </p:sp>
    </p:spTree>
    <p:extLst>
      <p:ext uri="{BB962C8B-B14F-4D97-AF65-F5344CB8AC3E}">
        <p14:creationId xmlns:p14="http://schemas.microsoft.com/office/powerpoint/2010/main" val="403264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FE094-0F32-4867-A4C0-7B88018D3383}" type="slidenum">
              <a:rPr lang="en-US" smtClean="0"/>
              <a:pPr/>
              <a:t>7</a:t>
            </a:fld>
            <a:endParaRPr lang="en-US"/>
          </a:p>
        </p:txBody>
      </p:sp>
    </p:spTree>
    <p:extLst>
      <p:ext uri="{BB962C8B-B14F-4D97-AF65-F5344CB8AC3E}">
        <p14:creationId xmlns:p14="http://schemas.microsoft.com/office/powerpoint/2010/main" val="356493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3000">
                <a:solidFill>
                  <a:schemeClr val="tx1"/>
                </a:solidFill>
                <a:latin typeface="Arial" charset="0"/>
                <a:cs typeface="Arial" charset="0"/>
              </a:defRPr>
            </a:lvl1pPr>
            <a:lvl2pPr marL="702756" indent="-270291" defTabSz="914485" eaLnBrk="0" hangingPunct="0">
              <a:defRPr sz="3000">
                <a:solidFill>
                  <a:schemeClr val="tx1"/>
                </a:solidFill>
                <a:latin typeface="Arial" charset="0"/>
                <a:cs typeface="Arial" charset="0"/>
              </a:defRPr>
            </a:lvl2pPr>
            <a:lvl3pPr marL="1081164" indent="-216233" defTabSz="914485" eaLnBrk="0" hangingPunct="0">
              <a:defRPr sz="3000">
                <a:solidFill>
                  <a:schemeClr val="tx1"/>
                </a:solidFill>
                <a:latin typeface="Arial" charset="0"/>
                <a:cs typeface="Arial" charset="0"/>
              </a:defRPr>
            </a:lvl3pPr>
            <a:lvl4pPr marL="1513629" indent="-216233" defTabSz="914485" eaLnBrk="0" hangingPunct="0">
              <a:defRPr sz="3000">
                <a:solidFill>
                  <a:schemeClr val="tx1"/>
                </a:solidFill>
                <a:latin typeface="Arial" charset="0"/>
                <a:cs typeface="Arial" charset="0"/>
              </a:defRPr>
            </a:lvl4pPr>
            <a:lvl5pPr marL="1946095" indent="-216233" defTabSz="914485" eaLnBrk="0" hangingPunct="0">
              <a:defRPr sz="3000">
                <a:solidFill>
                  <a:schemeClr val="tx1"/>
                </a:solidFill>
                <a:latin typeface="Arial" charset="0"/>
                <a:cs typeface="Arial" charset="0"/>
              </a:defRPr>
            </a:lvl5pPr>
            <a:lvl6pPr marL="2378560" indent="-216233" defTabSz="914485" eaLnBrk="0" fontAlgn="base" hangingPunct="0">
              <a:spcBef>
                <a:spcPct val="0"/>
              </a:spcBef>
              <a:spcAft>
                <a:spcPct val="0"/>
              </a:spcAft>
              <a:defRPr sz="3000">
                <a:solidFill>
                  <a:schemeClr val="tx1"/>
                </a:solidFill>
                <a:latin typeface="Arial" charset="0"/>
                <a:cs typeface="Arial" charset="0"/>
              </a:defRPr>
            </a:lvl6pPr>
            <a:lvl7pPr marL="2811026" indent="-216233" defTabSz="914485" eaLnBrk="0" fontAlgn="base" hangingPunct="0">
              <a:spcBef>
                <a:spcPct val="0"/>
              </a:spcBef>
              <a:spcAft>
                <a:spcPct val="0"/>
              </a:spcAft>
              <a:defRPr sz="3000">
                <a:solidFill>
                  <a:schemeClr val="tx1"/>
                </a:solidFill>
                <a:latin typeface="Arial" charset="0"/>
                <a:cs typeface="Arial" charset="0"/>
              </a:defRPr>
            </a:lvl7pPr>
            <a:lvl8pPr marL="3243491" indent="-216233" defTabSz="914485" eaLnBrk="0" fontAlgn="base" hangingPunct="0">
              <a:spcBef>
                <a:spcPct val="0"/>
              </a:spcBef>
              <a:spcAft>
                <a:spcPct val="0"/>
              </a:spcAft>
              <a:defRPr sz="3000">
                <a:solidFill>
                  <a:schemeClr val="tx1"/>
                </a:solidFill>
                <a:latin typeface="Arial" charset="0"/>
                <a:cs typeface="Arial" charset="0"/>
              </a:defRPr>
            </a:lvl8pPr>
            <a:lvl9pPr marL="3675957" indent="-216233" defTabSz="914485" eaLnBrk="0" fontAlgn="base" hangingPunct="0">
              <a:spcBef>
                <a:spcPct val="0"/>
              </a:spcBef>
              <a:spcAft>
                <a:spcPct val="0"/>
              </a:spcAft>
              <a:defRPr sz="3000">
                <a:solidFill>
                  <a:schemeClr val="tx1"/>
                </a:solidFill>
                <a:latin typeface="Arial" charset="0"/>
                <a:cs typeface="Arial" charset="0"/>
              </a:defRPr>
            </a:lvl9pPr>
          </a:lstStyle>
          <a:p>
            <a:pPr eaLnBrk="1" hangingPunct="1"/>
            <a:fld id="{3BE369EE-E7AC-4438-8CFE-B0052A5F0AB0}" type="slidenum">
              <a:rPr lang="en-US" sz="1200"/>
              <a:pPr eaLnBrk="1" hangingPunct="1"/>
              <a:t>48</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3000">
                <a:solidFill>
                  <a:schemeClr val="tx1"/>
                </a:solidFill>
                <a:latin typeface="Arial" charset="0"/>
                <a:cs typeface="Arial" charset="0"/>
              </a:defRPr>
            </a:lvl1pPr>
            <a:lvl2pPr marL="702756" indent="-270291" defTabSz="914485" eaLnBrk="0" hangingPunct="0">
              <a:defRPr sz="3000">
                <a:solidFill>
                  <a:schemeClr val="tx1"/>
                </a:solidFill>
                <a:latin typeface="Arial" charset="0"/>
                <a:cs typeface="Arial" charset="0"/>
              </a:defRPr>
            </a:lvl2pPr>
            <a:lvl3pPr marL="1081164" indent="-216233" defTabSz="914485" eaLnBrk="0" hangingPunct="0">
              <a:defRPr sz="3000">
                <a:solidFill>
                  <a:schemeClr val="tx1"/>
                </a:solidFill>
                <a:latin typeface="Arial" charset="0"/>
                <a:cs typeface="Arial" charset="0"/>
              </a:defRPr>
            </a:lvl3pPr>
            <a:lvl4pPr marL="1513629" indent="-216233" defTabSz="914485" eaLnBrk="0" hangingPunct="0">
              <a:defRPr sz="3000">
                <a:solidFill>
                  <a:schemeClr val="tx1"/>
                </a:solidFill>
                <a:latin typeface="Arial" charset="0"/>
                <a:cs typeface="Arial" charset="0"/>
              </a:defRPr>
            </a:lvl4pPr>
            <a:lvl5pPr marL="1946095" indent="-216233" defTabSz="914485" eaLnBrk="0" hangingPunct="0">
              <a:defRPr sz="3000">
                <a:solidFill>
                  <a:schemeClr val="tx1"/>
                </a:solidFill>
                <a:latin typeface="Arial" charset="0"/>
                <a:cs typeface="Arial" charset="0"/>
              </a:defRPr>
            </a:lvl5pPr>
            <a:lvl6pPr marL="2378560" indent="-216233" defTabSz="914485" eaLnBrk="0" fontAlgn="base" hangingPunct="0">
              <a:spcBef>
                <a:spcPct val="0"/>
              </a:spcBef>
              <a:spcAft>
                <a:spcPct val="0"/>
              </a:spcAft>
              <a:defRPr sz="3000">
                <a:solidFill>
                  <a:schemeClr val="tx1"/>
                </a:solidFill>
                <a:latin typeface="Arial" charset="0"/>
                <a:cs typeface="Arial" charset="0"/>
              </a:defRPr>
            </a:lvl6pPr>
            <a:lvl7pPr marL="2811026" indent="-216233" defTabSz="914485" eaLnBrk="0" fontAlgn="base" hangingPunct="0">
              <a:spcBef>
                <a:spcPct val="0"/>
              </a:spcBef>
              <a:spcAft>
                <a:spcPct val="0"/>
              </a:spcAft>
              <a:defRPr sz="3000">
                <a:solidFill>
                  <a:schemeClr val="tx1"/>
                </a:solidFill>
                <a:latin typeface="Arial" charset="0"/>
                <a:cs typeface="Arial" charset="0"/>
              </a:defRPr>
            </a:lvl7pPr>
            <a:lvl8pPr marL="3243491" indent="-216233" defTabSz="914485" eaLnBrk="0" fontAlgn="base" hangingPunct="0">
              <a:spcBef>
                <a:spcPct val="0"/>
              </a:spcBef>
              <a:spcAft>
                <a:spcPct val="0"/>
              </a:spcAft>
              <a:defRPr sz="3000">
                <a:solidFill>
                  <a:schemeClr val="tx1"/>
                </a:solidFill>
                <a:latin typeface="Arial" charset="0"/>
                <a:cs typeface="Arial" charset="0"/>
              </a:defRPr>
            </a:lvl8pPr>
            <a:lvl9pPr marL="3675957" indent="-216233" defTabSz="914485" eaLnBrk="0" fontAlgn="base" hangingPunct="0">
              <a:spcBef>
                <a:spcPct val="0"/>
              </a:spcBef>
              <a:spcAft>
                <a:spcPct val="0"/>
              </a:spcAft>
              <a:defRPr sz="3000">
                <a:solidFill>
                  <a:schemeClr val="tx1"/>
                </a:solidFill>
                <a:latin typeface="Arial" charset="0"/>
                <a:cs typeface="Arial" charset="0"/>
              </a:defRPr>
            </a:lvl9pPr>
          </a:lstStyle>
          <a:p>
            <a:pPr eaLnBrk="1" hangingPunct="1"/>
            <a:fld id="{D2D35F96-3AC4-4002-A41B-C033449EA11F}" type="slidenum">
              <a:rPr lang="en-US" sz="1200"/>
              <a:pPr eaLnBrk="1" hangingPunct="1"/>
              <a:t>49</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700" i="1">
                <a:solidFill>
                  <a:schemeClr val="tx2"/>
                </a:solidFill>
                <a:latin typeface="Helvetica" pitchFamily="34" charset="0"/>
              </a:rPr>
              <a:t> </a:t>
            </a:r>
          </a:p>
          <a:p>
            <a:pPr eaLnBrk="1" hangingPunct="1"/>
            <a:endParaRPr lang="en-US" sz="700" i="1">
              <a:solidFill>
                <a:schemeClr val="tx2"/>
              </a:solidFill>
              <a:latin typeface="Helvetica" pitchFamily="34" charset="0"/>
            </a:endParaRPr>
          </a:p>
          <a:p>
            <a:pPr eaLnBrk="1" hangingPunct="1"/>
            <a:r>
              <a:rPr lang="en-US" sz="700" i="1">
                <a:solidFill>
                  <a:schemeClr val="tx2"/>
                </a:solidFill>
                <a:latin typeface="Helvetica" pitchFamily="34" charset="0"/>
              </a:rPr>
              <a:t>QA some source of confusion - these are coded into a bit structure, e.g., thermo phase used in the tau, re retrieval are given in the  first 3 bits of the 5th byte of the QA - not found in an “SDS”. Another ex.: tau confidence QA is bits 2,3 of the 3rd byte, and so 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E67C3-4E17-4397-B363-D8D8506509B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7779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E67C3-4E17-4397-B363-D8D8506509B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394502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E67C3-4E17-4397-B363-D8D8506509B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295083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E67C3-4E17-4397-B363-D8D8506509B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95295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E67C3-4E17-4397-B363-D8D8506509BD}"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156635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E67C3-4E17-4397-B363-D8D8506509B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202571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FE67C3-4E17-4397-B363-D8D8506509BD}" type="datetimeFigureOut">
              <a:rPr lang="en-US" smtClean="0"/>
              <a:pPr/>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263416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E67C3-4E17-4397-B363-D8D8506509BD}" type="datetimeFigureOut">
              <a:rPr lang="en-US" smtClean="0"/>
              <a:pPr/>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358340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E67C3-4E17-4397-B363-D8D8506509BD}"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104764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E67C3-4E17-4397-B363-D8D8506509B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244720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E67C3-4E17-4397-B363-D8D8506509BD}"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C39DA-9C7A-4D72-B56D-B1345613F510}" type="slidenum">
              <a:rPr lang="en-US" smtClean="0"/>
              <a:pPr/>
              <a:t>‹#›</a:t>
            </a:fld>
            <a:endParaRPr lang="en-US"/>
          </a:p>
        </p:txBody>
      </p:sp>
    </p:spTree>
    <p:extLst>
      <p:ext uri="{BB962C8B-B14F-4D97-AF65-F5344CB8AC3E}">
        <p14:creationId xmlns:p14="http://schemas.microsoft.com/office/powerpoint/2010/main" val="46244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E67C3-4E17-4397-B363-D8D8506509BD}" type="datetimeFigureOut">
              <a:rPr lang="en-US" smtClean="0"/>
              <a:pPr/>
              <a:t>4/2/2014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39DA-9C7A-4D72-B56D-B1345613F510}" type="slidenum">
              <a:rPr lang="en-US" smtClean="0"/>
              <a:pPr/>
              <a:t>‹#›</a:t>
            </a:fld>
            <a:endParaRPr lang="en-US"/>
          </a:p>
        </p:txBody>
      </p:sp>
    </p:spTree>
    <p:extLst>
      <p:ext uri="{BB962C8B-B14F-4D97-AF65-F5344CB8AC3E}">
        <p14:creationId xmlns:p14="http://schemas.microsoft.com/office/powerpoint/2010/main" val="322114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sz="3200" b="1" i="1" dirty="0">
                <a:solidFill>
                  <a:srgbClr val="CC0000"/>
                </a:solidFill>
              </a:rPr>
              <a:t>AOSC624 </a:t>
            </a:r>
            <a:br>
              <a:rPr lang="en-US" sz="3200" b="1" i="1" dirty="0">
                <a:solidFill>
                  <a:srgbClr val="CC0000"/>
                </a:solidFill>
              </a:rPr>
            </a:br>
            <a:r>
              <a:rPr lang="en-US" sz="3200" b="1" i="1" dirty="0">
                <a:solidFill>
                  <a:srgbClr val="CC0000"/>
                </a:solidFill>
              </a:rPr>
              <a:t>Class </a:t>
            </a:r>
            <a:r>
              <a:rPr lang="en-US" sz="3200" b="1" i="1" dirty="0" smtClean="0">
                <a:solidFill>
                  <a:srgbClr val="CC0000"/>
                </a:solidFill>
              </a:rPr>
              <a:t>14: May 1, 2014</a:t>
            </a:r>
            <a:r>
              <a:rPr lang="en-US" sz="3200" b="1" i="1" dirty="0">
                <a:solidFill>
                  <a:srgbClr val="CC0000"/>
                </a:solidFill>
              </a:rPr>
              <a:t/>
            </a:r>
            <a:br>
              <a:rPr lang="en-US" sz="3200" b="1" i="1" dirty="0">
                <a:solidFill>
                  <a:srgbClr val="CC0000"/>
                </a:solidFill>
              </a:rPr>
            </a:br>
            <a:endParaRPr lang="en-US" sz="3200" b="1" i="1" dirty="0" smtClean="0">
              <a:solidFill>
                <a:srgbClr val="CC0000"/>
              </a:solidFill>
            </a:endParaRPr>
          </a:p>
        </p:txBody>
      </p:sp>
      <p:sp>
        <p:nvSpPr>
          <p:cNvPr id="89091" name="Rectangle 3"/>
          <p:cNvSpPr>
            <a:spLocks noGrp="1" noChangeArrowheads="1"/>
          </p:cNvSpPr>
          <p:nvPr>
            <p:ph type="body" idx="1"/>
          </p:nvPr>
        </p:nvSpPr>
        <p:spPr>
          <a:xfrm>
            <a:off x="0" y="1295400"/>
            <a:ext cx="9144000" cy="5562600"/>
          </a:xfrm>
        </p:spPr>
        <p:txBody>
          <a:bodyPr>
            <a:normAutofit fontScale="55000" lnSpcReduction="20000"/>
          </a:bodyPr>
          <a:lstStyle/>
          <a:p>
            <a:pPr eaLnBrk="1" hangingPunct="1">
              <a:buNone/>
            </a:pPr>
            <a:r>
              <a:rPr lang="en-US" sz="6500" dirty="0" smtClean="0"/>
              <a:t>Finding Clouds</a:t>
            </a:r>
          </a:p>
          <a:p>
            <a:r>
              <a:rPr lang="en-US" sz="4500" dirty="0" smtClean="0">
                <a:solidFill>
                  <a:srgbClr val="002060"/>
                </a:solidFill>
              </a:rPr>
              <a:t>Cloud detection methods vary according to the satellite system </a:t>
            </a:r>
            <a:r>
              <a:rPr lang="en-US" sz="4500" dirty="0" smtClean="0">
                <a:solidFill>
                  <a:srgbClr val="002060"/>
                </a:solidFill>
              </a:rPr>
              <a:t> used</a:t>
            </a:r>
            <a:r>
              <a:rPr lang="en-US" sz="4500" dirty="0" smtClean="0">
                <a:solidFill>
                  <a:srgbClr val="002060"/>
                </a:solidFill>
              </a:rPr>
              <a:t>.</a:t>
            </a:r>
          </a:p>
          <a:p>
            <a:r>
              <a:rPr lang="en-US" sz="4500" dirty="0" smtClean="0">
                <a:solidFill>
                  <a:srgbClr val="002060"/>
                </a:solidFill>
              </a:rPr>
              <a:t>Reviewed will be approaches such as applied to AVHRR observations, to be followed with more recent methods.</a:t>
            </a:r>
          </a:p>
          <a:p>
            <a:pPr marL="0" indent="0">
              <a:buNone/>
            </a:pPr>
            <a:r>
              <a:rPr lang="en-US" sz="4500" dirty="0" smtClean="0"/>
              <a:t>Specific methods:</a:t>
            </a:r>
          </a:p>
          <a:p>
            <a:r>
              <a:rPr lang="en-US" sz="4500" dirty="0" smtClean="0">
                <a:solidFill>
                  <a:srgbClr val="002060"/>
                </a:solidFill>
              </a:rPr>
              <a:t>“Golden Arches”</a:t>
            </a:r>
          </a:p>
          <a:p>
            <a:r>
              <a:rPr lang="en-US" sz="4500" dirty="0" smtClean="0">
                <a:solidFill>
                  <a:srgbClr val="002060"/>
                </a:solidFill>
              </a:rPr>
              <a:t>Sounders and </a:t>
            </a:r>
            <a:r>
              <a:rPr lang="en-US" sz="4500" dirty="0" err="1" smtClean="0">
                <a:solidFill>
                  <a:srgbClr val="002060"/>
                </a:solidFill>
              </a:rPr>
              <a:t>Kriebel</a:t>
            </a:r>
            <a:r>
              <a:rPr lang="en-US" sz="4500" dirty="0" smtClean="0">
                <a:solidFill>
                  <a:srgbClr val="002060"/>
                </a:solidFill>
              </a:rPr>
              <a:t>-AVHRR principles (e.g., threshold, spatial coherence, ratio of NIR bi-directional reflectance to VIS bi-directional , difference between the 11</a:t>
            </a:r>
            <a:r>
              <a:rPr lang="en-US" sz="4500" dirty="0" smtClean="0">
                <a:solidFill>
                  <a:srgbClr val="002060"/>
                </a:solidFill>
                <a:sym typeface="Symbol" pitchFamily="18" charset="2"/>
              </a:rPr>
              <a:t></a:t>
            </a:r>
            <a:r>
              <a:rPr lang="en-US" sz="4500" dirty="0" smtClean="0">
                <a:solidFill>
                  <a:srgbClr val="002060"/>
                </a:solidFill>
              </a:rPr>
              <a:t>m and 12</a:t>
            </a:r>
            <a:r>
              <a:rPr lang="en-US" sz="4500" dirty="0" smtClean="0">
                <a:solidFill>
                  <a:srgbClr val="002060"/>
                </a:solidFill>
                <a:sym typeface="Symbol" pitchFamily="18" charset="2"/>
              </a:rPr>
              <a:t> </a:t>
            </a:r>
            <a:r>
              <a:rPr lang="en-US" sz="4500" dirty="0" smtClean="0">
                <a:solidFill>
                  <a:srgbClr val="002060"/>
                </a:solidFill>
              </a:rPr>
              <a:t>m brightness temp)</a:t>
            </a:r>
          </a:p>
          <a:p>
            <a:r>
              <a:rPr lang="en-US" sz="4500" dirty="0" smtClean="0">
                <a:solidFill>
                  <a:srgbClr val="002060"/>
                </a:solidFill>
              </a:rPr>
              <a:t>SEVIRI Cloud Detection algorithms</a:t>
            </a:r>
          </a:p>
          <a:p>
            <a:r>
              <a:rPr lang="en-US" sz="4500" dirty="0" smtClean="0">
                <a:solidFill>
                  <a:srgbClr val="002060"/>
                </a:solidFill>
              </a:rPr>
              <a:t>ISCCP Cloud Detection algorithms</a:t>
            </a:r>
          </a:p>
          <a:p>
            <a:r>
              <a:rPr lang="en-US" sz="4500" dirty="0" smtClean="0">
                <a:solidFill>
                  <a:srgbClr val="002060"/>
                </a:solidFill>
              </a:rPr>
              <a:t>Introduction to MODIS</a:t>
            </a:r>
            <a:r>
              <a:rPr lang="en-US" sz="4500" dirty="0" smtClean="0"/>
              <a:t/>
            </a:r>
            <a:br>
              <a:rPr lang="en-US" sz="4500" dirty="0" smtClean="0"/>
            </a:br>
            <a:endParaRPr lang="en-US" sz="4500" dirty="0" smtClean="0"/>
          </a:p>
        </p:txBody>
      </p:sp>
    </p:spTree>
    <p:extLst>
      <p:ext uri="{BB962C8B-B14F-4D97-AF65-F5344CB8AC3E}">
        <p14:creationId xmlns:p14="http://schemas.microsoft.com/office/powerpoint/2010/main" val="46435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295400"/>
          </a:xfrm>
        </p:spPr>
        <p:txBody>
          <a:bodyPr/>
          <a:lstStyle/>
          <a:p>
            <a:pPr eaLnBrk="1" hangingPunct="1"/>
            <a:r>
              <a:rPr lang="en-US" sz="3200" b="1" dirty="0" smtClean="0">
                <a:solidFill>
                  <a:srgbClr val="CC0000"/>
                </a:solidFill>
              </a:rPr>
              <a:t>Saunders and </a:t>
            </a:r>
            <a:r>
              <a:rPr lang="en-US" sz="3200" b="1" dirty="0" err="1" smtClean="0">
                <a:solidFill>
                  <a:srgbClr val="CC0000"/>
                </a:solidFill>
              </a:rPr>
              <a:t>Kriebel</a:t>
            </a:r>
            <a:r>
              <a:rPr lang="en-US" sz="3200" b="1" dirty="0" smtClean="0">
                <a:solidFill>
                  <a:srgbClr val="CC0000"/>
                </a:solidFill>
              </a:rPr>
              <a:t> (1988)-</a:t>
            </a:r>
            <a:r>
              <a:rPr lang="en-US" sz="3200" dirty="0" smtClean="0">
                <a:solidFill>
                  <a:srgbClr val="CC0000"/>
                </a:solidFill>
              </a:rPr>
              <a:t>Cloud detection from AVHRR</a:t>
            </a:r>
          </a:p>
        </p:txBody>
      </p:sp>
      <p:sp>
        <p:nvSpPr>
          <p:cNvPr id="57347" name="Rectangle 3"/>
          <p:cNvSpPr>
            <a:spLocks noGrp="1" noChangeArrowheads="1"/>
          </p:cNvSpPr>
          <p:nvPr>
            <p:ph type="body" idx="1"/>
          </p:nvPr>
        </p:nvSpPr>
        <p:spPr>
          <a:xfrm>
            <a:off x="228600" y="1295400"/>
            <a:ext cx="8763000" cy="5562600"/>
          </a:xfrm>
        </p:spPr>
        <p:txBody>
          <a:bodyPr/>
          <a:lstStyle/>
          <a:p>
            <a:pPr eaLnBrk="1" hangingPunct="1">
              <a:lnSpc>
                <a:spcPct val="80000"/>
              </a:lnSpc>
            </a:pPr>
            <a:r>
              <a:rPr lang="en-US" sz="2800" dirty="0" smtClean="0">
                <a:solidFill>
                  <a:srgbClr val="002060"/>
                </a:solidFill>
              </a:rPr>
              <a:t>Uses all channels of the AVHRR: </a:t>
            </a:r>
            <a:r>
              <a:rPr lang="en-US" sz="2800" b="1" dirty="0" smtClean="0">
                <a:solidFill>
                  <a:srgbClr val="002060"/>
                </a:solidFill>
              </a:rPr>
              <a:t>0.58-0.68; 0.72-1.10; 3.55-3.93; 10.3-11.3; and 11.5-12.5 </a:t>
            </a:r>
            <a:r>
              <a:rPr lang="en-US" sz="2800" b="1" dirty="0" smtClean="0">
                <a:solidFill>
                  <a:srgbClr val="002060"/>
                </a:solidFill>
                <a:sym typeface="Symbol" pitchFamily="18" charset="2"/>
              </a:rPr>
              <a:t></a:t>
            </a:r>
            <a:r>
              <a:rPr lang="en-US" sz="2800" b="1" dirty="0" smtClean="0">
                <a:solidFill>
                  <a:srgbClr val="002060"/>
                </a:solidFill>
              </a:rPr>
              <a:t>m*</a:t>
            </a:r>
            <a:endParaRPr lang="en-US" sz="2800" dirty="0" smtClean="0">
              <a:solidFill>
                <a:srgbClr val="002060"/>
              </a:solidFill>
            </a:endParaRPr>
          </a:p>
          <a:p>
            <a:pPr eaLnBrk="1" hangingPunct="1">
              <a:lnSpc>
                <a:spcPct val="80000"/>
              </a:lnSpc>
            </a:pPr>
            <a:r>
              <a:rPr lang="en-US" sz="2800" dirty="0" smtClean="0">
                <a:solidFill>
                  <a:srgbClr val="002060"/>
                </a:solidFill>
              </a:rPr>
              <a:t>Five daytime or five nighttime tests applied to each individual pixel to determine whether cloud-free, partly cloudy, or cloud-filled.  The pixel is identified as cloud-free or cloud-filled if it passes all the tests to identify that condition; otherwise, assumed to be partly cloudy.</a:t>
            </a:r>
          </a:p>
          <a:p>
            <a:pPr eaLnBrk="1" hangingPunct="1">
              <a:lnSpc>
                <a:spcPct val="80000"/>
              </a:lnSpc>
            </a:pPr>
            <a:r>
              <a:rPr lang="en-US" sz="2800" i="1" dirty="0" smtClean="0">
                <a:solidFill>
                  <a:srgbClr val="C00000"/>
                </a:solidFill>
              </a:rPr>
              <a:t>Surface parameters </a:t>
            </a:r>
            <a:r>
              <a:rPr lang="en-US" sz="2800" dirty="0" smtClean="0">
                <a:solidFill>
                  <a:srgbClr val="002060"/>
                </a:solidFill>
              </a:rPr>
              <a:t>(skin temp, reflectance, NDVI, snow cover) can then be inferred from the cloud-free radiances. </a:t>
            </a:r>
          </a:p>
          <a:p>
            <a:pPr eaLnBrk="1" hangingPunct="1">
              <a:lnSpc>
                <a:spcPct val="80000"/>
              </a:lnSpc>
            </a:pPr>
            <a:r>
              <a:rPr lang="en-US" sz="2800" i="1" dirty="0" smtClean="0">
                <a:solidFill>
                  <a:srgbClr val="C00000"/>
                </a:solidFill>
              </a:rPr>
              <a:t>Cloud parameters </a:t>
            </a:r>
            <a:r>
              <a:rPr lang="en-US" sz="2800" dirty="0" smtClean="0">
                <a:solidFill>
                  <a:srgbClr val="002060"/>
                </a:solidFill>
              </a:rPr>
              <a:t>can be inferred (cloud top temp, optical depth, liquid water content) from cloud-filled radiances.</a:t>
            </a:r>
          </a:p>
          <a:p>
            <a:pPr eaLnBrk="1" hangingPunct="1">
              <a:lnSpc>
                <a:spcPct val="80000"/>
              </a:lnSpc>
            </a:pPr>
            <a:r>
              <a:rPr lang="en-US" sz="2800" dirty="0" smtClean="0"/>
              <a:t>* </a:t>
            </a:r>
            <a:r>
              <a:rPr lang="en-US" sz="2800" u="sng" dirty="0" smtClean="0"/>
              <a:t>Note:</a:t>
            </a:r>
            <a:r>
              <a:rPr lang="en-US" sz="2800" dirty="0" smtClean="0"/>
              <a:t> small changes in AVHRR channels with time (next 	slide).</a:t>
            </a:r>
          </a:p>
        </p:txBody>
      </p:sp>
    </p:spTree>
    <p:extLst>
      <p:ext uri="{BB962C8B-B14F-4D97-AF65-F5344CB8AC3E}">
        <p14:creationId xmlns:p14="http://schemas.microsoft.com/office/powerpoint/2010/main" val="155451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8587" t="38576" r="22900" b="10992"/>
          <a:stretch>
            <a:fillRect/>
          </a:stretch>
        </p:blipFill>
        <p:spPr bwMode="auto">
          <a:xfrm>
            <a:off x="-23943" y="304800"/>
            <a:ext cx="9167943" cy="630764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715963"/>
          </a:xfrm>
        </p:spPr>
        <p:txBody>
          <a:bodyPr/>
          <a:lstStyle/>
          <a:p>
            <a:pPr eaLnBrk="1" hangingPunct="1"/>
            <a:r>
              <a:rPr lang="en-US" sz="3200" b="1" smtClean="0">
                <a:solidFill>
                  <a:srgbClr val="CC0000"/>
                </a:solidFill>
              </a:rPr>
              <a:t>TEST 1</a:t>
            </a:r>
          </a:p>
        </p:txBody>
      </p:sp>
      <p:sp>
        <p:nvSpPr>
          <p:cNvPr id="58371" name="Rectangle 3"/>
          <p:cNvSpPr>
            <a:spLocks noGrp="1" noChangeArrowheads="1"/>
          </p:cNvSpPr>
          <p:nvPr>
            <p:ph type="body" idx="1"/>
          </p:nvPr>
        </p:nvSpPr>
        <p:spPr>
          <a:xfrm>
            <a:off x="152400" y="990600"/>
            <a:ext cx="8763000" cy="5715000"/>
          </a:xfrm>
        </p:spPr>
        <p:txBody>
          <a:bodyPr/>
          <a:lstStyle/>
          <a:p>
            <a:pPr eaLnBrk="1" hangingPunct="1">
              <a:lnSpc>
                <a:spcPct val="90000"/>
              </a:lnSpc>
              <a:buFontTx/>
              <a:buNone/>
            </a:pPr>
            <a:r>
              <a:rPr lang="en-US" sz="3600" dirty="0" smtClean="0">
                <a:solidFill>
                  <a:srgbClr val="002060"/>
                </a:solidFill>
              </a:rPr>
              <a:t>Infrared </a:t>
            </a:r>
            <a:r>
              <a:rPr lang="en-US" sz="3600" i="1" dirty="0" smtClean="0">
                <a:solidFill>
                  <a:srgbClr val="C00000"/>
                </a:solidFill>
              </a:rPr>
              <a:t>threshold test </a:t>
            </a:r>
            <a:r>
              <a:rPr lang="en-US" sz="3600" dirty="0" smtClean="0">
                <a:solidFill>
                  <a:srgbClr val="002060"/>
                </a:solidFill>
              </a:rPr>
              <a:t>applied to both day and night. Uses 12 </a:t>
            </a:r>
            <a:r>
              <a:rPr lang="en-US" sz="3600" dirty="0" smtClean="0">
                <a:solidFill>
                  <a:srgbClr val="002060"/>
                </a:solidFill>
                <a:sym typeface="Symbol" pitchFamily="18" charset="2"/>
              </a:rPr>
              <a:t></a:t>
            </a:r>
            <a:r>
              <a:rPr lang="en-US" sz="3600" dirty="0" smtClean="0">
                <a:solidFill>
                  <a:srgbClr val="002060"/>
                </a:solidFill>
              </a:rPr>
              <a:t>m brightness temperature as a check on cloud contamination. </a:t>
            </a:r>
          </a:p>
          <a:p>
            <a:pPr eaLnBrk="1" hangingPunct="1">
              <a:lnSpc>
                <a:spcPct val="90000"/>
              </a:lnSpc>
              <a:buFontTx/>
              <a:buNone/>
            </a:pPr>
            <a:endParaRPr lang="en-US" sz="3600" dirty="0">
              <a:solidFill>
                <a:srgbClr val="002060"/>
              </a:solidFill>
            </a:endParaRPr>
          </a:p>
          <a:p>
            <a:pPr eaLnBrk="1" hangingPunct="1">
              <a:lnSpc>
                <a:spcPct val="90000"/>
              </a:lnSpc>
              <a:buFontTx/>
              <a:buNone/>
            </a:pPr>
            <a:r>
              <a:rPr lang="en-US" sz="3600" dirty="0" smtClean="0">
                <a:solidFill>
                  <a:srgbClr val="002060"/>
                </a:solidFill>
              </a:rPr>
              <a:t>If measured brightness temperature is below a certain threshold, pixel is rejected as cloud-contaminated. A </a:t>
            </a:r>
            <a:r>
              <a:rPr lang="en-US" sz="3600" i="1" dirty="0" smtClean="0">
                <a:solidFill>
                  <a:srgbClr val="C00000"/>
                </a:solidFill>
              </a:rPr>
              <a:t>built-in climatology </a:t>
            </a:r>
            <a:r>
              <a:rPr lang="en-US" sz="3600" dirty="0" smtClean="0">
                <a:solidFill>
                  <a:srgbClr val="002060"/>
                </a:solidFill>
              </a:rPr>
              <a:t>tells what temperatures to expect for the location, time, and season.</a:t>
            </a:r>
          </a:p>
        </p:txBody>
      </p:sp>
    </p:spTree>
    <p:extLst>
      <p:ext uri="{BB962C8B-B14F-4D97-AF65-F5344CB8AC3E}">
        <p14:creationId xmlns:p14="http://schemas.microsoft.com/office/powerpoint/2010/main" val="1082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15962"/>
          </a:xfrm>
        </p:spPr>
        <p:txBody>
          <a:bodyPr/>
          <a:lstStyle/>
          <a:p>
            <a:pPr eaLnBrk="1" hangingPunct="1"/>
            <a:r>
              <a:rPr lang="en-US" sz="3600" b="1" smtClean="0">
                <a:solidFill>
                  <a:srgbClr val="CC0000"/>
                </a:solidFill>
              </a:rPr>
              <a:t>TEST 2</a:t>
            </a:r>
          </a:p>
        </p:txBody>
      </p:sp>
      <p:sp>
        <p:nvSpPr>
          <p:cNvPr id="59395" name="Rectangle 3"/>
          <p:cNvSpPr>
            <a:spLocks noGrp="1" noChangeArrowheads="1"/>
          </p:cNvSpPr>
          <p:nvPr>
            <p:ph type="body" idx="1"/>
          </p:nvPr>
        </p:nvSpPr>
        <p:spPr>
          <a:xfrm>
            <a:off x="0" y="1143000"/>
            <a:ext cx="8991600" cy="5486400"/>
          </a:xfrm>
        </p:spPr>
        <p:txBody>
          <a:bodyPr/>
          <a:lstStyle/>
          <a:p>
            <a:pPr eaLnBrk="1" hangingPunct="1"/>
            <a:r>
              <a:rPr lang="en-US" dirty="0" smtClean="0"/>
              <a:t>	</a:t>
            </a:r>
            <a:r>
              <a:rPr lang="en-US" i="1" dirty="0" smtClean="0">
                <a:solidFill>
                  <a:srgbClr val="C00000"/>
                </a:solidFill>
              </a:rPr>
              <a:t>Spatial coherence </a:t>
            </a:r>
            <a:r>
              <a:rPr lang="en-US" dirty="0" smtClean="0">
                <a:solidFill>
                  <a:srgbClr val="002060"/>
                </a:solidFill>
              </a:rPr>
              <a:t>test applied on a 3x3-pixel array of 11</a:t>
            </a:r>
            <a:r>
              <a:rPr lang="en-US" dirty="0" smtClean="0">
                <a:solidFill>
                  <a:srgbClr val="002060"/>
                </a:solidFill>
                <a:sym typeface="Symbol" pitchFamily="18" charset="2"/>
              </a:rPr>
              <a:t></a:t>
            </a:r>
            <a:r>
              <a:rPr lang="en-US" dirty="0" smtClean="0">
                <a:solidFill>
                  <a:srgbClr val="002060"/>
                </a:solidFill>
              </a:rPr>
              <a:t>m brightness temperature. Horizontal temp variations over cloud-free land can be large, so during the day it is only applied over the sea.</a:t>
            </a:r>
          </a:p>
          <a:p>
            <a:pPr eaLnBrk="1" hangingPunct="1"/>
            <a:endParaRPr lang="en-US" dirty="0" smtClean="0">
              <a:solidFill>
                <a:srgbClr val="002060"/>
              </a:solidFill>
            </a:endParaRPr>
          </a:p>
          <a:p>
            <a:pPr eaLnBrk="1" hangingPunct="1"/>
            <a:r>
              <a:rPr lang="en-US" dirty="0" smtClean="0">
                <a:solidFill>
                  <a:srgbClr val="002060"/>
                </a:solidFill>
              </a:rPr>
              <a:t>    Surface temperature variability over land is less at night, making a spatial coherence test possible, but with an increased standard deviation threshold</a:t>
            </a:r>
            <a:r>
              <a:rPr lang="en-US" dirty="0" smtClean="0">
                <a:solidFill>
                  <a:schemeClr val="accent2"/>
                </a:solidFill>
              </a:rPr>
              <a:t>.</a:t>
            </a:r>
          </a:p>
        </p:txBody>
      </p:sp>
    </p:spTree>
    <p:extLst>
      <p:ext uri="{BB962C8B-B14F-4D97-AF65-F5344CB8AC3E}">
        <p14:creationId xmlns:p14="http://schemas.microsoft.com/office/powerpoint/2010/main" val="101934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639762"/>
          </a:xfrm>
        </p:spPr>
        <p:txBody>
          <a:bodyPr/>
          <a:lstStyle/>
          <a:p>
            <a:pPr eaLnBrk="1" hangingPunct="1"/>
            <a:r>
              <a:rPr lang="en-US" sz="3200" b="1" smtClean="0">
                <a:solidFill>
                  <a:srgbClr val="CC0000"/>
                </a:solidFill>
              </a:rPr>
              <a:t>TEST 3</a:t>
            </a:r>
          </a:p>
        </p:txBody>
      </p:sp>
      <p:sp>
        <p:nvSpPr>
          <p:cNvPr id="60419" name="Rectangle 3"/>
          <p:cNvSpPr>
            <a:spLocks noGrp="1" noChangeArrowheads="1"/>
          </p:cNvSpPr>
          <p:nvPr>
            <p:ph type="body" idx="1"/>
          </p:nvPr>
        </p:nvSpPr>
        <p:spPr>
          <a:xfrm>
            <a:off x="0" y="990600"/>
            <a:ext cx="8686800" cy="5715000"/>
          </a:xfrm>
        </p:spPr>
        <p:txBody>
          <a:bodyPr/>
          <a:lstStyle/>
          <a:p>
            <a:pPr eaLnBrk="1" hangingPunct="1">
              <a:buFontTx/>
              <a:buNone/>
            </a:pPr>
            <a:r>
              <a:rPr lang="en-US" dirty="0" smtClean="0">
                <a:solidFill>
                  <a:schemeClr val="accent2"/>
                </a:solidFill>
              </a:rPr>
              <a:t>	</a:t>
            </a:r>
            <a:r>
              <a:rPr lang="en-US" dirty="0" smtClean="0">
                <a:solidFill>
                  <a:srgbClr val="C00000"/>
                </a:solidFill>
              </a:rPr>
              <a:t>Dynamic reflectance threshold </a:t>
            </a:r>
            <a:r>
              <a:rPr lang="en-US" dirty="0" smtClean="0">
                <a:solidFill>
                  <a:srgbClr val="C00000"/>
                </a:solidFill>
              </a:rPr>
              <a:t>test</a:t>
            </a:r>
            <a:r>
              <a:rPr lang="en-US" dirty="0" smtClean="0">
                <a:solidFill>
                  <a:srgbClr val="002060"/>
                </a:solidFill>
              </a:rPr>
              <a:t>, i</a:t>
            </a:r>
            <a:r>
              <a:rPr lang="en-US" dirty="0" smtClean="0">
                <a:solidFill>
                  <a:srgbClr val="002060"/>
                </a:solidFill>
              </a:rPr>
              <a:t>dentifies </a:t>
            </a:r>
            <a:r>
              <a:rPr lang="en-US" dirty="0" smtClean="0">
                <a:solidFill>
                  <a:srgbClr val="002060"/>
                </a:solidFill>
              </a:rPr>
              <a:t>a cloud free reflectance peak and then sets a threshold value. </a:t>
            </a:r>
            <a:r>
              <a:rPr lang="en-US" dirty="0" smtClean="0">
                <a:solidFill>
                  <a:srgbClr val="002060"/>
                </a:solidFill>
              </a:rPr>
              <a:t> All </a:t>
            </a:r>
            <a:r>
              <a:rPr lang="en-US" dirty="0" smtClean="0">
                <a:solidFill>
                  <a:srgbClr val="002060"/>
                </a:solidFill>
              </a:rPr>
              <a:t>pixels with reflectance above this threshold are assumed to be cloud-contaminated. </a:t>
            </a:r>
            <a:r>
              <a:rPr lang="en-US" dirty="0" smtClean="0">
                <a:solidFill>
                  <a:srgbClr val="C00000"/>
                </a:solidFill>
              </a:rPr>
              <a:t>The test removes uncertainties due to variations in calibration and changes in surface reflectance with solar zenith/azimuth </a:t>
            </a:r>
            <a:r>
              <a:rPr lang="en-US" dirty="0" smtClean="0">
                <a:solidFill>
                  <a:srgbClr val="002060"/>
                </a:solidFill>
              </a:rPr>
              <a:t>angles, etc. If a fixed reflectance threshold is applied these variations will mean that it is often too high or too low.</a:t>
            </a:r>
          </a:p>
        </p:txBody>
      </p:sp>
    </p:spTree>
    <p:extLst>
      <p:ext uri="{BB962C8B-B14F-4D97-AF65-F5344CB8AC3E}">
        <p14:creationId xmlns:p14="http://schemas.microsoft.com/office/powerpoint/2010/main" val="135107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52400" y="990600"/>
            <a:ext cx="8763000" cy="5638800"/>
          </a:xfrm>
        </p:spPr>
        <p:txBody>
          <a:bodyPr>
            <a:normAutofit lnSpcReduction="10000"/>
          </a:bodyPr>
          <a:lstStyle/>
          <a:p>
            <a:pPr eaLnBrk="1" hangingPunct="1">
              <a:lnSpc>
                <a:spcPct val="80000"/>
              </a:lnSpc>
            </a:pPr>
            <a:r>
              <a:rPr lang="en-US" sz="2400" dirty="0" smtClean="0"/>
              <a:t>	</a:t>
            </a:r>
            <a:r>
              <a:rPr lang="en-US" sz="2800" dirty="0" smtClean="0">
                <a:solidFill>
                  <a:srgbClr val="C00000"/>
                </a:solidFill>
              </a:rPr>
              <a:t>Used during the </a:t>
            </a:r>
            <a:r>
              <a:rPr lang="en-US" sz="2800" dirty="0" smtClean="0">
                <a:solidFill>
                  <a:srgbClr val="C00000"/>
                </a:solidFill>
              </a:rPr>
              <a:t>day</a:t>
            </a:r>
            <a:r>
              <a:rPr lang="en-US" sz="2800" dirty="0" smtClean="0">
                <a:solidFill>
                  <a:srgbClr val="002060"/>
                </a:solidFill>
              </a:rPr>
              <a:t>, </a:t>
            </a:r>
            <a:r>
              <a:rPr lang="en-US" sz="2800" dirty="0" smtClean="0">
                <a:solidFill>
                  <a:srgbClr val="002060"/>
                </a:solidFill>
              </a:rPr>
              <a:t>makes </a:t>
            </a:r>
            <a:r>
              <a:rPr lang="en-US" sz="2800" dirty="0" smtClean="0">
                <a:solidFill>
                  <a:srgbClr val="002060"/>
                </a:solidFill>
              </a:rPr>
              <a:t>use of the ratio (Q) of NIR bi-directional reflectance to VIS bi-directional reflectance (Q=R</a:t>
            </a:r>
            <a:r>
              <a:rPr lang="en-US" sz="2800" baseline="-25000" dirty="0" smtClean="0">
                <a:solidFill>
                  <a:srgbClr val="002060"/>
                </a:solidFill>
              </a:rPr>
              <a:t>2</a:t>
            </a:r>
            <a:r>
              <a:rPr lang="en-US" sz="2800" dirty="0" smtClean="0">
                <a:solidFill>
                  <a:srgbClr val="002060"/>
                </a:solidFill>
              </a:rPr>
              <a:t>/R</a:t>
            </a:r>
            <a:r>
              <a:rPr lang="en-US" sz="2800" baseline="-25000" dirty="0" smtClean="0">
                <a:solidFill>
                  <a:srgbClr val="002060"/>
                </a:solidFill>
              </a:rPr>
              <a:t>1</a:t>
            </a:r>
            <a:r>
              <a:rPr lang="en-US" sz="2800" dirty="0" smtClean="0">
                <a:solidFill>
                  <a:srgbClr val="002060"/>
                </a:solidFill>
              </a:rPr>
              <a:t>)</a:t>
            </a:r>
            <a:endParaRPr lang="en-US" sz="2800" b="1" dirty="0" smtClean="0">
              <a:solidFill>
                <a:srgbClr val="002060"/>
              </a:solidFill>
            </a:endParaRPr>
          </a:p>
          <a:p>
            <a:pPr eaLnBrk="1" hangingPunct="1">
              <a:lnSpc>
                <a:spcPct val="80000"/>
              </a:lnSpc>
            </a:pPr>
            <a:r>
              <a:rPr lang="en-US" sz="2800" b="1" dirty="0" smtClean="0">
                <a:solidFill>
                  <a:srgbClr val="002060"/>
                </a:solidFill>
              </a:rPr>
              <a:t>Q ~ 1 over clouds</a:t>
            </a:r>
            <a:endParaRPr lang="en-US" sz="2800" dirty="0" smtClean="0">
              <a:solidFill>
                <a:srgbClr val="002060"/>
              </a:solidFill>
            </a:endParaRPr>
          </a:p>
          <a:p>
            <a:pPr eaLnBrk="1" hangingPunct="1">
              <a:lnSpc>
                <a:spcPct val="80000"/>
              </a:lnSpc>
            </a:pPr>
            <a:r>
              <a:rPr lang="en-US" sz="2800" dirty="0" smtClean="0">
                <a:solidFill>
                  <a:srgbClr val="002060"/>
                </a:solidFill>
              </a:rPr>
              <a:t>Reflectance of clouds decreases slightly at NIR and anisotropy effects are similar in both channels, and therefore, cancel.</a:t>
            </a:r>
            <a:br>
              <a:rPr lang="en-US" sz="2800" dirty="0" smtClean="0">
                <a:solidFill>
                  <a:srgbClr val="002060"/>
                </a:solidFill>
              </a:rPr>
            </a:br>
            <a:endParaRPr lang="en-US" sz="2800" b="1" dirty="0" smtClean="0">
              <a:solidFill>
                <a:srgbClr val="002060"/>
              </a:solidFill>
            </a:endParaRPr>
          </a:p>
          <a:p>
            <a:pPr eaLnBrk="1" hangingPunct="1">
              <a:lnSpc>
                <a:spcPct val="80000"/>
              </a:lnSpc>
            </a:pPr>
            <a:r>
              <a:rPr lang="en-US" sz="2800" b="1" dirty="0" smtClean="0">
                <a:solidFill>
                  <a:srgbClr val="002060"/>
                </a:solidFill>
              </a:rPr>
              <a:t>Q ~ .5 over cloud-free water</a:t>
            </a:r>
            <a:endParaRPr lang="en-US" sz="2800" dirty="0" smtClean="0">
              <a:solidFill>
                <a:srgbClr val="002060"/>
              </a:solidFill>
            </a:endParaRPr>
          </a:p>
          <a:p>
            <a:pPr eaLnBrk="1" hangingPunct="1">
              <a:lnSpc>
                <a:spcPct val="80000"/>
              </a:lnSpc>
            </a:pPr>
            <a:r>
              <a:rPr lang="en-US" sz="2800" dirty="0" smtClean="0">
                <a:solidFill>
                  <a:srgbClr val="002060"/>
                </a:solidFill>
              </a:rPr>
              <a:t>Enhanced back-scattering at VIS wavelength due to molecular and aerosol scattering causes the visible reflectance to be often twice that of NIR </a:t>
            </a:r>
            <a:endParaRPr lang="en-US" sz="2800" b="1" dirty="0" smtClean="0">
              <a:solidFill>
                <a:srgbClr val="002060"/>
              </a:solidFill>
            </a:endParaRPr>
          </a:p>
          <a:p>
            <a:pPr eaLnBrk="1" hangingPunct="1">
              <a:lnSpc>
                <a:spcPct val="80000"/>
              </a:lnSpc>
            </a:pPr>
            <a:r>
              <a:rPr lang="en-US" sz="2800" b="1" dirty="0" smtClean="0">
                <a:solidFill>
                  <a:srgbClr val="002060"/>
                </a:solidFill>
              </a:rPr>
              <a:t>Q &gt; 1 always over land</a:t>
            </a:r>
            <a:endParaRPr lang="en-US" sz="2800" dirty="0" smtClean="0">
              <a:solidFill>
                <a:srgbClr val="002060"/>
              </a:solidFill>
            </a:endParaRPr>
          </a:p>
          <a:p>
            <a:pPr eaLnBrk="1" hangingPunct="1">
              <a:lnSpc>
                <a:spcPct val="80000"/>
              </a:lnSpc>
            </a:pPr>
            <a:r>
              <a:rPr lang="en-US" sz="2800" dirty="0" smtClean="0">
                <a:solidFill>
                  <a:srgbClr val="002060"/>
                </a:solidFill>
              </a:rPr>
              <a:t>Over land, reflectance increases markedly at NIR compared to VIS; even over desert or in winter, reflectance is higher at NIR.</a:t>
            </a:r>
          </a:p>
        </p:txBody>
      </p:sp>
      <p:sp>
        <p:nvSpPr>
          <p:cNvPr id="61443" name="Text Box 3"/>
          <p:cNvSpPr txBox="1">
            <a:spLocks noChangeArrowheads="1"/>
          </p:cNvSpPr>
          <p:nvPr/>
        </p:nvSpPr>
        <p:spPr bwMode="auto">
          <a:xfrm>
            <a:off x="1127125" y="244475"/>
            <a:ext cx="679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b="1">
                <a:solidFill>
                  <a:srgbClr val="CC0000"/>
                </a:solidFill>
              </a:rPr>
              <a:t>TEST 4</a:t>
            </a:r>
          </a:p>
        </p:txBody>
      </p:sp>
    </p:spTree>
    <p:extLst>
      <p:ext uri="{BB962C8B-B14F-4D97-AF65-F5344CB8AC3E}">
        <p14:creationId xmlns:p14="http://schemas.microsoft.com/office/powerpoint/2010/main" val="188999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92162"/>
          </a:xfrm>
        </p:spPr>
        <p:txBody>
          <a:bodyPr/>
          <a:lstStyle/>
          <a:p>
            <a:pPr eaLnBrk="1" hangingPunct="1"/>
            <a:r>
              <a:rPr lang="en-US" b="1" smtClean="0">
                <a:solidFill>
                  <a:srgbClr val="CC0000"/>
                </a:solidFill>
              </a:rPr>
              <a:t>TEST 5</a:t>
            </a:r>
          </a:p>
        </p:txBody>
      </p:sp>
      <p:sp>
        <p:nvSpPr>
          <p:cNvPr id="62467" name="Rectangle 3"/>
          <p:cNvSpPr>
            <a:spLocks noGrp="1" noChangeArrowheads="1"/>
          </p:cNvSpPr>
          <p:nvPr>
            <p:ph type="body" idx="1"/>
          </p:nvPr>
        </p:nvSpPr>
        <p:spPr>
          <a:xfrm>
            <a:off x="0" y="1219200"/>
            <a:ext cx="8686800" cy="5638800"/>
          </a:xfrm>
        </p:spPr>
        <p:txBody>
          <a:bodyPr/>
          <a:lstStyle/>
          <a:p>
            <a:r>
              <a:rPr lang="en-US" dirty="0" smtClean="0">
                <a:solidFill>
                  <a:srgbClr val="002060"/>
                </a:solidFill>
              </a:rPr>
              <a:t>Examines </a:t>
            </a:r>
            <a:r>
              <a:rPr lang="en-US" dirty="0" smtClean="0">
                <a:solidFill>
                  <a:srgbClr val="C00000"/>
                </a:solidFill>
              </a:rPr>
              <a:t>difference between the 11</a:t>
            </a:r>
            <a:r>
              <a:rPr lang="en-US" dirty="0" smtClean="0">
                <a:solidFill>
                  <a:srgbClr val="C00000"/>
                </a:solidFill>
                <a:sym typeface="Symbol" pitchFamily="18" charset="2"/>
              </a:rPr>
              <a:t></a:t>
            </a:r>
            <a:r>
              <a:rPr lang="en-US" dirty="0" smtClean="0">
                <a:solidFill>
                  <a:srgbClr val="C00000"/>
                </a:solidFill>
              </a:rPr>
              <a:t>m and </a:t>
            </a:r>
          </a:p>
          <a:p>
            <a:pPr marL="0" indent="0">
              <a:buNone/>
            </a:pPr>
            <a:r>
              <a:rPr lang="en-US" dirty="0">
                <a:solidFill>
                  <a:srgbClr val="C00000"/>
                </a:solidFill>
              </a:rPr>
              <a:t>	</a:t>
            </a:r>
            <a:r>
              <a:rPr lang="en-US" dirty="0" smtClean="0">
                <a:solidFill>
                  <a:srgbClr val="C00000"/>
                </a:solidFill>
              </a:rPr>
              <a:t>12</a:t>
            </a:r>
            <a:r>
              <a:rPr lang="en-US" dirty="0" smtClean="0">
                <a:solidFill>
                  <a:srgbClr val="C00000"/>
                </a:solidFill>
                <a:sym typeface="Symbol" pitchFamily="18" charset="2"/>
              </a:rPr>
              <a:t> </a:t>
            </a:r>
            <a:r>
              <a:rPr lang="en-US" dirty="0">
                <a:solidFill>
                  <a:srgbClr val="C00000"/>
                </a:solidFill>
                <a:sym typeface="Symbol" pitchFamily="18" charset="2"/>
              </a:rPr>
              <a:t></a:t>
            </a:r>
            <a:r>
              <a:rPr lang="en-US" dirty="0">
                <a:solidFill>
                  <a:srgbClr val="C00000"/>
                </a:solidFill>
              </a:rPr>
              <a:t>m </a:t>
            </a:r>
            <a:r>
              <a:rPr lang="en-US" dirty="0" smtClean="0">
                <a:solidFill>
                  <a:srgbClr val="C00000"/>
                </a:solidFill>
              </a:rPr>
              <a:t>brightness temps. </a:t>
            </a:r>
          </a:p>
          <a:p>
            <a:pPr eaLnBrk="1" hangingPunct="1">
              <a:buFontTx/>
              <a:buNone/>
            </a:pPr>
            <a:endParaRPr lang="en-US" dirty="0" smtClean="0">
              <a:solidFill>
                <a:srgbClr val="002060"/>
              </a:solidFill>
            </a:endParaRPr>
          </a:p>
          <a:p>
            <a:pPr eaLnBrk="1" hangingPunct="1"/>
            <a:r>
              <a:rPr lang="en-US" dirty="0" smtClean="0">
                <a:solidFill>
                  <a:srgbClr val="002060"/>
                </a:solidFill>
              </a:rPr>
              <a:t>A pixel must pass all of the tests above to be assigned cloud-free.</a:t>
            </a:r>
          </a:p>
          <a:p>
            <a:pPr eaLnBrk="1" hangingPunct="1">
              <a:buFontTx/>
              <a:buNone/>
            </a:pPr>
            <a:endParaRPr lang="en-US" dirty="0" smtClean="0">
              <a:solidFill>
                <a:srgbClr val="002060"/>
              </a:solidFill>
            </a:endParaRPr>
          </a:p>
          <a:p>
            <a:pPr eaLnBrk="1" hangingPunct="1"/>
            <a:r>
              <a:rPr lang="en-US" dirty="0" smtClean="0">
                <a:solidFill>
                  <a:srgbClr val="002060"/>
                </a:solidFill>
              </a:rPr>
              <a:t>Detection of cloud-contaminated pixel at night is similar, but all needs are solar reflectance are replaced by brightness temp differences between IR channels 3, 4, and 5.</a:t>
            </a:r>
          </a:p>
        </p:txBody>
      </p:sp>
    </p:spTree>
    <p:extLst>
      <p:ext uri="{BB962C8B-B14F-4D97-AF65-F5344CB8AC3E}">
        <p14:creationId xmlns:p14="http://schemas.microsoft.com/office/powerpoint/2010/main" val="318274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64" y="304800"/>
            <a:ext cx="9015663" cy="5940088"/>
          </a:xfrm>
          <a:prstGeom prst="rect">
            <a:avLst/>
          </a:prstGeom>
        </p:spPr>
        <p:txBody>
          <a:bodyPr wrap="square">
            <a:spAutoFit/>
          </a:bodyPr>
          <a:lstStyle/>
          <a:p>
            <a:r>
              <a:rPr lang="en-US" dirty="0" smtClean="0"/>
              <a:t> </a:t>
            </a:r>
            <a:r>
              <a:rPr lang="en-US" sz="3200" dirty="0" smtClean="0">
                <a:solidFill>
                  <a:srgbClr val="C00000"/>
                </a:solidFill>
              </a:rPr>
              <a:t>Summary:</a:t>
            </a:r>
          </a:p>
          <a:p>
            <a:endParaRPr lang="en-US" sz="2800" i="1" dirty="0" smtClean="0">
              <a:solidFill>
                <a:srgbClr val="C00000"/>
              </a:solidFill>
            </a:endParaRPr>
          </a:p>
          <a:p>
            <a:r>
              <a:rPr lang="en-US" sz="3200" dirty="0">
                <a:solidFill>
                  <a:srgbClr val="002060"/>
                </a:solidFill>
              </a:rPr>
              <a:t>B</a:t>
            </a:r>
            <a:r>
              <a:rPr lang="en-US" sz="3200" dirty="0" smtClean="0">
                <a:solidFill>
                  <a:srgbClr val="002060"/>
                </a:solidFill>
              </a:rPr>
              <a:t>ased </a:t>
            </a:r>
            <a:r>
              <a:rPr lang="en-US" sz="3200" dirty="0">
                <a:solidFill>
                  <a:srgbClr val="002060"/>
                </a:solidFill>
              </a:rPr>
              <a:t>on </a:t>
            </a:r>
            <a:r>
              <a:rPr lang="en-US" sz="3200" dirty="0">
                <a:solidFill>
                  <a:srgbClr val="C00000"/>
                </a:solidFill>
              </a:rPr>
              <a:t>five </a:t>
            </a:r>
            <a:r>
              <a:rPr lang="en-US" sz="3200" dirty="0" smtClean="0">
                <a:solidFill>
                  <a:srgbClr val="C00000"/>
                </a:solidFill>
              </a:rPr>
              <a:t>tests</a:t>
            </a:r>
            <a:r>
              <a:rPr lang="en-US" sz="3200" dirty="0">
                <a:solidFill>
                  <a:srgbClr val="002060"/>
                </a:solidFill>
              </a:rPr>
              <a:t>, i.e</a:t>
            </a:r>
            <a:r>
              <a:rPr lang="en-US" sz="3200" dirty="0" smtClean="0">
                <a:solidFill>
                  <a:srgbClr val="002060"/>
                </a:solidFill>
              </a:rPr>
              <a:t>.,  </a:t>
            </a:r>
            <a:r>
              <a:rPr lang="en-US" sz="3200" dirty="0">
                <a:solidFill>
                  <a:srgbClr val="002060"/>
                </a:solidFill>
              </a:rPr>
              <a:t>the </a:t>
            </a:r>
            <a:r>
              <a:rPr lang="en-US" sz="3200" dirty="0">
                <a:solidFill>
                  <a:srgbClr val="C00000"/>
                </a:solidFill>
              </a:rPr>
              <a:t>visible </a:t>
            </a:r>
            <a:r>
              <a:rPr lang="en-US" sz="3200" dirty="0" smtClean="0">
                <a:solidFill>
                  <a:srgbClr val="C00000"/>
                </a:solidFill>
              </a:rPr>
              <a:t>brightness threshold</a:t>
            </a:r>
            <a:r>
              <a:rPr lang="en-US" sz="3200" dirty="0" smtClean="0">
                <a:solidFill>
                  <a:srgbClr val="002060"/>
                </a:solidFill>
              </a:rPr>
              <a:t> </a:t>
            </a:r>
            <a:r>
              <a:rPr lang="en-US" sz="3200" dirty="0">
                <a:solidFill>
                  <a:srgbClr val="002060"/>
                </a:solidFill>
              </a:rPr>
              <a:t>test for channel 1, the </a:t>
            </a:r>
            <a:r>
              <a:rPr lang="en-US" sz="3200" dirty="0">
                <a:solidFill>
                  <a:srgbClr val="C00000"/>
                </a:solidFill>
              </a:rPr>
              <a:t>brightness </a:t>
            </a:r>
            <a:r>
              <a:rPr lang="en-US" sz="3200" dirty="0" smtClean="0">
                <a:solidFill>
                  <a:srgbClr val="C00000"/>
                </a:solidFill>
              </a:rPr>
              <a:t>temperature threshold </a:t>
            </a:r>
            <a:r>
              <a:rPr lang="en-US" sz="3200" dirty="0">
                <a:solidFill>
                  <a:srgbClr val="002060"/>
                </a:solidFill>
              </a:rPr>
              <a:t>test for channel 4, the </a:t>
            </a:r>
            <a:r>
              <a:rPr lang="en-US" sz="3200" dirty="0">
                <a:solidFill>
                  <a:srgbClr val="C00000"/>
                </a:solidFill>
              </a:rPr>
              <a:t>reflectance ratio </a:t>
            </a:r>
            <a:r>
              <a:rPr lang="en-US" sz="3200" dirty="0">
                <a:solidFill>
                  <a:srgbClr val="002060"/>
                </a:solidFill>
              </a:rPr>
              <a:t>test of channels 2 and 1, the </a:t>
            </a:r>
            <a:r>
              <a:rPr lang="en-US" sz="3200" dirty="0">
                <a:solidFill>
                  <a:srgbClr val="C00000"/>
                </a:solidFill>
              </a:rPr>
              <a:t>brightness temperature difference </a:t>
            </a:r>
            <a:r>
              <a:rPr lang="en-US" sz="3200" dirty="0">
                <a:solidFill>
                  <a:srgbClr val="002060"/>
                </a:solidFill>
              </a:rPr>
              <a:t>test of channels 4 and 5, and the </a:t>
            </a:r>
            <a:r>
              <a:rPr lang="en-US" sz="3200" dirty="0">
                <a:solidFill>
                  <a:srgbClr val="C00000"/>
                </a:solidFill>
              </a:rPr>
              <a:t>spatial uniformity test </a:t>
            </a:r>
            <a:r>
              <a:rPr lang="en-US" sz="3200" dirty="0">
                <a:solidFill>
                  <a:srgbClr val="002060"/>
                </a:solidFill>
              </a:rPr>
              <a:t>(over ocean only). </a:t>
            </a:r>
            <a:r>
              <a:rPr lang="en-US" sz="3200" dirty="0" smtClean="0">
                <a:solidFill>
                  <a:srgbClr val="002060"/>
                </a:solidFill>
              </a:rPr>
              <a:t>If </a:t>
            </a:r>
            <a:r>
              <a:rPr lang="en-US" sz="3200" dirty="0">
                <a:solidFill>
                  <a:srgbClr val="002060"/>
                </a:solidFill>
              </a:rPr>
              <a:t>one of the tests indicates a cloud, the pixel is considered as cloud contaminated. Only if no one of the tests indicates ‘no cloud’, the pixel is defined as cloud free.</a:t>
            </a:r>
          </a:p>
        </p:txBody>
      </p:sp>
    </p:spTree>
    <p:extLst>
      <p:ext uri="{BB962C8B-B14F-4D97-AF65-F5344CB8AC3E}">
        <p14:creationId xmlns:p14="http://schemas.microsoft.com/office/powerpoint/2010/main" val="408701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48083"/>
          </a:xfrm>
          <a:prstGeom prst="rect">
            <a:avLst/>
          </a:prstGeom>
        </p:spPr>
        <p:txBody>
          <a:bodyPr wrap="square">
            <a:spAutoFit/>
          </a:bodyPr>
          <a:lstStyle/>
          <a:p>
            <a:r>
              <a:rPr lang="en-US" dirty="0"/>
              <a:t>	</a:t>
            </a:r>
          </a:p>
          <a:p>
            <a:pPr algn="ctr"/>
            <a:r>
              <a:rPr lang="en-US" sz="3600" dirty="0" smtClean="0">
                <a:solidFill>
                  <a:srgbClr val="C00000"/>
                </a:solidFill>
              </a:rPr>
              <a:t>Examples of Recent Algorithms:</a:t>
            </a:r>
          </a:p>
          <a:p>
            <a:pPr algn="ctr"/>
            <a:r>
              <a:rPr lang="en-US" sz="3600" dirty="0" smtClean="0">
                <a:solidFill>
                  <a:srgbClr val="C00000"/>
                </a:solidFill>
              </a:rPr>
              <a:t>Cloud </a:t>
            </a:r>
            <a:r>
              <a:rPr lang="en-US" sz="3600" dirty="0">
                <a:solidFill>
                  <a:srgbClr val="C00000"/>
                </a:solidFill>
              </a:rPr>
              <a:t>Detection for MSG - Algorithm Theoretical Basis Document </a:t>
            </a:r>
            <a:r>
              <a:rPr lang="en-US" sz="3600" dirty="0" smtClean="0">
                <a:solidFill>
                  <a:srgbClr val="C00000"/>
                </a:solidFill>
              </a:rPr>
              <a:t>(ATBD)</a:t>
            </a:r>
          </a:p>
          <a:p>
            <a:endParaRPr lang="en-US" dirty="0"/>
          </a:p>
          <a:p>
            <a:r>
              <a:rPr lang="en-US" sz="2800" dirty="0" smtClean="0"/>
              <a:t>The </a:t>
            </a:r>
            <a:r>
              <a:rPr lang="en-US" sz="2800" dirty="0"/>
              <a:t>current generation of geostationary </a:t>
            </a:r>
            <a:r>
              <a:rPr lang="en-US" sz="2800" dirty="0" smtClean="0"/>
              <a:t> </a:t>
            </a:r>
            <a:r>
              <a:rPr lang="en-US" sz="2800" dirty="0" err="1" smtClean="0"/>
              <a:t>Meteosat</a:t>
            </a:r>
            <a:r>
              <a:rPr lang="en-US" sz="2800" dirty="0" smtClean="0"/>
              <a:t> </a:t>
            </a:r>
            <a:r>
              <a:rPr lang="en-US" sz="2800" dirty="0" smtClean="0"/>
              <a:t> </a:t>
            </a:r>
            <a:r>
              <a:rPr lang="en-US" sz="2800" dirty="0" smtClean="0">
                <a:solidFill>
                  <a:srgbClr val="C00000"/>
                </a:solidFill>
              </a:rPr>
              <a:t>(</a:t>
            </a:r>
            <a:r>
              <a:rPr lang="en-US" sz="2800" dirty="0" err="1">
                <a:solidFill>
                  <a:srgbClr val="C00000"/>
                </a:solidFill>
              </a:rPr>
              <a:t>Meteosat</a:t>
            </a:r>
            <a:r>
              <a:rPr lang="en-US" sz="2800" dirty="0">
                <a:solidFill>
                  <a:srgbClr val="C00000"/>
                </a:solidFill>
              </a:rPr>
              <a:t> Second Generation - MSG)</a:t>
            </a:r>
            <a:r>
              <a:rPr lang="en-US" sz="2800" dirty="0"/>
              <a:t> has 12 channels with a horizontal resolution of 3 km at the sub-satellite point and an image repeat cycle of 15 minutes. </a:t>
            </a:r>
            <a:r>
              <a:rPr lang="en-US" sz="2800" dirty="0" smtClean="0"/>
              <a:t>The </a:t>
            </a:r>
            <a:r>
              <a:rPr lang="en-US" sz="2800" dirty="0"/>
              <a:t>cloud-processing task within that prototype algorithm is split into </a:t>
            </a:r>
            <a:r>
              <a:rPr lang="en-US" sz="2800" dirty="0" smtClean="0"/>
              <a:t>two </a:t>
            </a:r>
            <a:r>
              <a:rPr lang="en-US" sz="2800" dirty="0"/>
              <a:t>separate tasks - the cloud detection (called scenes analysis (SCE)) and the cloud analysis (CLA). The scenes analysis derives a </a:t>
            </a:r>
            <a:r>
              <a:rPr lang="en-US" sz="2800" i="1" dirty="0">
                <a:solidFill>
                  <a:srgbClr val="C00000"/>
                </a:solidFill>
              </a:rPr>
              <a:t>cloud mask </a:t>
            </a:r>
            <a:r>
              <a:rPr lang="en-US" sz="2800" dirty="0"/>
              <a:t>(cloud/no cloud decision) on pixel basis, while the </a:t>
            </a:r>
            <a:r>
              <a:rPr lang="en-US" sz="2800" i="1" dirty="0">
                <a:solidFill>
                  <a:srgbClr val="C00000"/>
                </a:solidFill>
              </a:rPr>
              <a:t>cloud analysis </a:t>
            </a:r>
            <a:r>
              <a:rPr lang="en-US" sz="2800" dirty="0"/>
              <a:t>derives detailed information on the cloud type. </a:t>
            </a:r>
            <a:r>
              <a:rPr lang="en-US" sz="2800" dirty="0" smtClean="0"/>
              <a:t>Here only </a:t>
            </a:r>
            <a:r>
              <a:rPr lang="en-US" sz="2800" dirty="0"/>
              <a:t>the cloud detection algorithm is described </a:t>
            </a:r>
          </a:p>
          <a:p>
            <a:r>
              <a:rPr lang="en-US" sz="2800" dirty="0" smtClean="0"/>
              <a:t> </a:t>
            </a:r>
            <a:endParaRPr lang="en-US" sz="2800" dirty="0"/>
          </a:p>
        </p:txBody>
      </p:sp>
      <p:sp>
        <p:nvSpPr>
          <p:cNvPr id="5" name="Rectangle 4"/>
          <p:cNvSpPr/>
          <p:nvPr/>
        </p:nvSpPr>
        <p:spPr>
          <a:xfrm>
            <a:off x="2286000" y="3105835"/>
            <a:ext cx="4572000" cy="646331"/>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207969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43000"/>
            <a:ext cx="7467600" cy="5724644"/>
          </a:xfrm>
          <a:prstGeom prst="rect">
            <a:avLst/>
          </a:prstGeom>
        </p:spPr>
        <p:txBody>
          <a:bodyPr wrap="square">
            <a:spAutoFit/>
          </a:bodyPr>
          <a:lstStyle/>
          <a:p>
            <a:endParaRPr lang="en-US" dirty="0"/>
          </a:p>
          <a:p>
            <a:r>
              <a:rPr lang="en-US" b="1" dirty="0"/>
              <a:t>Channel </a:t>
            </a:r>
            <a:r>
              <a:rPr lang="en-US" b="1" dirty="0" smtClean="0"/>
              <a:t>  </a:t>
            </a:r>
            <a:r>
              <a:rPr lang="en-US" dirty="0"/>
              <a:t>	</a:t>
            </a:r>
            <a:r>
              <a:rPr lang="en-US" b="1" dirty="0"/>
              <a:t>Central wavelength (</a:t>
            </a:r>
            <a:r>
              <a:rPr lang="en-US" b="1" dirty="0" err="1"/>
              <a:t>μm</a:t>
            </a:r>
            <a:r>
              <a:rPr lang="en-US" b="1" dirty="0"/>
              <a:t>) </a:t>
            </a:r>
            <a:r>
              <a:rPr lang="en-US" dirty="0"/>
              <a:t>	</a:t>
            </a:r>
            <a:r>
              <a:rPr lang="en-US" dirty="0" smtClean="0"/>
              <a:t>   </a:t>
            </a:r>
            <a:r>
              <a:rPr lang="en-US" b="1" dirty="0" smtClean="0"/>
              <a:t>Spectral </a:t>
            </a:r>
            <a:r>
              <a:rPr lang="en-US" b="1" dirty="0"/>
              <a:t>band (</a:t>
            </a:r>
            <a:r>
              <a:rPr lang="en-US" b="1" dirty="0" err="1"/>
              <a:t>μm</a:t>
            </a:r>
            <a:r>
              <a:rPr lang="en-US" b="1" dirty="0"/>
              <a:t>) </a:t>
            </a:r>
            <a:r>
              <a:rPr lang="en-US" dirty="0"/>
              <a:t>	</a:t>
            </a:r>
          </a:p>
          <a:p>
            <a:r>
              <a:rPr lang="en-US" sz="2400" dirty="0"/>
              <a:t>VIS 0.6 </a:t>
            </a:r>
            <a:r>
              <a:rPr lang="en-US" sz="2400" dirty="0" smtClean="0"/>
              <a:t>	</a:t>
            </a:r>
            <a:r>
              <a:rPr lang="en-US" sz="2400" dirty="0"/>
              <a:t>	</a:t>
            </a:r>
            <a:r>
              <a:rPr lang="en-US" sz="2400" dirty="0" smtClean="0"/>
              <a:t>0.635 </a:t>
            </a:r>
            <a:r>
              <a:rPr lang="en-US" sz="2400" dirty="0"/>
              <a:t>	</a:t>
            </a:r>
            <a:r>
              <a:rPr lang="en-US" sz="2400" dirty="0" smtClean="0"/>
              <a:t>		0.56 </a:t>
            </a:r>
            <a:r>
              <a:rPr lang="en-US" sz="2400" dirty="0"/>
              <a:t>- 0.71 	</a:t>
            </a:r>
          </a:p>
          <a:p>
            <a:r>
              <a:rPr lang="en-US" sz="2400" dirty="0"/>
              <a:t>VIS 0.8 	</a:t>
            </a:r>
            <a:r>
              <a:rPr lang="en-US" sz="2400" dirty="0" smtClean="0"/>
              <a:t>	0.81 </a:t>
            </a:r>
            <a:r>
              <a:rPr lang="en-US" sz="2400" dirty="0"/>
              <a:t>	</a:t>
            </a:r>
            <a:r>
              <a:rPr lang="en-US" sz="2400" dirty="0" smtClean="0"/>
              <a:t>		0.74 </a:t>
            </a:r>
            <a:r>
              <a:rPr lang="en-US" sz="2400" dirty="0"/>
              <a:t>- 0.88 	</a:t>
            </a:r>
          </a:p>
          <a:p>
            <a:r>
              <a:rPr lang="en-US" sz="2400" dirty="0"/>
              <a:t>IR 1.6 	</a:t>
            </a:r>
            <a:r>
              <a:rPr lang="en-US" sz="2400" dirty="0" smtClean="0"/>
              <a:t>	1.64 </a:t>
            </a:r>
            <a:r>
              <a:rPr lang="en-US" sz="2400" dirty="0"/>
              <a:t>	</a:t>
            </a:r>
            <a:r>
              <a:rPr lang="en-US" sz="2400" dirty="0" smtClean="0"/>
              <a:t>		1.50 </a:t>
            </a:r>
            <a:r>
              <a:rPr lang="en-US" sz="2400" dirty="0"/>
              <a:t>- 1.78 	</a:t>
            </a:r>
          </a:p>
          <a:p>
            <a:r>
              <a:rPr lang="en-US" sz="2400" dirty="0"/>
              <a:t>IR 3.9 	</a:t>
            </a:r>
            <a:r>
              <a:rPr lang="en-US" sz="2400" dirty="0" smtClean="0"/>
              <a:t>	3.92 </a:t>
            </a:r>
            <a:r>
              <a:rPr lang="en-US" sz="2400" dirty="0"/>
              <a:t>	</a:t>
            </a:r>
            <a:r>
              <a:rPr lang="en-US" sz="2400" dirty="0" smtClean="0"/>
              <a:t>		3.48 </a:t>
            </a:r>
            <a:r>
              <a:rPr lang="en-US" sz="2400" dirty="0"/>
              <a:t>- 4.36 	</a:t>
            </a:r>
          </a:p>
          <a:p>
            <a:r>
              <a:rPr lang="en-US" sz="2400" dirty="0"/>
              <a:t>IR 8.7 	</a:t>
            </a:r>
            <a:r>
              <a:rPr lang="en-US" sz="2400" dirty="0" smtClean="0"/>
              <a:t>	8.70 </a:t>
            </a:r>
            <a:r>
              <a:rPr lang="en-US" sz="2400" dirty="0"/>
              <a:t>	</a:t>
            </a:r>
            <a:r>
              <a:rPr lang="en-US" sz="2400" dirty="0" smtClean="0"/>
              <a:t>		8.30 </a:t>
            </a:r>
            <a:r>
              <a:rPr lang="en-US" sz="2400" dirty="0"/>
              <a:t>- 9.10 	</a:t>
            </a:r>
          </a:p>
          <a:p>
            <a:r>
              <a:rPr lang="en-US" sz="2400" dirty="0"/>
              <a:t>IR 10.8 	10.8 	</a:t>
            </a:r>
            <a:r>
              <a:rPr lang="en-US" sz="2400" dirty="0" smtClean="0"/>
              <a:t>		9.80 </a:t>
            </a:r>
            <a:r>
              <a:rPr lang="en-US" sz="2400" dirty="0"/>
              <a:t>- 11.80 	</a:t>
            </a:r>
          </a:p>
          <a:p>
            <a:r>
              <a:rPr lang="en-US" sz="2400" dirty="0"/>
              <a:t>IR 12.0 	12.0 	</a:t>
            </a:r>
            <a:r>
              <a:rPr lang="en-US" sz="2400" dirty="0" smtClean="0"/>
              <a:t>		11.00 </a:t>
            </a:r>
            <a:r>
              <a:rPr lang="en-US" sz="2400" dirty="0"/>
              <a:t>- 13.00 	</a:t>
            </a:r>
          </a:p>
          <a:p>
            <a:r>
              <a:rPr lang="en-US" sz="2400" dirty="0"/>
              <a:t>WV 6.2 	6.25 	</a:t>
            </a:r>
            <a:r>
              <a:rPr lang="en-US" sz="2400" dirty="0" smtClean="0"/>
              <a:t>		5.35 </a:t>
            </a:r>
            <a:r>
              <a:rPr lang="en-US" sz="2400" dirty="0"/>
              <a:t>- 7.15 	</a:t>
            </a:r>
          </a:p>
          <a:p>
            <a:r>
              <a:rPr lang="en-US" sz="2400" dirty="0"/>
              <a:t>WV 7.3 	7.35 	</a:t>
            </a:r>
            <a:r>
              <a:rPr lang="en-US" sz="2400" dirty="0" smtClean="0"/>
              <a:t>		6.85 </a:t>
            </a:r>
            <a:r>
              <a:rPr lang="en-US" sz="2400" dirty="0"/>
              <a:t>- 7.85 	</a:t>
            </a:r>
          </a:p>
          <a:p>
            <a:r>
              <a:rPr lang="en-US" sz="2400" dirty="0"/>
              <a:t>IR 9.7 	</a:t>
            </a:r>
            <a:r>
              <a:rPr lang="en-US" sz="2400" dirty="0" smtClean="0"/>
              <a:t>	9.66 </a:t>
            </a:r>
            <a:r>
              <a:rPr lang="en-US" sz="2400" dirty="0"/>
              <a:t>	</a:t>
            </a:r>
            <a:r>
              <a:rPr lang="en-US" sz="2400" dirty="0" smtClean="0"/>
              <a:t>		9.38 </a:t>
            </a:r>
            <a:r>
              <a:rPr lang="en-US" sz="2400" dirty="0"/>
              <a:t>- 9.94 	</a:t>
            </a:r>
          </a:p>
          <a:p>
            <a:r>
              <a:rPr lang="en-US" sz="2400" dirty="0"/>
              <a:t>IR 13.4 	13.40 	</a:t>
            </a:r>
            <a:r>
              <a:rPr lang="en-US" sz="2400" dirty="0" smtClean="0"/>
              <a:t>		12.40 </a:t>
            </a:r>
            <a:r>
              <a:rPr lang="en-US" sz="2400" dirty="0"/>
              <a:t>- 14.40 	</a:t>
            </a:r>
          </a:p>
          <a:p>
            <a:r>
              <a:rPr lang="en-US" sz="2400" dirty="0"/>
              <a:t>HRV 	</a:t>
            </a:r>
            <a:r>
              <a:rPr lang="en-US" sz="2400" dirty="0" smtClean="0"/>
              <a:t>	0.75 </a:t>
            </a:r>
            <a:r>
              <a:rPr lang="en-US" sz="2400" dirty="0"/>
              <a:t>	</a:t>
            </a:r>
            <a:r>
              <a:rPr lang="en-US" sz="2400" dirty="0" smtClean="0"/>
              <a:t>		Broadband </a:t>
            </a:r>
            <a:r>
              <a:rPr lang="en-US" sz="2400" dirty="0"/>
              <a:t>visible 	</a:t>
            </a:r>
          </a:p>
        </p:txBody>
      </p:sp>
      <p:sp>
        <p:nvSpPr>
          <p:cNvPr id="3" name="TextBox 2"/>
          <p:cNvSpPr txBox="1"/>
          <p:nvPr/>
        </p:nvSpPr>
        <p:spPr>
          <a:xfrm>
            <a:off x="838200" y="533400"/>
            <a:ext cx="7391400" cy="584775"/>
          </a:xfrm>
          <a:prstGeom prst="rect">
            <a:avLst/>
          </a:prstGeom>
          <a:noFill/>
        </p:spPr>
        <p:txBody>
          <a:bodyPr wrap="square" rtlCol="0">
            <a:spAutoFit/>
          </a:bodyPr>
          <a:lstStyle/>
          <a:p>
            <a:pPr algn="ctr"/>
            <a:r>
              <a:rPr lang="en-US" sz="3200" dirty="0" smtClean="0">
                <a:solidFill>
                  <a:srgbClr val="C00000"/>
                </a:solidFill>
              </a:rPr>
              <a:t>SEVIRI Channels</a:t>
            </a:r>
            <a:endParaRPr lang="en-US" sz="3200" dirty="0">
              <a:solidFill>
                <a:srgbClr val="C00000"/>
              </a:solidFill>
            </a:endParaRPr>
          </a:p>
        </p:txBody>
      </p:sp>
    </p:spTree>
    <p:extLst>
      <p:ext uri="{BB962C8B-B14F-4D97-AF65-F5344CB8AC3E}">
        <p14:creationId xmlns:p14="http://schemas.microsoft.com/office/powerpoint/2010/main" val="244580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838200"/>
          </a:xfrm>
        </p:spPr>
        <p:txBody>
          <a:bodyPr>
            <a:normAutofit/>
          </a:bodyPr>
          <a:lstStyle/>
          <a:p>
            <a:pPr eaLnBrk="1" hangingPunct="1"/>
            <a:r>
              <a:rPr lang="en-US" sz="4000" dirty="0" smtClean="0">
                <a:solidFill>
                  <a:srgbClr val="CC0000"/>
                </a:solidFill>
              </a:rPr>
              <a:t>Finding Clouds</a:t>
            </a:r>
          </a:p>
        </p:txBody>
      </p:sp>
      <p:sp>
        <p:nvSpPr>
          <p:cNvPr id="54275" name="Rectangle 3"/>
          <p:cNvSpPr>
            <a:spLocks noGrp="1" noChangeArrowheads="1"/>
          </p:cNvSpPr>
          <p:nvPr>
            <p:ph type="body" idx="1"/>
          </p:nvPr>
        </p:nvSpPr>
        <p:spPr>
          <a:xfrm>
            <a:off x="0" y="1066800"/>
            <a:ext cx="8991600" cy="6096000"/>
          </a:xfrm>
        </p:spPr>
        <p:txBody>
          <a:bodyPr>
            <a:normAutofit/>
          </a:bodyPr>
          <a:lstStyle/>
          <a:p>
            <a:pPr eaLnBrk="1" hangingPunct="1">
              <a:lnSpc>
                <a:spcPct val="90000"/>
              </a:lnSpc>
            </a:pPr>
            <a:r>
              <a:rPr lang="en-US" sz="3600" dirty="0" smtClean="0">
                <a:solidFill>
                  <a:srgbClr val="002060"/>
                </a:solidFill>
              </a:rPr>
              <a:t>Clouds   are generally characterized by </a:t>
            </a:r>
            <a:r>
              <a:rPr lang="en-US" sz="3600" i="1" dirty="0" smtClean="0">
                <a:solidFill>
                  <a:srgbClr val="C00000"/>
                </a:solidFill>
              </a:rPr>
              <a:t>higher reflectance </a:t>
            </a:r>
            <a:r>
              <a:rPr lang="en-US" sz="3600" dirty="0" smtClean="0">
                <a:solidFill>
                  <a:srgbClr val="002060"/>
                </a:solidFill>
              </a:rPr>
              <a:t>and </a:t>
            </a:r>
            <a:r>
              <a:rPr lang="en-US" sz="3600" i="1" dirty="0" smtClean="0">
                <a:solidFill>
                  <a:srgbClr val="C00000"/>
                </a:solidFill>
              </a:rPr>
              <a:t>lower temperature </a:t>
            </a:r>
            <a:r>
              <a:rPr lang="en-US" sz="3600" dirty="0" smtClean="0">
                <a:solidFill>
                  <a:srgbClr val="002060"/>
                </a:solidFill>
              </a:rPr>
              <a:t>than the underlying earth surface. </a:t>
            </a:r>
          </a:p>
          <a:p>
            <a:pPr eaLnBrk="1" hangingPunct="1">
              <a:lnSpc>
                <a:spcPct val="90000"/>
              </a:lnSpc>
            </a:pPr>
            <a:r>
              <a:rPr lang="en-US" sz="3600" dirty="0" smtClean="0">
                <a:solidFill>
                  <a:srgbClr val="002060"/>
                </a:solidFill>
              </a:rPr>
              <a:t>As such, simple </a:t>
            </a:r>
            <a:r>
              <a:rPr lang="en-US" sz="3600" i="1" dirty="0" smtClean="0">
                <a:solidFill>
                  <a:srgbClr val="C00000"/>
                </a:solidFill>
              </a:rPr>
              <a:t>visible and infrared window threshold  </a:t>
            </a:r>
            <a:r>
              <a:rPr lang="en-US" sz="3600" dirty="0" smtClean="0">
                <a:solidFill>
                  <a:srgbClr val="002060"/>
                </a:solidFill>
              </a:rPr>
              <a:t>approach  offers considerable skill in </a:t>
            </a:r>
            <a:r>
              <a:rPr lang="en-US" sz="3600" i="1" dirty="0" smtClean="0">
                <a:solidFill>
                  <a:srgbClr val="C00000"/>
                </a:solidFill>
              </a:rPr>
              <a:t>cloud detection</a:t>
            </a:r>
            <a:r>
              <a:rPr lang="en-US" sz="3600" dirty="0" smtClean="0">
                <a:solidFill>
                  <a:srgbClr val="002060"/>
                </a:solidFill>
              </a:rPr>
              <a:t>. </a:t>
            </a:r>
          </a:p>
          <a:p>
            <a:pPr eaLnBrk="1" hangingPunct="1">
              <a:lnSpc>
                <a:spcPct val="90000"/>
              </a:lnSpc>
            </a:pPr>
            <a:r>
              <a:rPr lang="en-US" sz="3600" dirty="0" smtClean="0">
                <a:solidFill>
                  <a:srgbClr val="002060"/>
                </a:solidFill>
              </a:rPr>
              <a:t>There are many surface conditions when this characterization of clouds is inappropriate, most notably </a:t>
            </a:r>
            <a:r>
              <a:rPr lang="en-US" sz="3600" i="1" dirty="0" smtClean="0">
                <a:solidFill>
                  <a:srgbClr val="C00000"/>
                </a:solidFill>
              </a:rPr>
              <a:t>over snow and ice</a:t>
            </a:r>
            <a:r>
              <a:rPr lang="en-US" sz="3600" dirty="0" smtClean="0">
                <a:solidFill>
                  <a:srgbClr val="002060"/>
                </a:solidFill>
              </a:rPr>
              <a:t>. </a:t>
            </a:r>
          </a:p>
        </p:txBody>
      </p:sp>
    </p:spTree>
    <p:extLst>
      <p:ext uri="{BB962C8B-B14F-4D97-AF65-F5344CB8AC3E}">
        <p14:creationId xmlns:p14="http://schemas.microsoft.com/office/powerpoint/2010/main" val="3332293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494085"/>
          </a:xfrm>
          <a:prstGeom prst="rect">
            <a:avLst/>
          </a:prstGeom>
        </p:spPr>
        <p:txBody>
          <a:bodyPr wrap="square">
            <a:spAutoFit/>
          </a:bodyPr>
          <a:lstStyle/>
          <a:p>
            <a:r>
              <a:rPr lang="en-US" sz="3200" dirty="0"/>
              <a:t>The work on the improved EUMETSAT cloud detection (SCE) scheme </a:t>
            </a:r>
            <a:r>
              <a:rPr lang="en-US" sz="3200" dirty="0">
                <a:solidFill>
                  <a:srgbClr val="C00000"/>
                </a:solidFill>
              </a:rPr>
              <a:t>takes advantage </a:t>
            </a:r>
            <a:r>
              <a:rPr lang="en-US" sz="3200" dirty="0" smtClean="0">
                <a:solidFill>
                  <a:srgbClr val="C00000"/>
                </a:solidFill>
              </a:rPr>
              <a:t>of </a:t>
            </a:r>
            <a:r>
              <a:rPr lang="en-US" sz="3200" dirty="0">
                <a:solidFill>
                  <a:srgbClr val="C00000"/>
                </a:solidFill>
              </a:rPr>
              <a:t>the experience of the different algorithms used to detect and </a:t>
            </a:r>
            <a:r>
              <a:rPr lang="en-US" sz="3200" dirty="0" smtClean="0">
                <a:solidFill>
                  <a:srgbClr val="C00000"/>
                </a:solidFill>
              </a:rPr>
              <a:t>characterize </a:t>
            </a:r>
            <a:r>
              <a:rPr lang="en-US" sz="3200" dirty="0">
                <a:solidFill>
                  <a:srgbClr val="C00000"/>
                </a:solidFill>
              </a:rPr>
              <a:t>clouds from other satellite systems. </a:t>
            </a:r>
            <a:r>
              <a:rPr lang="en-US" sz="3200" dirty="0" smtClean="0"/>
              <a:t>These </a:t>
            </a:r>
            <a:r>
              <a:rPr lang="en-US" sz="3200" dirty="0"/>
              <a:t>cloud-processing </a:t>
            </a:r>
            <a:r>
              <a:rPr lang="en-US" sz="3200" dirty="0">
                <a:solidFill>
                  <a:srgbClr val="C00000"/>
                </a:solidFill>
              </a:rPr>
              <a:t>schemes</a:t>
            </a:r>
            <a:r>
              <a:rPr lang="en-US" sz="3200" dirty="0"/>
              <a:t> have been </a:t>
            </a:r>
            <a:r>
              <a:rPr lang="en-US" sz="3200" dirty="0">
                <a:solidFill>
                  <a:srgbClr val="C00000"/>
                </a:solidFill>
              </a:rPr>
              <a:t>developed </a:t>
            </a:r>
            <a:r>
              <a:rPr lang="en-US" sz="3200" dirty="0"/>
              <a:t>to process </a:t>
            </a:r>
            <a:r>
              <a:rPr lang="en-US" sz="3200" dirty="0">
                <a:solidFill>
                  <a:srgbClr val="C00000"/>
                </a:solidFill>
              </a:rPr>
              <a:t>AVHRR data </a:t>
            </a:r>
            <a:r>
              <a:rPr lang="en-US" sz="3200" dirty="0"/>
              <a:t>(five channels, 1-km resolution at sub-satellite point) and have also been adapted to </a:t>
            </a:r>
            <a:r>
              <a:rPr lang="en-US" sz="3200" dirty="0" smtClean="0"/>
              <a:t> </a:t>
            </a:r>
            <a:r>
              <a:rPr lang="en-US" sz="3200" dirty="0" smtClean="0">
                <a:solidFill>
                  <a:srgbClr val="C00000"/>
                </a:solidFill>
              </a:rPr>
              <a:t>MSG </a:t>
            </a:r>
            <a:r>
              <a:rPr lang="en-US" sz="3200" dirty="0">
                <a:solidFill>
                  <a:srgbClr val="C00000"/>
                </a:solidFill>
              </a:rPr>
              <a:t>SEVIRI</a:t>
            </a:r>
            <a:r>
              <a:rPr lang="en-US" sz="3200" dirty="0"/>
              <a:t>. In many processing centers the cloud detection schemes for MSG SEVIRI are already working fully operational, e.g. at the </a:t>
            </a:r>
            <a:r>
              <a:rPr lang="en-US" sz="3200" dirty="0" err="1"/>
              <a:t>nowcasting</a:t>
            </a:r>
            <a:r>
              <a:rPr lang="en-US" sz="3200" dirty="0"/>
              <a:t> </a:t>
            </a:r>
            <a:r>
              <a:rPr lang="en-US" sz="3200" dirty="0" smtClean="0"/>
              <a:t>Satellite </a:t>
            </a:r>
            <a:r>
              <a:rPr lang="en-US" sz="3200" dirty="0"/>
              <a:t>A</a:t>
            </a:r>
            <a:r>
              <a:rPr lang="en-US" sz="3200" dirty="0" smtClean="0"/>
              <a:t>pplication </a:t>
            </a:r>
            <a:r>
              <a:rPr lang="en-US" sz="3200" dirty="0"/>
              <a:t>F</a:t>
            </a:r>
            <a:r>
              <a:rPr lang="en-US" sz="3200" dirty="0" smtClean="0"/>
              <a:t>acility </a:t>
            </a:r>
            <a:r>
              <a:rPr lang="en-US" sz="3200" dirty="0">
                <a:solidFill>
                  <a:srgbClr val="C00000"/>
                </a:solidFill>
              </a:rPr>
              <a:t>SAF</a:t>
            </a:r>
            <a:r>
              <a:rPr lang="en-US" sz="3200" dirty="0"/>
              <a:t>NWC (</a:t>
            </a:r>
            <a:r>
              <a:rPr lang="en-US" sz="3200" dirty="0" err="1"/>
              <a:t>Derrien</a:t>
            </a:r>
            <a:r>
              <a:rPr lang="en-US" sz="3200" dirty="0"/>
              <a:t> and Le </a:t>
            </a:r>
            <a:r>
              <a:rPr lang="en-US" sz="3200" dirty="0" err="1"/>
              <a:t>Gléau</a:t>
            </a:r>
            <a:r>
              <a:rPr lang="en-US" sz="3200" dirty="0"/>
              <a:t>, 2005) and at EUMETSAT (Lutz, 1999). </a:t>
            </a:r>
          </a:p>
        </p:txBody>
      </p:sp>
    </p:spTree>
    <p:extLst>
      <p:ext uri="{BB962C8B-B14F-4D97-AF65-F5344CB8AC3E}">
        <p14:creationId xmlns:p14="http://schemas.microsoft.com/office/powerpoint/2010/main" val="334603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839200" cy="5632311"/>
          </a:xfrm>
          <a:prstGeom prst="rect">
            <a:avLst/>
          </a:prstGeom>
        </p:spPr>
        <p:txBody>
          <a:bodyPr wrap="square">
            <a:spAutoFit/>
          </a:bodyPr>
          <a:lstStyle/>
          <a:p>
            <a:r>
              <a:rPr lang="en-US" sz="3600" dirty="0">
                <a:solidFill>
                  <a:srgbClr val="002060"/>
                </a:solidFill>
              </a:rPr>
              <a:t>From </a:t>
            </a:r>
            <a:r>
              <a:rPr lang="en-US" sz="3600" dirty="0" smtClean="0">
                <a:solidFill>
                  <a:srgbClr val="002060"/>
                </a:solidFill>
              </a:rPr>
              <a:t>the </a:t>
            </a:r>
            <a:r>
              <a:rPr lang="en-US" sz="3600" dirty="0">
                <a:solidFill>
                  <a:srgbClr val="002060"/>
                </a:solidFill>
              </a:rPr>
              <a:t>12 channels, only channels IR9.7 and HRV are not included in the cloud detection and </a:t>
            </a:r>
            <a:r>
              <a:rPr lang="en-US" sz="3600" dirty="0" smtClean="0">
                <a:solidFill>
                  <a:srgbClr val="002060"/>
                </a:solidFill>
              </a:rPr>
              <a:t>the analysis</a:t>
            </a:r>
            <a:r>
              <a:rPr lang="en-US" sz="3600" dirty="0">
                <a:solidFill>
                  <a:srgbClr val="002060"/>
                </a:solidFill>
              </a:rPr>
              <a:t>. For the HRV channel this is due to the different scanning patterns and on-ground resolutions of HRV compared to the other 11 channels. </a:t>
            </a:r>
            <a:r>
              <a:rPr lang="en-US" sz="3600" dirty="0">
                <a:solidFill>
                  <a:srgbClr val="C00000"/>
                </a:solidFill>
              </a:rPr>
              <a:t>Channel IR9.7 is sensitive to stratospheric and tropospheric ozone and to the temperature of the underlying surface </a:t>
            </a:r>
            <a:r>
              <a:rPr lang="en-US" sz="3600" dirty="0">
                <a:solidFill>
                  <a:srgbClr val="002060"/>
                </a:solidFill>
              </a:rPr>
              <a:t>and thus provides no further information compared to a window channel as e.g. IR10.8. </a:t>
            </a:r>
          </a:p>
        </p:txBody>
      </p:sp>
    </p:spTree>
    <p:extLst>
      <p:ext uri="{BB962C8B-B14F-4D97-AF65-F5344CB8AC3E}">
        <p14:creationId xmlns:p14="http://schemas.microsoft.com/office/powerpoint/2010/main" val="363500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86800" cy="6186309"/>
          </a:xfrm>
          <a:prstGeom prst="rect">
            <a:avLst/>
          </a:prstGeom>
        </p:spPr>
        <p:txBody>
          <a:bodyPr wrap="square">
            <a:spAutoFit/>
          </a:bodyPr>
          <a:lstStyle/>
          <a:p>
            <a:r>
              <a:rPr lang="en-US" sz="3600" dirty="0">
                <a:solidFill>
                  <a:srgbClr val="002060"/>
                </a:solidFill>
              </a:rPr>
              <a:t>The cloud detection algorithm “Scenes Analysis” is the basic pre-processing module, which provides the information on whether a pixel is clear or cloud contaminated for the majority of the follow-on processes, e.g. cloud analysis, atmospheric motion vectors, </a:t>
            </a:r>
            <a:r>
              <a:rPr lang="en-US" sz="3600" dirty="0">
                <a:solidFill>
                  <a:srgbClr val="C00000"/>
                </a:solidFill>
              </a:rPr>
              <a:t>calibration, </a:t>
            </a:r>
            <a:r>
              <a:rPr lang="en-US" sz="3600" dirty="0">
                <a:solidFill>
                  <a:srgbClr val="002060"/>
                </a:solidFill>
              </a:rPr>
              <a:t>clear sky radiances etc</a:t>
            </a:r>
            <a:r>
              <a:rPr lang="en-US" sz="3600" dirty="0" smtClean="0">
                <a:solidFill>
                  <a:srgbClr val="002060"/>
                </a:solidFill>
              </a:rPr>
              <a:t>. </a:t>
            </a:r>
            <a:r>
              <a:rPr lang="en-US" sz="3600" dirty="0">
                <a:solidFill>
                  <a:srgbClr val="C00000"/>
                </a:solidFill>
              </a:rPr>
              <a:t>Each of these processes will need an estimate for the confidence in the results of Scenes Analysis</a:t>
            </a:r>
            <a:r>
              <a:rPr lang="en-US" sz="3600" dirty="0">
                <a:solidFill>
                  <a:srgbClr val="002060"/>
                </a:solidFill>
              </a:rPr>
              <a:t>, e.g. </a:t>
            </a:r>
            <a:r>
              <a:rPr lang="en-US" sz="3600" dirty="0">
                <a:solidFill>
                  <a:srgbClr val="C00000"/>
                </a:solidFill>
              </a:rPr>
              <a:t>for calibration and clear sky radiances the confidence for clear pixels has to be 100%. </a:t>
            </a:r>
          </a:p>
        </p:txBody>
      </p:sp>
    </p:spTree>
    <p:extLst>
      <p:ext uri="{BB962C8B-B14F-4D97-AF65-F5344CB8AC3E}">
        <p14:creationId xmlns:p14="http://schemas.microsoft.com/office/powerpoint/2010/main" val="218966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94" y="0"/>
            <a:ext cx="9107905" cy="5355312"/>
          </a:xfrm>
          <a:prstGeom prst="rect">
            <a:avLst/>
          </a:prstGeom>
        </p:spPr>
        <p:txBody>
          <a:bodyPr wrap="square">
            <a:spAutoFit/>
          </a:bodyPr>
          <a:lstStyle/>
          <a:p>
            <a:endParaRPr lang="en-US" dirty="0"/>
          </a:p>
          <a:p>
            <a:r>
              <a:rPr lang="en-US" sz="3200" dirty="0" smtClean="0">
                <a:solidFill>
                  <a:srgbClr val="C00000"/>
                </a:solidFill>
              </a:rPr>
              <a:t> </a:t>
            </a:r>
            <a:r>
              <a:rPr lang="en-US" sz="3600" dirty="0" smtClean="0">
                <a:solidFill>
                  <a:srgbClr val="002060"/>
                </a:solidFill>
              </a:rPr>
              <a:t>The </a:t>
            </a:r>
            <a:r>
              <a:rPr lang="en-US" sz="3600" dirty="0">
                <a:solidFill>
                  <a:srgbClr val="002060"/>
                </a:solidFill>
              </a:rPr>
              <a:t>Scenes Analysis algorithm is based on threshold techniques (e.g. Saunders and </a:t>
            </a:r>
            <a:r>
              <a:rPr lang="en-US" sz="3600" dirty="0" err="1">
                <a:solidFill>
                  <a:srgbClr val="002060"/>
                </a:solidFill>
              </a:rPr>
              <a:t>Kriebel</a:t>
            </a:r>
            <a:r>
              <a:rPr lang="en-US" sz="3600" dirty="0">
                <a:solidFill>
                  <a:srgbClr val="002060"/>
                </a:solidFill>
              </a:rPr>
              <a:t>, 1988), i.e</a:t>
            </a:r>
            <a:r>
              <a:rPr lang="en-US" sz="3600" dirty="0" smtClean="0">
                <a:solidFill>
                  <a:srgbClr val="002060"/>
                </a:solidFill>
              </a:rPr>
              <a:t>., </a:t>
            </a:r>
            <a:r>
              <a:rPr lang="en-US" sz="3600" dirty="0">
                <a:solidFill>
                  <a:srgbClr val="002060"/>
                </a:solidFill>
              </a:rPr>
              <a:t>spectral measurements of a particular scene are compared against the predicted clear sky reference value. </a:t>
            </a:r>
            <a:endParaRPr lang="en-US" sz="3600" dirty="0" smtClean="0">
              <a:solidFill>
                <a:srgbClr val="002060"/>
              </a:solidFill>
            </a:endParaRPr>
          </a:p>
          <a:p>
            <a:endParaRPr lang="en-US" sz="3600" dirty="0">
              <a:solidFill>
                <a:srgbClr val="002060"/>
              </a:solidFill>
            </a:endParaRPr>
          </a:p>
          <a:p>
            <a:r>
              <a:rPr lang="en-US" sz="3600" dirty="0" smtClean="0">
                <a:solidFill>
                  <a:srgbClr val="002060"/>
                </a:solidFill>
              </a:rPr>
              <a:t>Based </a:t>
            </a:r>
            <a:r>
              <a:rPr lang="en-US" sz="3600" dirty="0">
                <a:solidFill>
                  <a:srgbClr val="002060"/>
                </a:solidFill>
              </a:rPr>
              <a:t>on the outcome of this comparison, the scene is classified. For MSG the following groups of threshold tests have been defined: </a:t>
            </a:r>
          </a:p>
        </p:txBody>
      </p:sp>
    </p:spTree>
    <p:extLst>
      <p:ext uri="{BB962C8B-B14F-4D97-AF65-F5344CB8AC3E}">
        <p14:creationId xmlns:p14="http://schemas.microsoft.com/office/powerpoint/2010/main" val="387039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494085"/>
          </a:xfrm>
          <a:prstGeom prst="rect">
            <a:avLst/>
          </a:prstGeom>
        </p:spPr>
        <p:txBody>
          <a:bodyPr wrap="square">
            <a:spAutoFit/>
          </a:bodyPr>
          <a:lstStyle/>
          <a:p>
            <a:r>
              <a:rPr lang="en-US" sz="3200" dirty="0">
                <a:solidFill>
                  <a:srgbClr val="002060"/>
                </a:solidFill>
              </a:rPr>
              <a:t>Group 1: reflectance tests using the solar channels </a:t>
            </a:r>
          </a:p>
          <a:p>
            <a:r>
              <a:rPr lang="en-US" sz="3200" dirty="0">
                <a:solidFill>
                  <a:srgbClr val="002060"/>
                </a:solidFill>
              </a:rPr>
              <a:t>Group 2: reflectance difference tests (using all combinations of the solar channels) </a:t>
            </a:r>
          </a:p>
          <a:p>
            <a:r>
              <a:rPr lang="en-US" sz="3200" dirty="0">
                <a:solidFill>
                  <a:srgbClr val="002060"/>
                </a:solidFill>
              </a:rPr>
              <a:t>Group 3: temperature tests using the IR window channels </a:t>
            </a:r>
          </a:p>
          <a:p>
            <a:r>
              <a:rPr lang="en-US" sz="3200" dirty="0">
                <a:solidFill>
                  <a:srgbClr val="002060"/>
                </a:solidFill>
              </a:rPr>
              <a:t>Group 4: temperature difference tests (using all combinations of channels 10.8 </a:t>
            </a:r>
            <a:r>
              <a:rPr lang="en-US" sz="3200" dirty="0" err="1">
                <a:solidFill>
                  <a:srgbClr val="002060"/>
                </a:solidFill>
              </a:rPr>
              <a:t>μm</a:t>
            </a:r>
            <a:r>
              <a:rPr lang="en-US" sz="3200" dirty="0">
                <a:solidFill>
                  <a:srgbClr val="002060"/>
                </a:solidFill>
              </a:rPr>
              <a:t> and 12.0μm with all other IR/WV channels) </a:t>
            </a:r>
          </a:p>
          <a:p>
            <a:r>
              <a:rPr lang="en-US" sz="3200" dirty="0">
                <a:solidFill>
                  <a:srgbClr val="002060"/>
                </a:solidFill>
              </a:rPr>
              <a:t>Group 5: standard deviation tests for the window channels on a moving 3 x 3 pixel target </a:t>
            </a:r>
          </a:p>
          <a:p>
            <a:r>
              <a:rPr lang="en-US" sz="3200" dirty="0">
                <a:solidFill>
                  <a:srgbClr val="002060"/>
                </a:solidFill>
              </a:rPr>
              <a:t>Group 6: snow and ice test </a:t>
            </a:r>
          </a:p>
          <a:p>
            <a:r>
              <a:rPr lang="en-US" sz="3200" dirty="0">
                <a:solidFill>
                  <a:srgbClr val="002060"/>
                </a:solidFill>
              </a:rPr>
              <a:t>Group 7: tests foreseen in future, e.g. dust storm test, volcanic ash cloud test </a:t>
            </a:r>
          </a:p>
        </p:txBody>
      </p:sp>
    </p:spTree>
    <p:extLst>
      <p:ext uri="{BB962C8B-B14F-4D97-AF65-F5344CB8AC3E}">
        <p14:creationId xmlns:p14="http://schemas.microsoft.com/office/powerpoint/2010/main" val="260723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6186309"/>
          </a:xfrm>
          <a:prstGeom prst="rect">
            <a:avLst/>
          </a:prstGeom>
        </p:spPr>
        <p:txBody>
          <a:bodyPr wrap="square">
            <a:spAutoFit/>
          </a:bodyPr>
          <a:lstStyle/>
          <a:p>
            <a:r>
              <a:rPr lang="en-US" sz="3600" dirty="0"/>
              <a:t>I</a:t>
            </a:r>
            <a:r>
              <a:rPr lang="en-US" sz="3600" dirty="0">
                <a:solidFill>
                  <a:srgbClr val="002060"/>
                </a:solidFill>
              </a:rPr>
              <a:t>n total 34 tests are defined. The threshold tests themselves can be enabled/disabled with a pre-defined set of parameters depending on the availability of channels, the pixel location (land/sea), the viewing geometry / solar zenith angle (day/night/twilight and </a:t>
            </a:r>
            <a:r>
              <a:rPr lang="en-US" sz="3600" dirty="0" smtClean="0">
                <a:solidFill>
                  <a:srgbClr val="002060"/>
                </a:solidFill>
              </a:rPr>
              <a:t>sun-glint</a:t>
            </a:r>
            <a:r>
              <a:rPr lang="en-US" sz="3600" dirty="0">
                <a:solidFill>
                  <a:srgbClr val="002060"/>
                </a:solidFill>
              </a:rPr>
              <a:t>). </a:t>
            </a:r>
            <a:endParaRPr lang="en-US" sz="3600" dirty="0" smtClean="0">
              <a:solidFill>
                <a:srgbClr val="002060"/>
              </a:solidFill>
            </a:endParaRPr>
          </a:p>
          <a:p>
            <a:endParaRPr lang="en-US" sz="3600" dirty="0">
              <a:solidFill>
                <a:srgbClr val="002060"/>
              </a:solidFill>
            </a:endParaRPr>
          </a:p>
          <a:p>
            <a:r>
              <a:rPr lang="en-US" sz="3600" dirty="0" smtClean="0">
                <a:solidFill>
                  <a:srgbClr val="002060"/>
                </a:solidFill>
              </a:rPr>
              <a:t>However</a:t>
            </a:r>
            <a:r>
              <a:rPr lang="en-US" sz="3600" dirty="0">
                <a:solidFill>
                  <a:srgbClr val="002060"/>
                </a:solidFill>
              </a:rPr>
              <a:t>, only the most powerful tests will be selected and the other tests remain as backup tests. </a:t>
            </a:r>
          </a:p>
        </p:txBody>
      </p:sp>
    </p:spTree>
    <p:extLst>
      <p:ext uri="{BB962C8B-B14F-4D97-AF65-F5344CB8AC3E}">
        <p14:creationId xmlns:p14="http://schemas.microsoft.com/office/powerpoint/2010/main" val="253593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763000" cy="6863417"/>
          </a:xfrm>
          <a:prstGeom prst="rect">
            <a:avLst/>
          </a:prstGeom>
        </p:spPr>
        <p:txBody>
          <a:bodyPr wrap="square">
            <a:spAutoFit/>
          </a:bodyPr>
          <a:lstStyle/>
          <a:p>
            <a:r>
              <a:rPr lang="en-US" sz="4000" dirty="0">
                <a:solidFill>
                  <a:srgbClr val="002060"/>
                </a:solidFill>
              </a:rPr>
              <a:t>This configuration secures a continuous operation of the Scenes Analysis, since in the case of a failure of a channel, all tests using this channel will be disabled and backup tests with similar capabilities will be enabled. </a:t>
            </a:r>
            <a:endParaRPr lang="en-US" sz="4000" dirty="0" smtClean="0">
              <a:solidFill>
                <a:srgbClr val="002060"/>
              </a:solidFill>
            </a:endParaRPr>
          </a:p>
          <a:p>
            <a:endParaRPr lang="en-US" sz="4000" dirty="0">
              <a:solidFill>
                <a:srgbClr val="002060"/>
              </a:solidFill>
            </a:endParaRPr>
          </a:p>
          <a:p>
            <a:r>
              <a:rPr lang="en-US" sz="4000" dirty="0" smtClean="0">
                <a:solidFill>
                  <a:srgbClr val="002060"/>
                </a:solidFill>
              </a:rPr>
              <a:t>It </a:t>
            </a:r>
            <a:r>
              <a:rPr lang="en-US" sz="4000" dirty="0">
                <a:solidFill>
                  <a:srgbClr val="002060"/>
                </a:solidFill>
              </a:rPr>
              <a:t>also provides a maximum of flexibility of the algorithm, i.e. it can be used with other input data, e.g. MODIS, AVHRR and GOES (imager and sounder) data. </a:t>
            </a:r>
          </a:p>
        </p:txBody>
      </p:sp>
    </p:spTree>
    <p:extLst>
      <p:ext uri="{BB962C8B-B14F-4D97-AF65-F5344CB8AC3E}">
        <p14:creationId xmlns:p14="http://schemas.microsoft.com/office/powerpoint/2010/main" val="48379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6740307"/>
          </a:xfrm>
          <a:prstGeom prst="rect">
            <a:avLst/>
          </a:prstGeom>
        </p:spPr>
        <p:txBody>
          <a:bodyPr wrap="square">
            <a:spAutoFit/>
          </a:bodyPr>
          <a:lstStyle/>
          <a:p>
            <a:r>
              <a:rPr lang="en-US" sz="2400" dirty="0">
                <a:solidFill>
                  <a:srgbClr val="002060"/>
                </a:solidFill>
              </a:rPr>
              <a:t>The threshold tests are independently applied, i.e</a:t>
            </a:r>
            <a:r>
              <a:rPr lang="en-US" sz="2400" dirty="0" smtClean="0">
                <a:solidFill>
                  <a:srgbClr val="002060"/>
                </a:solidFill>
              </a:rPr>
              <a:t>.,  </a:t>
            </a:r>
            <a:r>
              <a:rPr lang="en-US" sz="2400" dirty="0">
                <a:solidFill>
                  <a:srgbClr val="002060"/>
                </a:solidFill>
              </a:rPr>
              <a:t>if a test has detected a cloud the processing will still continue to perform all other tests. The information, which of the tests detected a cloud, is stored in the threshold test flag. These features are used to define the level of confidence of the cloud/no cloud decision. The tests are configured in a way that there is a high confidence for clear pixels if none of the tests detected a cloud. </a:t>
            </a:r>
          </a:p>
          <a:p>
            <a:r>
              <a:rPr lang="en-US" sz="2400" dirty="0">
                <a:solidFill>
                  <a:srgbClr val="002060"/>
                </a:solidFill>
              </a:rPr>
              <a:t>In addition the Scenes Analysis takes advantage of the geostationary satellite data by using the information of the image data and scenes analysis of the previous repeat cycle. For selected channels the difference of the measurements between the current and the previous repeat cycle are built to verify whether the information content has changed or not. If there are no changes detected for a pixel, the results of the previous repeat cycle are used. Otherwise the Scenes Analysis continues its nominal processing. For the IR channels, the measurements of the previous repeat cycle are also used as a predictor for the current repeat </a:t>
            </a:r>
            <a:r>
              <a:rPr lang="en-US" sz="2400" dirty="0" smtClean="0">
                <a:solidFill>
                  <a:srgbClr val="002060"/>
                </a:solidFill>
              </a:rPr>
              <a:t>cycle. </a:t>
            </a:r>
            <a:endParaRPr lang="en-US" sz="2400" dirty="0">
              <a:solidFill>
                <a:srgbClr val="002060"/>
              </a:solidFill>
            </a:endParaRPr>
          </a:p>
        </p:txBody>
      </p:sp>
    </p:spTree>
    <p:extLst>
      <p:ext uri="{BB962C8B-B14F-4D97-AF65-F5344CB8AC3E}">
        <p14:creationId xmlns:p14="http://schemas.microsoft.com/office/powerpoint/2010/main" val="2783106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673030"/>
            <a:ext cx="86106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8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solidFill>
                <a:srgbClr val="000080"/>
              </a:solidFill>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rgbClr val="C00000"/>
                </a:solidFill>
                <a:effectLst/>
                <a:latin typeface="Arial" charset="0"/>
              </a:rPr>
              <a:t>International Satellite Cloud Climatology Project (ISCCP) NEW ALGORITHM: SUMMARY OF CHANGES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008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80"/>
                </a:solidFill>
                <a:effectLst/>
                <a:latin typeface="Arial" charset="0"/>
              </a:rPr>
              <a:t>(Highlights of differences between the</a:t>
            </a:r>
            <a:br>
              <a:rPr kumimoji="0" lang="en-US" sz="3200" b="0" i="0" u="none" strike="noStrike" cap="none" normalizeH="0" baseline="0" dirty="0" smtClean="0">
                <a:ln>
                  <a:noFill/>
                </a:ln>
                <a:solidFill>
                  <a:srgbClr val="000080"/>
                </a:solidFill>
                <a:effectLst/>
                <a:latin typeface="Arial" charset="0"/>
              </a:rPr>
            </a:br>
            <a:r>
              <a:rPr kumimoji="0" lang="en-US" sz="3200" b="0" i="0" u="none" strike="noStrike" cap="none" normalizeH="0" baseline="0" dirty="0" smtClean="0">
                <a:ln>
                  <a:noFill/>
                </a:ln>
                <a:solidFill>
                  <a:srgbClr val="000080"/>
                </a:solidFill>
                <a:effectLst/>
                <a:latin typeface="Arial" charset="0"/>
              </a:rPr>
              <a:t>C-series and D-series cloud products)</a:t>
            </a:r>
            <a:endParaRPr kumimoji="0" lang="en-US" sz="3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083776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80"/>
                </a:solidFill>
                <a:effectLst/>
                <a:latin typeface="Arial" charset="0"/>
              </a:rPr>
              <a:t>Description of Old Algorithm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80"/>
                </a:solidFill>
                <a:effectLst/>
                <a:latin typeface="Arial" charset="0"/>
              </a:rPr>
              <a:t>  </a:t>
            </a:r>
            <a:endParaRPr kumimoji="0" lang="en-US" sz="45800" b="0" i="0" u="none" strike="noStrike" cap="none" normalizeH="0" baseline="0" smtClean="0">
              <a:ln>
                <a:noFill/>
              </a:ln>
              <a:solidFill>
                <a:srgbClr val="000080"/>
              </a:solidFill>
              <a:effectLst/>
              <a:latin typeface="Arial" charset="0"/>
            </a:endParaRPr>
          </a:p>
        </p:txBody>
      </p:sp>
      <p:pic>
        <p:nvPicPr>
          <p:cNvPr id="23554" name="Picture 2" descr="ISCCP Cloud Algorith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88392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4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8915400" cy="6574107"/>
          </a:xfrm>
          <a:prstGeom prst="rect">
            <a:avLst/>
          </a:prstGeom>
        </p:spPr>
        <p:txBody>
          <a:bodyPr wrap="square">
            <a:spAutoFit/>
          </a:bodyPr>
          <a:lstStyle/>
          <a:p>
            <a:pPr>
              <a:lnSpc>
                <a:spcPct val="90000"/>
              </a:lnSpc>
              <a:buFont typeface="Arial" pitchFamily="34" charset="0"/>
              <a:buChar char="•"/>
            </a:pPr>
            <a:r>
              <a:rPr lang="en-US" sz="3600" i="1" dirty="0" smtClean="0">
                <a:solidFill>
                  <a:srgbClr val="C00000"/>
                </a:solidFill>
              </a:rPr>
              <a:t>  Some cloud  </a:t>
            </a:r>
            <a:r>
              <a:rPr lang="en-US" sz="3600" dirty="0" smtClean="0">
                <a:solidFill>
                  <a:srgbClr val="002060"/>
                </a:solidFill>
              </a:rPr>
              <a:t>types such as cirrus, low stratus, and roll cumulus are </a:t>
            </a:r>
            <a:r>
              <a:rPr lang="en-US" sz="3600" i="1" dirty="0" smtClean="0">
                <a:solidFill>
                  <a:srgbClr val="C00000"/>
                </a:solidFill>
              </a:rPr>
              <a:t>difficult to detect</a:t>
            </a:r>
            <a:r>
              <a:rPr lang="en-US" sz="3600" dirty="0" smtClean="0">
                <a:solidFill>
                  <a:srgbClr val="002060"/>
                </a:solidFill>
              </a:rPr>
              <a:t> because of </a:t>
            </a:r>
            <a:r>
              <a:rPr lang="en-US" sz="3600" i="1" dirty="0" smtClean="0">
                <a:solidFill>
                  <a:srgbClr val="C00000"/>
                </a:solidFill>
              </a:rPr>
              <a:t>insufficient contrast </a:t>
            </a:r>
            <a:r>
              <a:rPr lang="en-US" sz="3600" dirty="0" smtClean="0">
                <a:solidFill>
                  <a:srgbClr val="002060"/>
                </a:solidFill>
              </a:rPr>
              <a:t>with the surface radiance. </a:t>
            </a:r>
          </a:p>
          <a:p>
            <a:pPr>
              <a:lnSpc>
                <a:spcPct val="90000"/>
              </a:lnSpc>
              <a:buFont typeface="Arial" pitchFamily="34" charset="0"/>
              <a:buChar char="•"/>
            </a:pPr>
            <a:r>
              <a:rPr lang="en-US" sz="3600" dirty="0" smtClean="0">
                <a:solidFill>
                  <a:srgbClr val="002060"/>
                </a:solidFill>
              </a:rPr>
              <a:t>  Cloud edges cause further difficulty since the </a:t>
            </a:r>
            <a:r>
              <a:rPr lang="en-US" sz="3600" i="1" dirty="0" smtClean="0">
                <a:solidFill>
                  <a:srgbClr val="C00000"/>
                </a:solidFill>
              </a:rPr>
              <a:t>field of view </a:t>
            </a:r>
            <a:r>
              <a:rPr lang="en-US" sz="3600" dirty="0" smtClean="0">
                <a:solidFill>
                  <a:srgbClr val="002060"/>
                </a:solidFill>
              </a:rPr>
              <a:t>is not always completely cloudy or clear.</a:t>
            </a:r>
          </a:p>
          <a:p>
            <a:pPr>
              <a:lnSpc>
                <a:spcPct val="90000"/>
              </a:lnSpc>
              <a:buFont typeface="Arial" pitchFamily="34" charset="0"/>
              <a:buChar char="•"/>
            </a:pPr>
            <a:r>
              <a:rPr lang="en-US" sz="3600" i="1" dirty="0" smtClean="0">
                <a:solidFill>
                  <a:srgbClr val="C00000"/>
                </a:solidFill>
              </a:rPr>
              <a:t>  Multispectral approaches </a:t>
            </a:r>
            <a:r>
              <a:rPr lang="en-US" sz="3600" dirty="0" smtClean="0">
                <a:solidFill>
                  <a:srgbClr val="002060"/>
                </a:solidFill>
              </a:rPr>
              <a:t>offer several opportunities </a:t>
            </a:r>
            <a:r>
              <a:rPr lang="en-US" sz="3600" i="1" dirty="0" smtClean="0">
                <a:solidFill>
                  <a:srgbClr val="C00000"/>
                </a:solidFill>
              </a:rPr>
              <a:t>for improved </a:t>
            </a:r>
            <a:r>
              <a:rPr lang="en-US" sz="3600" dirty="0" smtClean="0">
                <a:solidFill>
                  <a:srgbClr val="002060"/>
                </a:solidFill>
              </a:rPr>
              <a:t>cloud detection so that many of these concerns can be mitigated.</a:t>
            </a:r>
          </a:p>
          <a:p>
            <a:pPr>
              <a:lnSpc>
                <a:spcPct val="90000"/>
              </a:lnSpc>
              <a:buFont typeface="Arial" pitchFamily="34" charset="0"/>
              <a:buChar char="•"/>
            </a:pPr>
            <a:r>
              <a:rPr lang="en-US" sz="3600" dirty="0" smtClean="0">
                <a:solidFill>
                  <a:srgbClr val="002060"/>
                </a:solidFill>
              </a:rPr>
              <a:t>  Finally, </a:t>
            </a:r>
            <a:r>
              <a:rPr lang="en-US" sz="3600" dirty="0" smtClean="0">
                <a:solidFill>
                  <a:srgbClr val="C00000"/>
                </a:solidFill>
              </a:rPr>
              <a:t>spatial and temporal consistency tests</a:t>
            </a:r>
            <a:r>
              <a:rPr lang="en-US" sz="3600" dirty="0" smtClean="0">
                <a:solidFill>
                  <a:srgbClr val="002060"/>
                </a:solidFill>
              </a:rPr>
              <a:t> offer confirmation of cloudy or clear sky conditions.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678751"/>
          </a:xfrm>
          <a:prstGeom prst="rect">
            <a:avLst/>
          </a:prstGeom>
        </p:spPr>
        <p:txBody>
          <a:bodyPr wrap="square">
            <a:spAutoFit/>
          </a:bodyPr>
          <a:lstStyle/>
          <a:p>
            <a:r>
              <a:rPr lang="en-US" sz="3200" dirty="0">
                <a:solidFill>
                  <a:srgbClr val="C00000"/>
                </a:solidFill>
              </a:rPr>
              <a:t>Cloud </a:t>
            </a:r>
            <a:r>
              <a:rPr lang="en-US" sz="3200" dirty="0" smtClean="0">
                <a:solidFill>
                  <a:srgbClr val="C00000"/>
                </a:solidFill>
              </a:rPr>
              <a:t>Detection</a:t>
            </a:r>
          </a:p>
          <a:p>
            <a:endParaRPr lang="en-US" sz="3200" dirty="0">
              <a:solidFill>
                <a:srgbClr val="C00000"/>
              </a:solidFill>
            </a:endParaRPr>
          </a:p>
          <a:p>
            <a:r>
              <a:rPr lang="en-US" sz="2800" dirty="0" smtClean="0"/>
              <a:t> </a:t>
            </a:r>
            <a:r>
              <a:rPr lang="en-US" sz="2800" dirty="0" smtClean="0">
                <a:solidFill>
                  <a:srgbClr val="002060"/>
                </a:solidFill>
              </a:rPr>
              <a:t>The ISCCP cloud detection procedure is applied to each month of satellite data at eight times of day and consists of five steps:</a:t>
            </a:r>
          </a:p>
          <a:p>
            <a:endParaRPr lang="en-US" sz="2800" dirty="0" smtClean="0">
              <a:solidFill>
                <a:srgbClr val="002060"/>
              </a:solidFill>
            </a:endParaRPr>
          </a:p>
          <a:p>
            <a:pPr marL="457200" indent="-457200">
              <a:buFont typeface="Arial" pitchFamily="34" charset="0"/>
              <a:buChar char="•"/>
            </a:pPr>
            <a:r>
              <a:rPr lang="en-US" sz="2800" dirty="0" smtClean="0">
                <a:solidFill>
                  <a:srgbClr val="002060"/>
                </a:solidFill>
              </a:rPr>
              <a:t>space contrast test (applied to individual IR images)</a:t>
            </a:r>
          </a:p>
          <a:p>
            <a:pPr marL="457200" indent="-457200">
              <a:buFont typeface="Arial" pitchFamily="34" charset="0"/>
              <a:buChar char="•"/>
            </a:pPr>
            <a:r>
              <a:rPr lang="en-US" sz="2800" dirty="0" smtClean="0">
                <a:solidFill>
                  <a:srgbClr val="002060"/>
                </a:solidFill>
              </a:rPr>
              <a:t>time contrast test (three consecutive IR images at constant diurnal phase)</a:t>
            </a:r>
          </a:p>
          <a:p>
            <a:pPr marL="457200" indent="-457200">
              <a:buFont typeface="Arial" pitchFamily="34" charset="0"/>
              <a:buChar char="•"/>
            </a:pPr>
            <a:r>
              <a:rPr lang="en-US" sz="2800" dirty="0" err="1" smtClean="0">
                <a:solidFill>
                  <a:srgbClr val="002060"/>
                </a:solidFill>
              </a:rPr>
              <a:t>cummulation</a:t>
            </a:r>
            <a:r>
              <a:rPr lang="en-US" sz="2800" dirty="0" smtClean="0">
                <a:solidFill>
                  <a:srgbClr val="002060"/>
                </a:solidFill>
              </a:rPr>
              <a:t> of space/time statistics (both IR and VIS images)</a:t>
            </a:r>
          </a:p>
          <a:p>
            <a:pPr marL="457200" indent="-457200">
              <a:buFont typeface="Arial" pitchFamily="34" charset="0"/>
              <a:buChar char="•"/>
            </a:pPr>
            <a:r>
              <a:rPr lang="en-US" sz="2800" dirty="0" smtClean="0">
                <a:solidFill>
                  <a:srgbClr val="002060"/>
                </a:solidFill>
              </a:rPr>
              <a:t>construction of </a:t>
            </a:r>
            <a:r>
              <a:rPr lang="en-US" sz="2800" i="1" dirty="0" smtClean="0">
                <a:solidFill>
                  <a:srgbClr val="C00000"/>
                </a:solidFill>
              </a:rPr>
              <a:t>“clear-sky composites” </a:t>
            </a:r>
            <a:r>
              <a:rPr lang="en-US" sz="2800" dirty="0" smtClean="0">
                <a:solidFill>
                  <a:srgbClr val="002060"/>
                </a:solidFill>
              </a:rPr>
              <a:t>for both IR and VIS (once about every 5 days at each diurnal phase and location</a:t>
            </a:r>
            <a:r>
              <a:rPr lang="en-US" sz="2800" dirty="0" smtClean="0"/>
              <a:t>)</a:t>
            </a:r>
          </a:p>
          <a:p>
            <a:pPr marL="457200" indent="-457200">
              <a:buFont typeface="Arial" pitchFamily="34" charset="0"/>
              <a:buChar char="•"/>
            </a:pPr>
            <a:r>
              <a:rPr lang="en-US" sz="2800" dirty="0" smtClean="0"/>
              <a:t>radiance threshold (both IR and VIS images)</a:t>
            </a:r>
            <a:endParaRPr lang="en-US" sz="2800" dirty="0"/>
          </a:p>
        </p:txBody>
      </p:sp>
    </p:spTree>
    <p:extLst>
      <p:ext uri="{BB962C8B-B14F-4D97-AF65-F5344CB8AC3E}">
        <p14:creationId xmlns:p14="http://schemas.microsoft.com/office/powerpoint/2010/main" val="222925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42" y="381000"/>
            <a:ext cx="8458200" cy="6247864"/>
          </a:xfrm>
          <a:prstGeom prst="rect">
            <a:avLst/>
          </a:prstGeom>
        </p:spPr>
        <p:txBody>
          <a:bodyPr wrap="square">
            <a:spAutoFit/>
          </a:bodyPr>
          <a:lstStyle/>
          <a:p>
            <a:r>
              <a:rPr lang="en-US" sz="2000" dirty="0">
                <a:solidFill>
                  <a:srgbClr val="002060"/>
                </a:solidFill>
              </a:rPr>
              <a:t>The first test classifies as cloudy all pixels that are much colder (low IR radiance) than the warmest value in small spatial domains. It is a spatial contrast test because the warmest pixel is not classified as either clear or cloudy. The second test classifies as cloudy all pixels that have sharply lower IR radiances at the same location as compared with values one day earlier or later and classifies as clear all pixels that show little variation of IR radiance over one-day intervals. To avoid confusion with diurnal variations of surface temperatures, this test is done separately for each time of day. The results of these two tests are combined to label image pixels as clear only when they exhibit low variability in both space and time. The third step collects statistics on the variations of the IR and VIS radiances over larger spatial and temporal domains. These statistics are used in the fourth step, along with the results of the first two tests (number of clear pixels and average clear radiance), to estimate values of clear IR and VIS radiances for each location and diurnal phase, once every 5 days. In the final step, the original IR and VIS radiances in each pixel at each time are compared with the inferred clear values. If the observed radiances differ from the clear-sky values (lower IR or higher VIS) by more than the estimated uncertainty of the clear-sky values, they are classified as cloudy. A subset of these pixels, with radiance values close to the values dividing clear from cloudy, are referred to as marginally cloudy. All other pixels are classified as clear. </a:t>
            </a:r>
          </a:p>
        </p:txBody>
      </p:sp>
    </p:spTree>
    <p:extLst>
      <p:ext uri="{BB962C8B-B14F-4D97-AF65-F5344CB8AC3E}">
        <p14:creationId xmlns:p14="http://schemas.microsoft.com/office/powerpoint/2010/main" val="1226029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839200" cy="6186309"/>
          </a:xfrm>
          <a:prstGeom prst="rect">
            <a:avLst/>
          </a:prstGeom>
        </p:spPr>
        <p:txBody>
          <a:bodyPr wrap="square">
            <a:spAutoFit/>
          </a:bodyPr>
          <a:lstStyle/>
          <a:p>
            <a:r>
              <a:rPr lang="en-US" sz="3200" dirty="0" err="1">
                <a:solidFill>
                  <a:srgbClr val="C00000"/>
                </a:solidFill>
              </a:rPr>
              <a:t>Radiative</a:t>
            </a:r>
            <a:r>
              <a:rPr lang="en-US" sz="3200" dirty="0">
                <a:solidFill>
                  <a:srgbClr val="C00000"/>
                </a:solidFill>
              </a:rPr>
              <a:t> </a:t>
            </a:r>
            <a:r>
              <a:rPr lang="en-US" sz="3200" dirty="0" smtClean="0">
                <a:solidFill>
                  <a:srgbClr val="C00000"/>
                </a:solidFill>
              </a:rPr>
              <a:t>Analysis in ISCCP</a:t>
            </a:r>
            <a:endParaRPr lang="en-US" sz="3200" dirty="0">
              <a:solidFill>
                <a:srgbClr val="C00000"/>
              </a:solidFill>
            </a:endParaRPr>
          </a:p>
          <a:p>
            <a:r>
              <a:rPr lang="en-US" sz="2800" i="1" dirty="0">
                <a:solidFill>
                  <a:srgbClr val="C00000"/>
                </a:solidFill>
              </a:rPr>
              <a:t>Once each pixel is classified as clear or cloudy</a:t>
            </a:r>
            <a:r>
              <a:rPr lang="en-US" sz="2800" dirty="0"/>
              <a:t>, the measured radiances can be compared to </a:t>
            </a:r>
            <a:r>
              <a:rPr lang="en-US" sz="2800" dirty="0" err="1">
                <a:solidFill>
                  <a:srgbClr val="C00000"/>
                </a:solidFill>
              </a:rPr>
              <a:t>radiative</a:t>
            </a:r>
            <a:r>
              <a:rPr lang="en-US" sz="2800" dirty="0">
                <a:solidFill>
                  <a:srgbClr val="C00000"/>
                </a:solidFill>
              </a:rPr>
              <a:t> transfer model calculations that include the effects of the atmosphere, surface and clouds</a:t>
            </a:r>
            <a:r>
              <a:rPr lang="en-US" sz="2800" dirty="0"/>
              <a:t>. The attributes of the atmosphere, surface and clouds are represented in the model by a large number of physical properties; but the availability of correlative datasets and restriction of the satellite radiances to two wavelengths limit the number of parameters that can be determined from the observations. The analysis strategy used exploits the correlative data to isolate the cloud effects and attributes all remaining radiance variation to changes in two cloud properties; other parameters are assigned climatological average values</a:t>
            </a:r>
            <a:r>
              <a:rPr lang="en-US" sz="2800" dirty="0" smtClean="0"/>
              <a:t>.</a:t>
            </a:r>
            <a:endParaRPr lang="en-US" sz="2800" dirty="0"/>
          </a:p>
        </p:txBody>
      </p:sp>
    </p:spTree>
    <p:extLst>
      <p:ext uri="{BB962C8B-B14F-4D97-AF65-F5344CB8AC3E}">
        <p14:creationId xmlns:p14="http://schemas.microsoft.com/office/powerpoint/2010/main" val="2659674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986528"/>
          </a:xfrm>
          <a:prstGeom prst="rect">
            <a:avLst/>
          </a:prstGeom>
        </p:spPr>
        <p:txBody>
          <a:bodyPr wrap="square">
            <a:spAutoFit/>
          </a:bodyPr>
          <a:lstStyle/>
          <a:p>
            <a:r>
              <a:rPr lang="en-US" sz="3200" dirty="0" smtClean="0">
                <a:solidFill>
                  <a:srgbClr val="002060"/>
                </a:solidFill>
              </a:rPr>
              <a:t>For VIS (0.6 microns) and IR (11 microns) wavelengths, atmospheric effects are small and depend on ozone and water abundances, the temperature profile and aerosol optical thickness. Complete information on ozone, water, and temperature can be obtained from correlative data. </a:t>
            </a:r>
            <a:r>
              <a:rPr lang="en-US" sz="3200" dirty="0" smtClean="0">
                <a:solidFill>
                  <a:srgbClr val="C00000"/>
                </a:solidFill>
              </a:rPr>
              <a:t>Since little information is available concerning aerosol properties, their effects are neglected; </a:t>
            </a:r>
            <a:r>
              <a:rPr lang="en-US" sz="3200" dirty="0" smtClean="0">
                <a:solidFill>
                  <a:srgbClr val="002060"/>
                </a:solidFill>
              </a:rPr>
              <a:t>however, since most aerosol occurs near the surface and affects the upwelling radiation from there,  use of surface properties obtained from clear radiances with the same </a:t>
            </a:r>
            <a:r>
              <a:rPr lang="en-US" sz="3200" dirty="0" err="1" smtClean="0">
                <a:solidFill>
                  <a:srgbClr val="002060"/>
                </a:solidFill>
              </a:rPr>
              <a:t>radiative</a:t>
            </a:r>
            <a:r>
              <a:rPr lang="en-US" sz="3200" dirty="0" smtClean="0">
                <a:solidFill>
                  <a:srgbClr val="002060"/>
                </a:solidFill>
              </a:rPr>
              <a:t> model effectively incorporates the primary aerosol effects into these surface properties. </a:t>
            </a:r>
            <a:endParaRPr lang="en-US" sz="3200"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186309"/>
          </a:xfrm>
          <a:prstGeom prst="rect">
            <a:avLst/>
          </a:prstGeom>
        </p:spPr>
        <p:txBody>
          <a:bodyPr wrap="square">
            <a:spAutoFit/>
          </a:bodyPr>
          <a:lstStyle/>
          <a:p>
            <a:r>
              <a:rPr lang="en-US" sz="3600" dirty="0">
                <a:solidFill>
                  <a:srgbClr val="002060"/>
                </a:solidFill>
              </a:rPr>
              <a:t>The </a:t>
            </a:r>
            <a:r>
              <a:rPr lang="en-US" sz="3600" dirty="0">
                <a:solidFill>
                  <a:srgbClr val="C00000"/>
                </a:solidFill>
              </a:rPr>
              <a:t>two surface properties </a:t>
            </a:r>
            <a:r>
              <a:rPr lang="en-US" sz="3600" dirty="0">
                <a:solidFill>
                  <a:srgbClr val="002060"/>
                </a:solidFill>
              </a:rPr>
              <a:t>retrieved from clear radiance values are the "</a:t>
            </a:r>
            <a:r>
              <a:rPr lang="en-US" sz="3600" dirty="0">
                <a:solidFill>
                  <a:srgbClr val="C00000"/>
                </a:solidFill>
              </a:rPr>
              <a:t>visible" reflectance </a:t>
            </a:r>
            <a:r>
              <a:rPr lang="en-US" sz="3600" dirty="0">
                <a:solidFill>
                  <a:srgbClr val="002060"/>
                </a:solidFill>
              </a:rPr>
              <a:t>and the </a:t>
            </a:r>
            <a:r>
              <a:rPr lang="en-US" sz="3600" dirty="0">
                <a:solidFill>
                  <a:srgbClr val="C00000"/>
                </a:solidFill>
              </a:rPr>
              <a:t>"brightness" temperature.</a:t>
            </a:r>
            <a:r>
              <a:rPr lang="en-US" sz="3600" dirty="0">
                <a:solidFill>
                  <a:srgbClr val="002060"/>
                </a:solidFill>
              </a:rPr>
              <a:t> The visible reflectance represents the amount of sunlight reflected by the surface at 0.6 microns and at a particular sun and satellite geometry (the view/illumination geometry is recorded in the data). Since most surfaces reflect sunlight </a:t>
            </a:r>
            <a:r>
              <a:rPr lang="en-US" sz="3600" dirty="0" err="1">
                <a:solidFill>
                  <a:srgbClr val="002060"/>
                </a:solidFill>
              </a:rPr>
              <a:t>anisotropically</a:t>
            </a:r>
            <a:r>
              <a:rPr lang="en-US" sz="3600" dirty="0">
                <a:solidFill>
                  <a:srgbClr val="002060"/>
                </a:solidFill>
              </a:rPr>
              <a:t>, the reflectance varies with satellite position, time of day, and season. </a:t>
            </a:r>
          </a:p>
        </p:txBody>
      </p:sp>
    </p:spTree>
    <p:extLst>
      <p:ext uri="{BB962C8B-B14F-4D97-AF65-F5344CB8AC3E}">
        <p14:creationId xmlns:p14="http://schemas.microsoft.com/office/powerpoint/2010/main" val="296537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247864"/>
          </a:xfrm>
          <a:prstGeom prst="rect">
            <a:avLst/>
          </a:prstGeom>
        </p:spPr>
        <p:txBody>
          <a:bodyPr wrap="square">
            <a:spAutoFit/>
          </a:bodyPr>
          <a:lstStyle/>
          <a:p>
            <a:r>
              <a:rPr lang="en-US" sz="4000" dirty="0">
                <a:solidFill>
                  <a:srgbClr val="002060"/>
                </a:solidFill>
              </a:rPr>
              <a:t>The temperature values correctly describe the IR radiances at the surface but are not equal to the actual physical temperature since most surfaces have IR </a:t>
            </a:r>
            <a:r>
              <a:rPr lang="en-US" sz="4000" dirty="0" err="1">
                <a:solidFill>
                  <a:srgbClr val="002060"/>
                </a:solidFill>
              </a:rPr>
              <a:t>emissivities</a:t>
            </a:r>
            <a:r>
              <a:rPr lang="en-US" sz="4000" dirty="0">
                <a:solidFill>
                  <a:srgbClr val="002060"/>
                </a:solidFill>
              </a:rPr>
              <a:t> slightly less than one</a:t>
            </a:r>
            <a:r>
              <a:rPr lang="en-US" sz="4000" dirty="0" smtClean="0">
                <a:solidFill>
                  <a:srgbClr val="002060"/>
                </a:solidFill>
              </a:rPr>
              <a:t>.</a:t>
            </a:r>
          </a:p>
          <a:p>
            <a:endParaRPr lang="en-US" sz="4000" dirty="0">
              <a:solidFill>
                <a:srgbClr val="002060"/>
              </a:solidFill>
            </a:endParaRPr>
          </a:p>
          <a:p>
            <a:r>
              <a:rPr lang="en-US" sz="4000" dirty="0" smtClean="0">
                <a:solidFill>
                  <a:srgbClr val="002060"/>
                </a:solidFill>
              </a:rPr>
              <a:t> </a:t>
            </a:r>
            <a:r>
              <a:rPr lang="en-US" sz="4000" dirty="0">
                <a:solidFill>
                  <a:srgbClr val="002060"/>
                </a:solidFill>
              </a:rPr>
              <a:t>Little information exists concerning </a:t>
            </a:r>
            <a:r>
              <a:rPr lang="en-US" sz="4000" dirty="0" err="1">
                <a:solidFill>
                  <a:srgbClr val="002060"/>
                </a:solidFill>
              </a:rPr>
              <a:t>emmissivities</a:t>
            </a:r>
            <a:r>
              <a:rPr lang="en-US" sz="4000" dirty="0">
                <a:solidFill>
                  <a:srgbClr val="002060"/>
                </a:solidFill>
              </a:rPr>
              <a:t> for land and vegetated surfaces, so all temperatures are retrieved assuming an emissivity of one.</a:t>
            </a:r>
          </a:p>
        </p:txBody>
      </p:sp>
    </p:spTree>
    <p:extLst>
      <p:ext uri="{BB962C8B-B14F-4D97-AF65-F5344CB8AC3E}">
        <p14:creationId xmlns:p14="http://schemas.microsoft.com/office/powerpoint/2010/main" val="5387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5632311"/>
          </a:xfrm>
          <a:prstGeom prst="rect">
            <a:avLst/>
          </a:prstGeom>
        </p:spPr>
        <p:txBody>
          <a:bodyPr wrap="square">
            <a:spAutoFit/>
          </a:bodyPr>
          <a:lstStyle/>
          <a:p>
            <a:r>
              <a:rPr lang="en-US" sz="4000" dirty="0">
                <a:solidFill>
                  <a:srgbClr val="002060"/>
                </a:solidFill>
              </a:rPr>
              <a:t>Clouds are represented in the model as a single, thin (i.e., isothermal) layer, uniformly covering the image pixel and composed of water droplets with a specified average size (10 microns) and size distribution. All variations of cloudy radiances are attributed to changes in "visible" optical thickness (defined at 0.6 microns) and a temperature. </a:t>
            </a:r>
          </a:p>
        </p:txBody>
      </p:sp>
    </p:spTree>
    <p:extLst>
      <p:ext uri="{BB962C8B-B14F-4D97-AF65-F5344CB8AC3E}">
        <p14:creationId xmlns:p14="http://schemas.microsoft.com/office/powerpoint/2010/main" val="272200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763000" cy="6247864"/>
          </a:xfrm>
          <a:prstGeom prst="rect">
            <a:avLst/>
          </a:prstGeom>
        </p:spPr>
        <p:txBody>
          <a:bodyPr wrap="square">
            <a:spAutoFit/>
          </a:bodyPr>
          <a:lstStyle/>
          <a:p>
            <a:r>
              <a:rPr lang="en-US" sz="4000" dirty="0">
                <a:solidFill>
                  <a:srgbClr val="002060"/>
                </a:solidFill>
              </a:rPr>
              <a:t>The optical thickness parameter determines the amount and angular distribution of sunlight reflected by the cloud layer (the full effects of multiple scattering are included), and the temperature is a "brightness" temperature, like that for the surface, that is interpreted to represent the physical temperature at the top of an opaque cloud layer. </a:t>
            </a:r>
          </a:p>
        </p:txBody>
      </p:sp>
    </p:spTree>
    <p:extLst>
      <p:ext uri="{BB962C8B-B14F-4D97-AF65-F5344CB8AC3E}">
        <p14:creationId xmlns:p14="http://schemas.microsoft.com/office/powerpoint/2010/main" val="2225383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1"/>
            <a:ext cx="8686800" cy="6186309"/>
          </a:xfrm>
          <a:prstGeom prst="rect">
            <a:avLst/>
          </a:prstGeom>
        </p:spPr>
        <p:txBody>
          <a:bodyPr wrap="square">
            <a:spAutoFit/>
          </a:bodyPr>
          <a:lstStyle/>
          <a:p>
            <a:r>
              <a:rPr lang="en-US" sz="3600" dirty="0" smtClean="0">
                <a:solidFill>
                  <a:srgbClr val="C00000"/>
                </a:solidFill>
              </a:rPr>
              <a:t>At night </a:t>
            </a:r>
            <a:r>
              <a:rPr lang="en-US" sz="3600" dirty="0" smtClean="0">
                <a:solidFill>
                  <a:srgbClr val="002060"/>
                </a:solidFill>
              </a:rPr>
              <a:t>when only IR radiances are measured, </a:t>
            </a:r>
            <a:r>
              <a:rPr lang="en-US" sz="3600" dirty="0" smtClean="0">
                <a:solidFill>
                  <a:srgbClr val="C00000"/>
                </a:solidFill>
              </a:rPr>
              <a:t>no cloud optical thickness is reported</a:t>
            </a:r>
            <a:r>
              <a:rPr lang="en-US" sz="3600" dirty="0" smtClean="0">
                <a:solidFill>
                  <a:srgbClr val="002060"/>
                </a:solidFill>
              </a:rPr>
              <a:t> and IR variations are associated with the cloud top "brightness" temperature. </a:t>
            </a:r>
          </a:p>
          <a:p>
            <a:endParaRPr lang="en-US" sz="3600" dirty="0">
              <a:solidFill>
                <a:srgbClr val="002060"/>
              </a:solidFill>
            </a:endParaRPr>
          </a:p>
          <a:p>
            <a:r>
              <a:rPr lang="en-US" sz="3600" dirty="0" smtClean="0">
                <a:solidFill>
                  <a:srgbClr val="002060"/>
                </a:solidFill>
              </a:rPr>
              <a:t>During the day, the cloud optical thickness value is related to an IR optical thickness in the model to correct for cloud </a:t>
            </a:r>
            <a:r>
              <a:rPr lang="en-US" sz="3600" dirty="0" err="1" smtClean="0">
                <a:solidFill>
                  <a:srgbClr val="002060"/>
                </a:solidFill>
              </a:rPr>
              <a:t>emissivities</a:t>
            </a:r>
            <a:r>
              <a:rPr lang="en-US" sz="3600" dirty="0" smtClean="0">
                <a:solidFill>
                  <a:srgbClr val="002060"/>
                </a:solidFill>
              </a:rPr>
              <a:t> less than one; both the original (opaque cloud value) and corrected cloud top temperatures are reported.</a:t>
            </a:r>
            <a:endParaRPr lang="en-US" sz="3600" dirty="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8915400" cy="6494085"/>
          </a:xfrm>
          <a:prstGeom prst="rect">
            <a:avLst/>
          </a:prstGeom>
        </p:spPr>
        <p:txBody>
          <a:bodyPr wrap="square">
            <a:spAutoFit/>
          </a:bodyPr>
          <a:lstStyle/>
          <a:p>
            <a:r>
              <a:rPr lang="en-US" sz="3200" dirty="0">
                <a:solidFill>
                  <a:srgbClr val="002060"/>
                </a:solidFill>
              </a:rPr>
              <a:t>Other cloud properties may vary, including particle size, phase (water or ice), and size distribution. Moreover, vertical (sub-pixel-sized) and horizontal </a:t>
            </a:r>
            <a:r>
              <a:rPr lang="en-US" sz="3200" dirty="0" err="1" smtClean="0">
                <a:solidFill>
                  <a:srgbClr val="002060"/>
                </a:solidFill>
              </a:rPr>
              <a:t>inhomogeneities</a:t>
            </a:r>
            <a:r>
              <a:rPr lang="en-US" sz="3200" dirty="0" smtClean="0">
                <a:solidFill>
                  <a:srgbClr val="002060"/>
                </a:solidFill>
              </a:rPr>
              <a:t> such </a:t>
            </a:r>
            <a:r>
              <a:rPr lang="en-US" sz="3200" dirty="0">
                <a:solidFill>
                  <a:srgbClr val="002060"/>
                </a:solidFill>
              </a:rPr>
              <a:t>as multiple layering or small scale "brokenness", can affect the radiances. If the role of these other cloud properties can be formulated and their value measured, then the retrieved optical thickness and temperature parameters in the ISCCP data set can be corrected by comparing the </a:t>
            </a:r>
            <a:r>
              <a:rPr lang="en-US" sz="3200" dirty="0" err="1">
                <a:solidFill>
                  <a:srgbClr val="002060"/>
                </a:solidFill>
              </a:rPr>
              <a:t>radiative</a:t>
            </a:r>
            <a:r>
              <a:rPr lang="en-US" sz="3200" dirty="0">
                <a:solidFill>
                  <a:srgbClr val="002060"/>
                </a:solidFill>
              </a:rPr>
              <a:t> model radiances calculated with and without the variation of these additional parameters to produce a transformation from one model to the other. </a:t>
            </a:r>
          </a:p>
        </p:txBody>
      </p:sp>
    </p:spTree>
    <p:extLst>
      <p:ext uri="{BB962C8B-B14F-4D97-AF65-F5344CB8AC3E}">
        <p14:creationId xmlns:p14="http://schemas.microsoft.com/office/powerpoint/2010/main" val="352921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274638"/>
            <a:ext cx="8763000" cy="487362"/>
          </a:xfrm>
        </p:spPr>
        <p:txBody>
          <a:bodyPr>
            <a:noAutofit/>
          </a:bodyPr>
          <a:lstStyle/>
          <a:p>
            <a:pPr eaLnBrk="1" hangingPunct="1"/>
            <a:r>
              <a:rPr lang="en-US" sz="3200" dirty="0" smtClean="0">
                <a:solidFill>
                  <a:srgbClr val="CC0000"/>
                </a:solidFill>
              </a:rPr>
              <a:t>Development of Cloud Detection Methods</a:t>
            </a:r>
          </a:p>
        </p:txBody>
      </p:sp>
      <p:sp>
        <p:nvSpPr>
          <p:cNvPr id="53251" name="Rectangle 3"/>
          <p:cNvSpPr>
            <a:spLocks noGrp="1" noChangeArrowheads="1"/>
          </p:cNvSpPr>
          <p:nvPr>
            <p:ph type="body" idx="1"/>
          </p:nvPr>
        </p:nvSpPr>
        <p:spPr>
          <a:xfrm>
            <a:off x="0" y="914400"/>
            <a:ext cx="8991600" cy="5211763"/>
          </a:xfrm>
        </p:spPr>
        <p:txBody>
          <a:bodyPr>
            <a:noAutofit/>
          </a:bodyPr>
          <a:lstStyle/>
          <a:p>
            <a:pPr>
              <a:lnSpc>
                <a:spcPct val="90000"/>
              </a:lnSpc>
            </a:pPr>
            <a:r>
              <a:rPr lang="en-US" sz="2800" dirty="0" smtClean="0">
                <a:solidFill>
                  <a:srgbClr val="002060"/>
                </a:solidFill>
              </a:rPr>
              <a:t>Reynolds, D. W. and T. H. </a:t>
            </a:r>
            <a:r>
              <a:rPr lang="en-US" sz="2800" dirty="0" err="1" smtClean="0">
                <a:solidFill>
                  <a:srgbClr val="002060"/>
                </a:solidFill>
              </a:rPr>
              <a:t>Vonder</a:t>
            </a:r>
            <a:r>
              <a:rPr lang="en-US" sz="2800" dirty="0" smtClean="0">
                <a:solidFill>
                  <a:srgbClr val="002060"/>
                </a:solidFill>
              </a:rPr>
              <a:t> </a:t>
            </a:r>
            <a:r>
              <a:rPr lang="en-US" sz="2800" dirty="0" err="1" smtClean="0">
                <a:solidFill>
                  <a:srgbClr val="002060"/>
                </a:solidFill>
              </a:rPr>
              <a:t>Har</a:t>
            </a:r>
            <a:r>
              <a:rPr lang="en-US" sz="2800" dirty="0" smtClean="0">
                <a:solidFill>
                  <a:srgbClr val="002060"/>
                </a:solidFill>
              </a:rPr>
              <a:t>, 1977. </a:t>
            </a:r>
            <a:r>
              <a:rPr lang="en-US" sz="2800" dirty="0" smtClean="0">
                <a:solidFill>
                  <a:srgbClr val="C00000"/>
                </a:solidFill>
              </a:rPr>
              <a:t>A bi-spectral method </a:t>
            </a:r>
            <a:r>
              <a:rPr lang="en-US" sz="2800" dirty="0" smtClean="0">
                <a:solidFill>
                  <a:srgbClr val="002060"/>
                </a:solidFill>
              </a:rPr>
              <a:t>for cloud parameter determination. MWR, </a:t>
            </a:r>
            <a:r>
              <a:rPr lang="en-US" sz="2800" u="sng" dirty="0" smtClean="0">
                <a:solidFill>
                  <a:srgbClr val="002060"/>
                </a:solidFill>
              </a:rPr>
              <a:t>105</a:t>
            </a:r>
            <a:r>
              <a:rPr lang="en-US" sz="2800" dirty="0" smtClean="0">
                <a:solidFill>
                  <a:srgbClr val="002060"/>
                </a:solidFill>
              </a:rPr>
              <a:t>, 446-.</a:t>
            </a:r>
          </a:p>
          <a:p>
            <a:pPr>
              <a:lnSpc>
                <a:spcPct val="90000"/>
              </a:lnSpc>
            </a:pPr>
            <a:r>
              <a:rPr lang="en-US" sz="2800" dirty="0" err="1" smtClean="0">
                <a:solidFill>
                  <a:srgbClr val="002060"/>
                </a:solidFill>
              </a:rPr>
              <a:t>Coakley</a:t>
            </a:r>
            <a:r>
              <a:rPr lang="en-US" sz="2800" dirty="0" smtClean="0">
                <a:solidFill>
                  <a:srgbClr val="002060"/>
                </a:solidFill>
              </a:rPr>
              <a:t>, J. A. and F. P. </a:t>
            </a:r>
            <a:r>
              <a:rPr lang="en-US" sz="2800" dirty="0" err="1" smtClean="0">
                <a:solidFill>
                  <a:srgbClr val="002060"/>
                </a:solidFill>
              </a:rPr>
              <a:t>Bretherton</a:t>
            </a:r>
            <a:r>
              <a:rPr lang="en-US" sz="2800" dirty="0" smtClean="0">
                <a:solidFill>
                  <a:srgbClr val="002060"/>
                </a:solidFill>
              </a:rPr>
              <a:t>, 1982. Cloud cover from High resolution Scanner data: Detecting and allow</a:t>
            </a:r>
            <a:r>
              <a:rPr lang="en-US" sz="2800" u="sng" dirty="0" smtClean="0">
                <a:solidFill>
                  <a:srgbClr val="002060"/>
                </a:solidFill>
              </a:rPr>
              <a:t>ing</a:t>
            </a:r>
            <a:r>
              <a:rPr lang="en-US" sz="2800" dirty="0" smtClean="0">
                <a:solidFill>
                  <a:srgbClr val="002060"/>
                </a:solidFill>
              </a:rPr>
              <a:t> for partially filled fields of view. </a:t>
            </a:r>
            <a:r>
              <a:rPr lang="pt-BR" sz="2800" dirty="0" smtClean="0">
                <a:solidFill>
                  <a:srgbClr val="002060"/>
                </a:solidFill>
              </a:rPr>
              <a:t>JGR, </a:t>
            </a:r>
            <a:r>
              <a:rPr lang="pt-BR" sz="2800" u="sng" dirty="0" smtClean="0">
                <a:solidFill>
                  <a:srgbClr val="002060"/>
                </a:solidFill>
              </a:rPr>
              <a:t>87</a:t>
            </a:r>
            <a:r>
              <a:rPr lang="pt-BR" sz="2800" dirty="0" smtClean="0">
                <a:solidFill>
                  <a:srgbClr val="002060"/>
                </a:solidFill>
              </a:rPr>
              <a:t>, No. C7, 4917-4932.</a:t>
            </a:r>
            <a:endParaRPr lang="en-US" sz="2800" dirty="0" smtClean="0">
              <a:solidFill>
                <a:srgbClr val="002060"/>
              </a:solidFill>
            </a:endParaRPr>
          </a:p>
          <a:p>
            <a:pPr eaLnBrk="1" hangingPunct="1">
              <a:lnSpc>
                <a:spcPct val="90000"/>
              </a:lnSpc>
            </a:pPr>
            <a:r>
              <a:rPr lang="en-US" sz="2800" dirty="0" smtClean="0">
                <a:solidFill>
                  <a:srgbClr val="002060"/>
                </a:solidFill>
              </a:rPr>
              <a:t>Saunders, R. W. and K. T. </a:t>
            </a:r>
            <a:r>
              <a:rPr lang="en-US" sz="2800" dirty="0" err="1" smtClean="0">
                <a:solidFill>
                  <a:srgbClr val="002060"/>
                </a:solidFill>
              </a:rPr>
              <a:t>Kriebel</a:t>
            </a:r>
            <a:r>
              <a:rPr lang="en-US" sz="2800" dirty="0" smtClean="0">
                <a:solidFill>
                  <a:srgbClr val="002060"/>
                </a:solidFill>
              </a:rPr>
              <a:t>, 1988. An improved method for detecting clear sky and cloudy radiances from </a:t>
            </a:r>
            <a:r>
              <a:rPr lang="en-US" sz="2800" dirty="0" smtClean="0">
                <a:solidFill>
                  <a:srgbClr val="C00000"/>
                </a:solidFill>
              </a:rPr>
              <a:t>AVHRR data</a:t>
            </a:r>
            <a:r>
              <a:rPr lang="en-US" sz="2800" dirty="0" smtClean="0">
                <a:solidFill>
                  <a:srgbClr val="002060"/>
                </a:solidFill>
              </a:rPr>
              <a:t>. Int. J. Remote sensing,  </a:t>
            </a:r>
            <a:r>
              <a:rPr lang="en-US" sz="2800" u="sng" dirty="0" smtClean="0">
                <a:solidFill>
                  <a:srgbClr val="002060"/>
                </a:solidFill>
              </a:rPr>
              <a:t>9</a:t>
            </a:r>
            <a:r>
              <a:rPr lang="en-US" sz="2800" dirty="0" smtClean="0">
                <a:solidFill>
                  <a:srgbClr val="002060"/>
                </a:solidFill>
              </a:rPr>
              <a:t>, 123-150.</a:t>
            </a:r>
          </a:p>
          <a:p>
            <a:pPr>
              <a:lnSpc>
                <a:spcPct val="90000"/>
              </a:lnSpc>
            </a:pPr>
            <a:r>
              <a:rPr lang="en-US" sz="2800" dirty="0" err="1" smtClean="0">
                <a:solidFill>
                  <a:srgbClr val="002060"/>
                </a:solidFill>
              </a:rPr>
              <a:t>Rossow</a:t>
            </a:r>
            <a:r>
              <a:rPr lang="en-US" sz="2800" dirty="0" smtClean="0">
                <a:solidFill>
                  <a:srgbClr val="002060"/>
                </a:solidFill>
              </a:rPr>
              <a:t>, W.B., and R.A. </a:t>
            </a:r>
            <a:r>
              <a:rPr lang="en-US" sz="2800" dirty="0" err="1" smtClean="0">
                <a:solidFill>
                  <a:srgbClr val="002060"/>
                </a:solidFill>
              </a:rPr>
              <a:t>Schiffer</a:t>
            </a:r>
            <a:r>
              <a:rPr lang="en-US" sz="2800" dirty="0" smtClean="0">
                <a:solidFill>
                  <a:srgbClr val="002060"/>
                </a:solidFill>
              </a:rPr>
              <a:t>, 1991: ISCCP Cloud Data Products. Bull. Amer. Met. Soc., 72, 2-20.</a:t>
            </a:r>
          </a:p>
          <a:p>
            <a:pPr>
              <a:lnSpc>
                <a:spcPct val="90000"/>
              </a:lnSpc>
            </a:pPr>
            <a:r>
              <a:rPr lang="en-US" sz="2800" dirty="0" smtClean="0"/>
              <a:t> </a:t>
            </a:r>
            <a:r>
              <a:rPr lang="en-US" sz="2800" dirty="0" smtClean="0">
                <a:solidFill>
                  <a:srgbClr val="002060"/>
                </a:solidFill>
              </a:rPr>
              <a:t>Ackerman S. A., </a:t>
            </a:r>
            <a:r>
              <a:rPr lang="en-US" sz="2800" dirty="0" err="1" smtClean="0">
                <a:solidFill>
                  <a:srgbClr val="002060"/>
                </a:solidFill>
              </a:rPr>
              <a:t>Strabala</a:t>
            </a:r>
            <a:r>
              <a:rPr lang="en-US" sz="2800" dirty="0" smtClean="0">
                <a:solidFill>
                  <a:srgbClr val="002060"/>
                </a:solidFill>
              </a:rPr>
              <a:t> K. I., </a:t>
            </a:r>
            <a:r>
              <a:rPr lang="en-US" sz="2800" dirty="0" err="1" smtClean="0">
                <a:solidFill>
                  <a:srgbClr val="002060"/>
                </a:solidFill>
              </a:rPr>
              <a:t>Menzel</a:t>
            </a:r>
            <a:r>
              <a:rPr lang="en-US" sz="2800" dirty="0" smtClean="0">
                <a:solidFill>
                  <a:srgbClr val="002060"/>
                </a:solidFill>
              </a:rPr>
              <a:t> W. P., et al., 1998. Discriminating clear sky from clouds with </a:t>
            </a:r>
            <a:r>
              <a:rPr lang="en-US" sz="2800" dirty="0" smtClean="0">
                <a:solidFill>
                  <a:srgbClr val="C00000"/>
                </a:solidFill>
              </a:rPr>
              <a:t>MODIS,</a:t>
            </a:r>
            <a:r>
              <a:rPr lang="en-US" sz="2800" dirty="0" smtClean="0">
                <a:solidFill>
                  <a:srgbClr val="002060"/>
                </a:solidFill>
              </a:rPr>
              <a:t> J. </a:t>
            </a:r>
            <a:r>
              <a:rPr lang="en-US" sz="2800" dirty="0" err="1" smtClean="0">
                <a:solidFill>
                  <a:srgbClr val="002060"/>
                </a:solidFill>
              </a:rPr>
              <a:t>Geophys</a:t>
            </a:r>
            <a:r>
              <a:rPr lang="en-US" sz="2800" dirty="0" smtClean="0">
                <a:solidFill>
                  <a:srgbClr val="002060"/>
                </a:solidFill>
              </a:rPr>
              <a:t>. Res-Atmos., 103 (D24), 32141-32157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001643"/>
          </a:xfrm>
          <a:prstGeom prst="rect">
            <a:avLst/>
          </a:prstGeom>
        </p:spPr>
        <p:txBody>
          <a:bodyPr wrap="square">
            <a:spAutoFit/>
          </a:bodyPr>
          <a:lstStyle/>
          <a:p>
            <a:r>
              <a:rPr lang="en-US" sz="3200" dirty="0" smtClean="0">
                <a:solidFill>
                  <a:srgbClr val="C00000"/>
                </a:solidFill>
              </a:rPr>
              <a:t>Statistics of ISCCP</a:t>
            </a:r>
          </a:p>
          <a:p>
            <a:endParaRPr lang="en-US" sz="3200" dirty="0">
              <a:solidFill>
                <a:srgbClr val="C00000"/>
              </a:solidFill>
            </a:endParaRPr>
          </a:p>
          <a:p>
            <a:r>
              <a:rPr lang="en-US" sz="3200" dirty="0">
                <a:solidFill>
                  <a:srgbClr val="002060"/>
                </a:solidFill>
              </a:rPr>
              <a:t>The basic detection and </a:t>
            </a:r>
            <a:r>
              <a:rPr lang="en-US" sz="3200" dirty="0" err="1">
                <a:solidFill>
                  <a:srgbClr val="002060"/>
                </a:solidFill>
              </a:rPr>
              <a:t>radiative</a:t>
            </a:r>
            <a:r>
              <a:rPr lang="en-US" sz="3200" dirty="0">
                <a:solidFill>
                  <a:srgbClr val="002060"/>
                </a:solidFill>
              </a:rPr>
              <a:t> analysis is performed for each image pixel </a:t>
            </a:r>
            <a:r>
              <a:rPr lang="en-US" sz="3200" dirty="0" smtClean="0">
                <a:solidFill>
                  <a:srgbClr val="002060"/>
                </a:solidFill>
              </a:rPr>
              <a:t>. </a:t>
            </a:r>
            <a:r>
              <a:rPr lang="en-US" sz="3200" dirty="0">
                <a:solidFill>
                  <a:srgbClr val="002060"/>
                </a:solidFill>
              </a:rPr>
              <a:t>However, the cloud climatology data need to be reduced to a more manageable volume. This reduction requires that the spatial distribution of the pixel values be summarized in the Stage C1 data. This is done by projecting the pixel data into a standard map grid (resolution about 280 km) and calculating the average values of cloud and surface properties, as well as their standard deviations. </a:t>
            </a:r>
          </a:p>
        </p:txBody>
      </p:sp>
    </p:spTree>
    <p:extLst>
      <p:ext uri="{BB962C8B-B14F-4D97-AF65-F5344CB8AC3E}">
        <p14:creationId xmlns:p14="http://schemas.microsoft.com/office/powerpoint/2010/main" val="1009105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5632311"/>
          </a:xfrm>
          <a:prstGeom prst="rect">
            <a:avLst/>
          </a:prstGeom>
        </p:spPr>
        <p:txBody>
          <a:bodyPr wrap="square">
            <a:spAutoFit/>
          </a:bodyPr>
          <a:lstStyle/>
          <a:p>
            <a:r>
              <a:rPr lang="en-US" sz="4000" dirty="0">
                <a:solidFill>
                  <a:srgbClr val="002060"/>
                </a:solidFill>
              </a:rPr>
              <a:t>To maintain approximately equal statistical significance, the map grid is an equal-area grid. In addition, the explicit distributions of cloud optical thicknesses and top pressures (obtained from the top temperature and the atmospheric temperature profile) are reported. All of these statistics are first collected for each satellite separately.</a:t>
            </a:r>
          </a:p>
        </p:txBody>
      </p:sp>
    </p:spTree>
    <p:extLst>
      <p:ext uri="{BB962C8B-B14F-4D97-AF65-F5344CB8AC3E}">
        <p14:creationId xmlns:p14="http://schemas.microsoft.com/office/powerpoint/2010/main" val="1825920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740307"/>
          </a:xfrm>
          <a:prstGeom prst="rect">
            <a:avLst/>
          </a:prstGeom>
        </p:spPr>
        <p:txBody>
          <a:bodyPr wrap="square">
            <a:spAutoFit/>
          </a:bodyPr>
          <a:lstStyle/>
          <a:p>
            <a:r>
              <a:rPr lang="en-US" sz="2400" dirty="0"/>
              <a:t>The final C1 data sets (one for each 3-h interval in a month) are assembled by "</a:t>
            </a:r>
            <a:r>
              <a:rPr lang="en-US" sz="2400" dirty="0">
                <a:solidFill>
                  <a:srgbClr val="C00000"/>
                </a:solidFill>
              </a:rPr>
              <a:t>merging" the results from all the satellites</a:t>
            </a:r>
            <a:r>
              <a:rPr lang="en-US" sz="2400" dirty="0"/>
              <a:t>. To preserve the statistical character and uniformity of the C1 results, "merging" is done by selection; i.e., </a:t>
            </a:r>
            <a:r>
              <a:rPr lang="en-US" sz="2400" dirty="0">
                <a:solidFill>
                  <a:srgbClr val="C00000"/>
                </a:solidFill>
              </a:rPr>
              <a:t>only one result is reported for </a:t>
            </a:r>
            <a:r>
              <a:rPr lang="en-US" sz="2400" dirty="0"/>
              <a:t>each map grid cell and any other results are discarded. The choice between satellites is made on the basis of two criteria: 1) a strong preference for time records produced from a single satellite and 2) limiting the satellite zenith angle (which also affects the number of pixels available). At low latitudes, the data reported generally come from the </a:t>
            </a:r>
            <a:r>
              <a:rPr lang="en-US" sz="2400" dirty="0">
                <a:solidFill>
                  <a:srgbClr val="C00000"/>
                </a:solidFill>
              </a:rPr>
              <a:t>nearest geostationary satellite</a:t>
            </a:r>
            <a:r>
              <a:rPr lang="en-US" sz="2400" dirty="0"/>
              <a:t>; if the primary data are missing then they are replaced by an adjacent geostationary satellite (if the zenith angle is not too large) or a polar-orbiter (if available at that time). </a:t>
            </a:r>
            <a:r>
              <a:rPr lang="en-US" sz="2400" dirty="0">
                <a:solidFill>
                  <a:srgbClr val="C00000"/>
                </a:solidFill>
              </a:rPr>
              <a:t>In the polar regions, coverage is provided solely by the polar-orbiters, with the "afternoon" satellite preferred if two are available. </a:t>
            </a:r>
          </a:p>
          <a:p>
            <a:r>
              <a:rPr lang="en-US" sz="2400" dirty="0"/>
              <a:t>For a more detailed technical discussion, see</a:t>
            </a:r>
            <a:r>
              <a:rPr lang="en-US" sz="2400" dirty="0" smtClean="0"/>
              <a:t>:</a:t>
            </a:r>
            <a:endParaRPr lang="en-US" sz="2400" dirty="0"/>
          </a:p>
          <a:p>
            <a:r>
              <a:rPr lang="en-US" sz="2400" dirty="0" err="1"/>
              <a:t>Rossow</a:t>
            </a:r>
            <a:r>
              <a:rPr lang="en-US" sz="2400" dirty="0"/>
              <a:t>, W.B., A.W. Walker, and L.C. </a:t>
            </a:r>
            <a:r>
              <a:rPr lang="en-US" sz="2400" dirty="0" err="1"/>
              <a:t>Garder</a:t>
            </a:r>
            <a:r>
              <a:rPr lang="en-US" sz="2400" dirty="0"/>
              <a:t>, 1993: Comparison of ISCCP and Other Cloud Amounts. J. </a:t>
            </a:r>
            <a:r>
              <a:rPr lang="en-US" sz="2400" dirty="0" err="1"/>
              <a:t>Clim</a:t>
            </a:r>
            <a:r>
              <a:rPr lang="en-US" sz="2400" dirty="0"/>
              <a:t>., 6, 2394-2418. </a:t>
            </a:r>
          </a:p>
        </p:txBody>
      </p:sp>
    </p:spTree>
    <p:extLst>
      <p:ext uri="{BB962C8B-B14F-4D97-AF65-F5344CB8AC3E}">
        <p14:creationId xmlns:p14="http://schemas.microsoft.com/office/powerpoint/2010/main" val="302484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6555641"/>
          </a:xfrm>
          <a:prstGeom prst="rect">
            <a:avLst/>
          </a:prstGeom>
        </p:spPr>
        <p:txBody>
          <a:bodyPr wrap="square">
            <a:spAutoFit/>
          </a:bodyPr>
          <a:lstStyle/>
          <a:p>
            <a:r>
              <a:rPr lang="en-US" sz="2800" dirty="0" smtClean="0">
                <a:solidFill>
                  <a:srgbClr val="C00000"/>
                </a:solidFill>
              </a:rPr>
              <a:t>Updates on ISCCP</a:t>
            </a:r>
          </a:p>
          <a:p>
            <a:r>
              <a:rPr lang="en-US" sz="2800" dirty="0" smtClean="0">
                <a:solidFill>
                  <a:srgbClr val="C00000"/>
                </a:solidFill>
              </a:rPr>
              <a:t>Radiance </a:t>
            </a:r>
            <a:r>
              <a:rPr lang="en-US" sz="2800" dirty="0">
                <a:solidFill>
                  <a:srgbClr val="C00000"/>
                </a:solidFill>
              </a:rPr>
              <a:t>Calibrations</a:t>
            </a:r>
          </a:p>
          <a:p>
            <a:r>
              <a:rPr lang="en-US" sz="2800" dirty="0">
                <a:solidFill>
                  <a:srgbClr val="002060"/>
                </a:solidFill>
              </a:rPr>
              <a:t>Revised VIS and IR calibrations to eliminate spurious changes between different reference polar orbiters (Brest et al. 1996) </a:t>
            </a:r>
          </a:p>
          <a:p>
            <a:r>
              <a:rPr lang="en-US" sz="2800" dirty="0">
                <a:solidFill>
                  <a:srgbClr val="002060"/>
                </a:solidFill>
              </a:rPr>
              <a:t>Revised normalizations of geostationary satellite calibrations to eliminate occasional short-term deviations (Brest et al. 1996) </a:t>
            </a:r>
          </a:p>
          <a:p>
            <a:r>
              <a:rPr lang="en-US" sz="2800" dirty="0">
                <a:solidFill>
                  <a:srgbClr val="C00000"/>
                </a:solidFill>
              </a:rPr>
              <a:t>Cloud Detection</a:t>
            </a:r>
          </a:p>
          <a:p>
            <a:pPr marL="457200" indent="-457200">
              <a:buFont typeface="Arial" pitchFamily="34" charset="0"/>
              <a:buChar char="•"/>
            </a:pPr>
            <a:r>
              <a:rPr lang="en-US" sz="2800" dirty="0">
                <a:solidFill>
                  <a:srgbClr val="002060"/>
                </a:solidFill>
              </a:rPr>
              <a:t>Improved cirrus detection over land by lowering IR threshold from </a:t>
            </a:r>
            <a:r>
              <a:rPr lang="en-US" sz="2800" dirty="0" smtClean="0">
                <a:solidFill>
                  <a:srgbClr val="002060"/>
                </a:solidFill>
              </a:rPr>
              <a:t>6 K </a:t>
            </a:r>
            <a:r>
              <a:rPr lang="en-US" sz="2800" dirty="0">
                <a:solidFill>
                  <a:srgbClr val="002060"/>
                </a:solidFill>
              </a:rPr>
              <a:t>to </a:t>
            </a:r>
            <a:r>
              <a:rPr lang="en-US" sz="2800" dirty="0" smtClean="0">
                <a:solidFill>
                  <a:srgbClr val="002060"/>
                </a:solidFill>
              </a:rPr>
              <a:t>4 K </a:t>
            </a:r>
            <a:endParaRPr lang="en-US" sz="2800" dirty="0">
              <a:solidFill>
                <a:srgbClr val="002060"/>
              </a:solidFill>
            </a:endParaRPr>
          </a:p>
          <a:p>
            <a:pPr marL="457200" indent="-457200">
              <a:buFont typeface="Arial" pitchFamily="34" charset="0"/>
              <a:buChar char="•"/>
            </a:pPr>
            <a:r>
              <a:rPr lang="en-US" sz="2800" dirty="0">
                <a:solidFill>
                  <a:srgbClr val="002060"/>
                </a:solidFill>
              </a:rPr>
              <a:t>Improved polar cloud detection over ice and snow surfaces by lowering VIS threshold from 0.12 to 0.06 and by using threshold test on 3.7 micron radiances </a:t>
            </a:r>
          </a:p>
          <a:p>
            <a:pPr marL="457200" indent="-457200">
              <a:buFont typeface="Arial" pitchFamily="34" charset="0"/>
              <a:buChar char="•"/>
            </a:pPr>
            <a:r>
              <a:rPr lang="en-US" sz="2800" dirty="0">
                <a:solidFill>
                  <a:srgbClr val="002060"/>
                </a:solidFill>
              </a:rPr>
              <a:t>Improved detection of low clouds at high latitudes by changing to VIS reflectance threshold </a:t>
            </a:r>
            <a:r>
              <a:rPr lang="en-US" sz="2800" dirty="0" smtClean="0">
                <a:solidFill>
                  <a:srgbClr val="002060"/>
                </a:solidFill>
              </a:rPr>
              <a:t>test. </a:t>
            </a:r>
            <a:endParaRPr lang="en-US" sz="2800" dirty="0">
              <a:solidFill>
                <a:srgbClr val="002060"/>
              </a:solidFill>
            </a:endParaRPr>
          </a:p>
        </p:txBody>
      </p:sp>
    </p:spTree>
    <p:extLst>
      <p:ext uri="{BB962C8B-B14F-4D97-AF65-F5344CB8AC3E}">
        <p14:creationId xmlns:p14="http://schemas.microsoft.com/office/powerpoint/2010/main" val="141284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063198"/>
          </a:xfrm>
          <a:prstGeom prst="rect">
            <a:avLst/>
          </a:prstGeom>
        </p:spPr>
        <p:txBody>
          <a:bodyPr wrap="square">
            <a:spAutoFit/>
          </a:bodyPr>
          <a:lstStyle/>
          <a:p>
            <a:r>
              <a:rPr lang="en-US" sz="3600" dirty="0" err="1" smtClean="0">
                <a:solidFill>
                  <a:srgbClr val="C00000"/>
                </a:solidFill>
              </a:rPr>
              <a:t>Radiative</a:t>
            </a:r>
            <a:r>
              <a:rPr lang="en-US" sz="3600" dirty="0" smtClean="0">
                <a:solidFill>
                  <a:srgbClr val="C00000"/>
                </a:solidFill>
              </a:rPr>
              <a:t> Model used in ISCCP</a:t>
            </a:r>
            <a:endParaRPr lang="en-US" sz="2800" dirty="0" smtClean="0">
              <a:solidFill>
                <a:srgbClr val="C00000"/>
              </a:solidFill>
            </a:endParaRPr>
          </a:p>
          <a:p>
            <a:r>
              <a:rPr lang="en-US" sz="3200" dirty="0" smtClean="0">
                <a:solidFill>
                  <a:srgbClr val="002060"/>
                </a:solidFill>
              </a:rPr>
              <a:t>Improved treatment of cold (top temperature &lt; 260 K) clouds by using ice poly-crystal scattering phase function to retrieve optical thickness and top temperature. </a:t>
            </a:r>
          </a:p>
          <a:p>
            <a:r>
              <a:rPr lang="en-US" sz="3200" dirty="0" smtClean="0">
                <a:solidFill>
                  <a:srgbClr val="002060"/>
                </a:solidFill>
              </a:rPr>
              <a:t>Improved retrieval of cloud optical thicknesses over ice and snow surfaces using 3.7 micron radiances </a:t>
            </a:r>
          </a:p>
          <a:p>
            <a:r>
              <a:rPr lang="en-US" sz="3200" dirty="0" smtClean="0">
                <a:solidFill>
                  <a:srgbClr val="002060"/>
                </a:solidFill>
              </a:rPr>
              <a:t>Improved retrieval of cloud top temperatures by including effects of IR scattering </a:t>
            </a:r>
          </a:p>
          <a:p>
            <a:r>
              <a:rPr lang="en-US" sz="3200" dirty="0" smtClean="0">
                <a:solidFill>
                  <a:srgbClr val="002060"/>
                </a:solidFill>
              </a:rPr>
              <a:t>Improved retrieval of surface and cloud top temperatures by adopting new treatment of water vapor continuum absorption in IR. </a:t>
            </a:r>
            <a:endParaRPr lang="en-US" sz="3200" dirty="0">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1"/>
            <a:ext cx="8686800" cy="6617196"/>
          </a:xfrm>
          <a:prstGeom prst="rect">
            <a:avLst/>
          </a:prstGeom>
        </p:spPr>
        <p:txBody>
          <a:bodyPr wrap="square">
            <a:spAutoFit/>
          </a:bodyPr>
          <a:lstStyle/>
          <a:p>
            <a:r>
              <a:rPr lang="en-US" sz="3200" dirty="0">
                <a:solidFill>
                  <a:srgbClr val="C00000"/>
                </a:solidFill>
              </a:rPr>
              <a:t>Gridded Product </a:t>
            </a:r>
            <a:r>
              <a:rPr lang="en-US" sz="3200" dirty="0" smtClean="0">
                <a:solidFill>
                  <a:srgbClr val="C00000"/>
                </a:solidFill>
              </a:rPr>
              <a:t>Contents of ISCCP</a:t>
            </a:r>
            <a:endParaRPr lang="en-US" sz="3200" dirty="0">
              <a:solidFill>
                <a:srgbClr val="C00000"/>
              </a:solidFill>
            </a:endParaRPr>
          </a:p>
          <a:p>
            <a:r>
              <a:rPr lang="en-US" sz="2800" dirty="0">
                <a:solidFill>
                  <a:srgbClr val="002060"/>
                </a:solidFill>
              </a:rPr>
              <a:t>Better resolved variations of optically thicker clouds by adding 6th optical thickness category </a:t>
            </a:r>
          </a:p>
          <a:p>
            <a:r>
              <a:rPr lang="en-US" sz="2800" dirty="0">
                <a:solidFill>
                  <a:srgbClr val="002060"/>
                </a:solidFill>
              </a:rPr>
              <a:t>Added correct cloud water path parameter </a:t>
            </a:r>
          </a:p>
          <a:p>
            <a:r>
              <a:rPr lang="en-US" sz="2800" dirty="0">
                <a:solidFill>
                  <a:srgbClr val="002060"/>
                </a:solidFill>
              </a:rPr>
              <a:t>Reported actual average values of cloud top temperature, pressure, optical thickness and water path for each of nine cloud types defined by cloud top pressure and optical thickness in the 3-hourly dataset </a:t>
            </a:r>
          </a:p>
          <a:p>
            <a:r>
              <a:rPr lang="en-US" sz="2800" dirty="0">
                <a:solidFill>
                  <a:srgbClr val="002060"/>
                </a:solidFill>
              </a:rPr>
              <a:t>Reported separate cloud properties for liquid and ice forms of low and middle-level clouds </a:t>
            </a:r>
          </a:p>
          <a:p>
            <a:r>
              <a:rPr lang="en-US" sz="2800" dirty="0">
                <a:solidFill>
                  <a:srgbClr val="002060"/>
                </a:solidFill>
              </a:rPr>
              <a:t>Provided conversion of cloud top pressures to cloud top heights above mean sea level based on atmospheric temperature profile </a:t>
            </a:r>
          </a:p>
          <a:p>
            <a:r>
              <a:rPr lang="en-US" sz="2800" dirty="0">
                <a:solidFill>
                  <a:srgbClr val="002060"/>
                </a:solidFill>
              </a:rPr>
              <a:t>Added cloud amount frequency distribution to monthly dataset </a:t>
            </a:r>
            <a:r>
              <a:rPr lang="en-US" sz="2800" dirty="0" smtClean="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239368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9762" y="-188445"/>
            <a:ext cx="86244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C00000"/>
                </a:solidFill>
                <a:effectLst/>
                <a:latin typeface="Arial" charset="0"/>
              </a:rPr>
              <a:t>Added cloud amount frequency distribution to monthly dataset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Arial" charset="0"/>
              </a:rPr>
              <a:t> </a:t>
            </a:r>
            <a:r>
              <a:rPr kumimoji="0" lang="en-US" sz="1800" b="0" i="0" u="none" strike="noStrike" cap="none" normalizeH="0" baseline="0" dirty="0" smtClean="0" bmk="">
                <a:ln>
                  <a:noFill/>
                </a:ln>
                <a:solidFill>
                  <a:srgbClr val="C00000"/>
                </a:solidFill>
                <a:effectLst/>
                <a:latin typeface="Arial" charset="0"/>
              </a:rPr>
              <a:t> </a:t>
            </a:r>
            <a:endParaRPr kumimoji="0" lang="en-US" sz="29300" b="0" i="0" u="none" strike="noStrike" cap="none" normalizeH="0" baseline="0" dirty="0" smtClean="0">
              <a:ln>
                <a:noFill/>
              </a:ln>
              <a:solidFill>
                <a:srgbClr val="C00000"/>
              </a:solidFill>
              <a:effectLst/>
              <a:latin typeface="Arial" charset="0"/>
            </a:endParaRPr>
          </a:p>
        </p:txBody>
      </p:sp>
      <p:pic>
        <p:nvPicPr>
          <p:cNvPr id="24578" name="Picture 2" descr="ISCCP Cloud Typ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10" b="-1088"/>
          <a:stretch/>
        </p:blipFill>
        <p:spPr bwMode="auto">
          <a:xfrm>
            <a:off x="259762" y="558800"/>
            <a:ext cx="8229599"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19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7048083"/>
          </a:xfrm>
          <a:prstGeom prst="rect">
            <a:avLst/>
          </a:prstGeom>
        </p:spPr>
        <p:txBody>
          <a:bodyPr wrap="square">
            <a:spAutoFit/>
          </a:bodyPr>
          <a:lstStyle/>
          <a:p>
            <a:r>
              <a:rPr lang="en-US" sz="3200" dirty="0" smtClean="0">
                <a:solidFill>
                  <a:srgbClr val="C00000"/>
                </a:solidFill>
              </a:rPr>
              <a:t>In Summary:</a:t>
            </a:r>
            <a:endParaRPr lang="en-US" sz="2400" dirty="0"/>
          </a:p>
          <a:p>
            <a:r>
              <a:rPr lang="en-US" sz="2800" dirty="0" smtClean="0">
                <a:solidFill>
                  <a:srgbClr val="002060"/>
                </a:solidFill>
              </a:rPr>
              <a:t>The </a:t>
            </a:r>
            <a:r>
              <a:rPr lang="en-US" sz="2800" dirty="0" smtClean="0">
                <a:solidFill>
                  <a:srgbClr val="C00000"/>
                </a:solidFill>
              </a:rPr>
              <a:t>ISCCP </a:t>
            </a:r>
            <a:r>
              <a:rPr lang="en-US" sz="2800" dirty="0">
                <a:solidFill>
                  <a:srgbClr val="C00000"/>
                </a:solidFill>
              </a:rPr>
              <a:t>algorithm </a:t>
            </a:r>
            <a:r>
              <a:rPr lang="en-US" sz="2800" dirty="0">
                <a:solidFill>
                  <a:srgbClr val="002060"/>
                </a:solidFill>
              </a:rPr>
              <a:t>uses a spatial contrast test on a single infrared image; a </a:t>
            </a:r>
            <a:r>
              <a:rPr lang="en-US" sz="2800" dirty="0">
                <a:solidFill>
                  <a:srgbClr val="C00000"/>
                </a:solidFill>
              </a:rPr>
              <a:t>temporal contrast test on three consecutive infrared images </a:t>
            </a:r>
            <a:r>
              <a:rPr lang="en-US" sz="2800" dirty="0">
                <a:solidFill>
                  <a:srgbClr val="002060"/>
                </a:solidFill>
              </a:rPr>
              <a:t>at constant diurnal phase; the accumulation of space/time statistics for infrared and visible images; the </a:t>
            </a:r>
            <a:r>
              <a:rPr lang="en-US" sz="2800" dirty="0">
                <a:solidFill>
                  <a:srgbClr val="C00000"/>
                </a:solidFill>
              </a:rPr>
              <a:t>construction of clear-sky composites for infrared and visible every 5 days </a:t>
            </a:r>
            <a:r>
              <a:rPr lang="en-US" sz="2800" dirty="0">
                <a:solidFill>
                  <a:srgbClr val="002060"/>
                </a:solidFill>
              </a:rPr>
              <a:t>at each diurnal phase and location; and the radiance threshold for infrared and visible for each pixel. </a:t>
            </a:r>
            <a:r>
              <a:rPr lang="en-US" sz="2800" dirty="0" smtClean="0">
                <a:solidFill>
                  <a:srgbClr val="002060"/>
                </a:solidFill>
              </a:rPr>
              <a:t> </a:t>
            </a:r>
          </a:p>
          <a:p>
            <a:r>
              <a:rPr lang="en-US" sz="2800" dirty="0" smtClean="0">
                <a:solidFill>
                  <a:srgbClr val="002060"/>
                </a:solidFill>
              </a:rPr>
              <a:t>Only </a:t>
            </a:r>
            <a:r>
              <a:rPr lang="en-US" sz="2800" dirty="0">
                <a:solidFill>
                  <a:srgbClr val="002060"/>
                </a:solidFill>
              </a:rPr>
              <a:t>if no one of the tests indicates ‘no cloud’, the pixel is defined as cloud free. In addition two further tests are performed to determine whether a pixel is cloud-filled or only partially cloudy. </a:t>
            </a:r>
            <a:endParaRPr lang="en-US" sz="2800" dirty="0" smtClean="0">
              <a:solidFill>
                <a:srgbClr val="002060"/>
              </a:solidFill>
            </a:endParaRPr>
          </a:p>
          <a:p>
            <a:r>
              <a:rPr lang="en-US" sz="2400" b="1" dirty="0" smtClean="0">
                <a:solidFill>
                  <a:srgbClr val="C00000"/>
                </a:solidFill>
              </a:rPr>
              <a:t>Current version is know as D1 </a:t>
            </a:r>
            <a:r>
              <a:rPr lang="en-US" sz="2400" b="1" dirty="0" smtClean="0"/>
              <a:t>(instead of C1). </a:t>
            </a:r>
            <a:r>
              <a:rPr lang="en-US" sz="2400" b="1" dirty="0" smtClean="0">
                <a:solidFill>
                  <a:srgbClr val="C00000"/>
                </a:solidFill>
              </a:rPr>
              <a:t>Version D2 </a:t>
            </a:r>
            <a:r>
              <a:rPr lang="en-US" sz="2400" b="1" dirty="0" smtClean="0"/>
              <a:t>gives  only 3-hourly monthly mean values. Version DX is the original sampled data of a pixel each 30 km.</a:t>
            </a:r>
            <a:endParaRPr lang="en-US" sz="2400" b="1" dirty="0"/>
          </a:p>
        </p:txBody>
      </p:sp>
    </p:spTree>
    <p:extLst>
      <p:ext uri="{BB962C8B-B14F-4D97-AF65-F5344CB8AC3E}">
        <p14:creationId xmlns:p14="http://schemas.microsoft.com/office/powerpoint/2010/main" val="728501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4775" y="152400"/>
            <a:ext cx="6661150" cy="609600"/>
          </a:xfrm>
          <a:prstGeom prst="rect">
            <a:avLst/>
          </a:prstGeom>
          <a:noFill/>
          <a:ln w="9525">
            <a:noFill/>
            <a:miter lim="800000"/>
            <a:headEnd/>
            <a:tailEnd/>
          </a:ln>
          <a:effectLst/>
        </p:spPr>
        <p:txBody>
          <a:bodyPr lIns="92075" tIns="46038" rIns="92075" bIns="46038" anchor="ctr"/>
          <a:lstStyle/>
          <a:p>
            <a:pPr algn="ctr">
              <a:defRPr/>
            </a:pPr>
            <a:r>
              <a:rPr lang="en-US" sz="3600" dirty="0">
                <a:solidFill>
                  <a:srgbClr val="CC0000"/>
                </a:solidFill>
                <a:latin typeface="Comic Sans MS" pitchFamily="66" charset="0"/>
              </a:rPr>
              <a:t>MODIS instrument highlights</a:t>
            </a:r>
            <a:endParaRPr lang="en-US" sz="3600" b="1" dirty="0">
              <a:solidFill>
                <a:srgbClr val="CC0000"/>
              </a:solidFill>
              <a:effectLst>
                <a:outerShdw blurRad="38100" dist="38100" dir="2700000" algn="tl">
                  <a:srgbClr val="C0C0C0"/>
                </a:outerShdw>
              </a:effectLst>
            </a:endParaRPr>
          </a:p>
        </p:txBody>
      </p:sp>
      <p:pic>
        <p:nvPicPr>
          <p:cNvPr id="645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432" r="650" b="2052"/>
          <a:stretch>
            <a:fillRect/>
          </a:stretch>
        </p:blipFill>
        <p:spPr bwMode="auto">
          <a:xfrm>
            <a:off x="5068888" y="1266825"/>
            <a:ext cx="3889375" cy="28844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4"/>
          <p:cNvSpPr>
            <a:spLocks noChangeArrowheads="1"/>
          </p:cNvSpPr>
          <p:nvPr/>
        </p:nvSpPr>
        <p:spPr bwMode="auto">
          <a:xfrm>
            <a:off x="200025" y="1314450"/>
            <a:ext cx="48704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2000" dirty="0">
                <a:solidFill>
                  <a:srgbClr val="002060"/>
                </a:solidFill>
                <a:latin typeface="Helvetica" pitchFamily="34" charset="0"/>
              </a:rPr>
              <a:t>NASA Terra, Aqua satellites</a:t>
            </a:r>
            <a:endParaRPr lang="en-US" sz="1800" dirty="0">
              <a:solidFill>
                <a:srgbClr val="002060"/>
              </a:solidFill>
              <a:latin typeface="Helvetica" pitchFamily="34" charset="0"/>
            </a:endParaRPr>
          </a:p>
          <a:p>
            <a:pPr marL="742950" lvl="1" indent="-285750">
              <a:spcBef>
                <a:spcPct val="20000"/>
              </a:spcBef>
              <a:buFontTx/>
              <a:buChar char="–"/>
            </a:pPr>
            <a:r>
              <a:rPr lang="en-US" sz="1800" dirty="0">
                <a:solidFill>
                  <a:srgbClr val="002060"/>
                </a:solidFill>
                <a:latin typeface="Helvetica" pitchFamily="34" charset="0"/>
              </a:rPr>
              <a:t>705 km polar orbits</a:t>
            </a:r>
          </a:p>
          <a:p>
            <a:pPr marL="742950" lvl="1" indent="-285750">
              <a:spcBef>
                <a:spcPct val="20000"/>
              </a:spcBef>
              <a:buFontTx/>
              <a:buChar char="–"/>
            </a:pPr>
            <a:r>
              <a:rPr lang="en-US" sz="1800" b="1" dirty="0">
                <a:solidFill>
                  <a:srgbClr val="002060"/>
                </a:solidFill>
                <a:latin typeface="Helvetica" pitchFamily="34" charset="0"/>
              </a:rPr>
              <a:t> Terra</a:t>
            </a:r>
            <a:r>
              <a:rPr lang="en-US" sz="1800" dirty="0">
                <a:solidFill>
                  <a:srgbClr val="002060"/>
                </a:solidFill>
                <a:latin typeface="Helvetica" pitchFamily="34" charset="0"/>
              </a:rPr>
              <a:t>: launched 18 Dec 1999, descending (1030 local), </a:t>
            </a:r>
            <a:r>
              <a:rPr lang="en-US" sz="1800" b="1" dirty="0">
                <a:solidFill>
                  <a:srgbClr val="002060"/>
                </a:solidFill>
                <a:latin typeface="Helvetica" pitchFamily="34" charset="0"/>
              </a:rPr>
              <a:t>Aqua</a:t>
            </a:r>
            <a:r>
              <a:rPr lang="en-US" sz="1800" dirty="0">
                <a:solidFill>
                  <a:srgbClr val="002060"/>
                </a:solidFill>
                <a:latin typeface="Helvetica" pitchFamily="34" charset="0"/>
              </a:rPr>
              <a:t>: 18 April 2002, ascending (1330) </a:t>
            </a:r>
            <a:endParaRPr lang="en-US" sz="1800" b="1" dirty="0">
              <a:solidFill>
                <a:srgbClr val="002060"/>
              </a:solidFill>
              <a:latin typeface="Helvetica" pitchFamily="34" charset="0"/>
            </a:endParaRPr>
          </a:p>
          <a:p>
            <a:pPr marL="342900" indent="-342900">
              <a:spcBef>
                <a:spcPct val="20000"/>
              </a:spcBef>
              <a:buFontTx/>
              <a:buChar char="•"/>
            </a:pPr>
            <a:r>
              <a:rPr lang="en-US" sz="2000" dirty="0">
                <a:solidFill>
                  <a:srgbClr val="002060"/>
                </a:solidFill>
                <a:latin typeface="Helvetica" pitchFamily="34" charset="0"/>
              </a:rPr>
              <a:t>Sensor characteristics</a:t>
            </a:r>
          </a:p>
          <a:p>
            <a:pPr marL="742950" lvl="1" indent="-285750">
              <a:spcBef>
                <a:spcPct val="20000"/>
              </a:spcBef>
              <a:buFontTx/>
              <a:buChar char="–"/>
            </a:pPr>
            <a:r>
              <a:rPr lang="en-US" sz="1800" dirty="0">
                <a:solidFill>
                  <a:srgbClr val="002060"/>
                </a:solidFill>
                <a:latin typeface="Helvetica" pitchFamily="34" charset="0"/>
              </a:rPr>
              <a:t>Filter radiometer, 4 detector arrays,  </a:t>
            </a:r>
            <a:r>
              <a:rPr lang="en-US" sz="1800" b="1" dirty="0">
                <a:solidFill>
                  <a:srgbClr val="002060"/>
                </a:solidFill>
                <a:latin typeface="Helvetica" pitchFamily="34" charset="0"/>
              </a:rPr>
              <a:t>36</a:t>
            </a:r>
            <a:r>
              <a:rPr lang="en-US" sz="1800" dirty="0">
                <a:solidFill>
                  <a:srgbClr val="002060"/>
                </a:solidFill>
                <a:latin typeface="Helvetica" pitchFamily="34" charset="0"/>
              </a:rPr>
              <a:t> spectral bands (</a:t>
            </a:r>
            <a:r>
              <a:rPr lang="en-US" sz="1800" b="1" dirty="0">
                <a:solidFill>
                  <a:srgbClr val="002060"/>
                </a:solidFill>
                <a:latin typeface="Helvetica" pitchFamily="34" charset="0"/>
              </a:rPr>
              <a:t>0.41–14.385 µm</a:t>
            </a:r>
            <a:r>
              <a:rPr lang="en-US" sz="1800" dirty="0">
                <a:solidFill>
                  <a:srgbClr val="002060"/>
                </a:solidFill>
                <a:latin typeface="Helvetica" pitchFamily="34" charset="0"/>
              </a:rPr>
              <a:t>)</a:t>
            </a:r>
          </a:p>
          <a:p>
            <a:pPr marL="742950" lvl="1" indent="-285750">
              <a:spcBef>
                <a:spcPct val="20000"/>
              </a:spcBef>
              <a:buFontTx/>
              <a:buChar char="–"/>
            </a:pPr>
            <a:r>
              <a:rPr lang="en-US" sz="1800" dirty="0">
                <a:solidFill>
                  <a:srgbClr val="002060"/>
                </a:solidFill>
                <a:latin typeface="Helvetica" pitchFamily="34" charset="0"/>
              </a:rPr>
              <a:t>Cross-track scan, </a:t>
            </a:r>
            <a:r>
              <a:rPr lang="en-US" sz="1800" b="1" dirty="0">
                <a:solidFill>
                  <a:srgbClr val="002060"/>
                </a:solidFill>
                <a:latin typeface="Helvetica" pitchFamily="34" charset="0"/>
              </a:rPr>
              <a:t>2330 km</a:t>
            </a:r>
            <a:r>
              <a:rPr lang="en-US" sz="1800" dirty="0">
                <a:solidFill>
                  <a:srgbClr val="002060"/>
                </a:solidFill>
                <a:latin typeface="Helvetica" pitchFamily="34" charset="0"/>
              </a:rPr>
              <a:t> swath</a:t>
            </a:r>
          </a:p>
        </p:txBody>
      </p:sp>
      <p:sp>
        <p:nvSpPr>
          <p:cNvPr id="64517" name="Rectangle 5"/>
          <p:cNvSpPr>
            <a:spLocks noChangeArrowheads="1"/>
          </p:cNvSpPr>
          <p:nvPr/>
        </p:nvSpPr>
        <p:spPr bwMode="auto">
          <a:xfrm>
            <a:off x="207963" y="4238625"/>
            <a:ext cx="82899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742950" lvl="1" indent="-285750">
              <a:spcBef>
                <a:spcPct val="20000"/>
              </a:spcBef>
              <a:buFontTx/>
              <a:buChar char="–"/>
            </a:pPr>
            <a:r>
              <a:rPr lang="en-US" sz="2000" dirty="0">
                <a:solidFill>
                  <a:srgbClr val="002060"/>
                </a:solidFill>
                <a:latin typeface="Helvetica" pitchFamily="34" charset="0"/>
              </a:rPr>
              <a:t>Spatial resolution:</a:t>
            </a:r>
          </a:p>
          <a:p>
            <a:pPr marL="1143000" lvl="2" indent="-228600">
              <a:spcBef>
                <a:spcPct val="20000"/>
              </a:spcBef>
            </a:pPr>
            <a:r>
              <a:rPr lang="en-US" sz="2000" b="1" dirty="0">
                <a:solidFill>
                  <a:srgbClr val="002060"/>
                </a:solidFill>
                <a:latin typeface="Helvetica" pitchFamily="34" charset="0"/>
              </a:rPr>
              <a:t>250 m</a:t>
            </a:r>
            <a:r>
              <a:rPr lang="en-US" sz="2000" dirty="0">
                <a:solidFill>
                  <a:srgbClr val="002060"/>
                </a:solidFill>
                <a:latin typeface="Helvetica" pitchFamily="34" charset="0"/>
              </a:rPr>
              <a:t> (bands 1-2: VIS,NIR), </a:t>
            </a:r>
            <a:r>
              <a:rPr lang="en-US" sz="2000" b="1" dirty="0">
                <a:solidFill>
                  <a:srgbClr val="002060"/>
                </a:solidFill>
                <a:latin typeface="Helvetica" pitchFamily="34" charset="0"/>
              </a:rPr>
              <a:t>500 m</a:t>
            </a:r>
            <a:r>
              <a:rPr lang="en-US" sz="2000" dirty="0">
                <a:solidFill>
                  <a:srgbClr val="002060"/>
                </a:solidFill>
                <a:latin typeface="Helvetica" pitchFamily="34" charset="0"/>
              </a:rPr>
              <a:t> (3-7: VIS-SWIR),</a:t>
            </a:r>
          </a:p>
          <a:p>
            <a:pPr marL="1143000" lvl="2" indent="-228600">
              <a:spcBef>
                <a:spcPct val="20000"/>
              </a:spcBef>
            </a:pPr>
            <a:r>
              <a:rPr lang="en-US" sz="2000" b="1" dirty="0">
                <a:solidFill>
                  <a:srgbClr val="002060"/>
                </a:solidFill>
                <a:latin typeface="Helvetica" pitchFamily="34" charset="0"/>
              </a:rPr>
              <a:t>1000 m</a:t>
            </a:r>
            <a:r>
              <a:rPr lang="en-US" sz="2000" dirty="0">
                <a:solidFill>
                  <a:srgbClr val="002060"/>
                </a:solidFill>
                <a:latin typeface="Helvetica" pitchFamily="34" charset="0"/>
              </a:rPr>
              <a:t> (8-36: MWIR-IR)</a:t>
            </a:r>
          </a:p>
          <a:p>
            <a:pPr marL="742950" lvl="1" indent="-285750">
              <a:spcBef>
                <a:spcPct val="20000"/>
              </a:spcBef>
              <a:buFontTx/>
              <a:buChar char="–"/>
            </a:pPr>
            <a:r>
              <a:rPr lang="en-US" sz="2000" dirty="0">
                <a:solidFill>
                  <a:srgbClr val="002060"/>
                </a:solidFill>
                <a:latin typeface="Helvetica" pitchFamily="34" charset="0"/>
              </a:rPr>
              <a:t>Onboard calibration:</a:t>
            </a:r>
          </a:p>
          <a:p>
            <a:pPr marL="1143000" lvl="2" indent="-228600">
              <a:spcBef>
                <a:spcPct val="20000"/>
              </a:spcBef>
            </a:pPr>
            <a:r>
              <a:rPr lang="en-US" sz="2000" dirty="0">
                <a:solidFill>
                  <a:srgbClr val="002060"/>
                </a:solidFill>
                <a:latin typeface="Helvetica" pitchFamily="34" charset="0"/>
              </a:rPr>
              <a:t>Solar diffuser &amp; </a:t>
            </a:r>
            <a:r>
              <a:rPr lang="en-US" sz="2000" i="1" dirty="0">
                <a:solidFill>
                  <a:srgbClr val="002060"/>
                </a:solidFill>
                <a:latin typeface="Helvetica" pitchFamily="34" charset="0"/>
              </a:rPr>
              <a:t>Solar Diffuser Stability Monitor </a:t>
            </a:r>
            <a:r>
              <a:rPr lang="en-US" sz="2000" dirty="0">
                <a:solidFill>
                  <a:srgbClr val="002060"/>
                </a:solidFill>
                <a:latin typeface="Helvetica" pitchFamily="34" charset="0"/>
              </a:rPr>
              <a:t>instrument</a:t>
            </a:r>
            <a:r>
              <a:rPr lang="en-US" sz="2000" i="1" dirty="0">
                <a:solidFill>
                  <a:srgbClr val="002060"/>
                </a:solidFill>
                <a:latin typeface="Helvetica" pitchFamily="34" charset="0"/>
              </a:rPr>
              <a:t>, Spectral Radiometric Calibration Assembly</a:t>
            </a:r>
            <a:r>
              <a:rPr lang="en-US" sz="2000" dirty="0">
                <a:solidFill>
                  <a:srgbClr val="002060"/>
                </a:solidFill>
                <a:latin typeface="Helvetica" pitchFamily="34" charset="0"/>
              </a:rPr>
              <a:t> instrument</a:t>
            </a:r>
            <a:endParaRPr lang="en-US" sz="2000" i="1" dirty="0">
              <a:solidFill>
                <a:srgbClr val="002060"/>
              </a:solidFill>
              <a:latin typeface="Helvetica" pitchFamily="34" charset="0"/>
            </a:endParaRPr>
          </a:p>
        </p:txBody>
      </p:sp>
      <p:sp>
        <p:nvSpPr>
          <p:cNvPr id="64518" name="Text Box 6"/>
          <p:cNvSpPr txBox="1">
            <a:spLocks noChangeArrowheads="1"/>
          </p:cNvSpPr>
          <p:nvPr/>
        </p:nvSpPr>
        <p:spPr bwMode="auto">
          <a:xfrm>
            <a:off x="5268913" y="6550025"/>
            <a:ext cx="3870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r">
              <a:spcBef>
                <a:spcPct val="50000"/>
              </a:spcBef>
            </a:pPr>
            <a:r>
              <a:rPr lang="en-US" sz="1600" dirty="0" smtClean="0">
                <a:latin typeface="Helvetica" pitchFamily="34" charset="0"/>
              </a:rPr>
              <a:t>(after </a:t>
            </a:r>
            <a:r>
              <a:rPr lang="en-US" sz="1600" dirty="0">
                <a:latin typeface="Helvetica" pitchFamily="34" charset="0"/>
              </a:rPr>
              <a:t>S. </a:t>
            </a:r>
            <a:r>
              <a:rPr lang="en-US" sz="1600" dirty="0" err="1">
                <a:latin typeface="Helvetica" pitchFamily="34" charset="0"/>
              </a:rPr>
              <a:t>Platnick</a:t>
            </a:r>
            <a:r>
              <a:rPr lang="en-US" sz="1600" dirty="0">
                <a:latin typeface="Helvetica" pitchFamily="34" charset="0"/>
              </a:rPr>
              <a:t>)</a:t>
            </a:r>
          </a:p>
        </p:txBody>
      </p:sp>
    </p:spTree>
    <p:extLst>
      <p:ext uri="{BB962C8B-B14F-4D97-AF65-F5344CB8AC3E}">
        <p14:creationId xmlns:p14="http://schemas.microsoft.com/office/powerpoint/2010/main" val="2317661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0"/>
            <a:ext cx="8305800" cy="685800"/>
          </a:xfrm>
          <a:prstGeom prst="rect">
            <a:avLst/>
          </a:prstGeom>
          <a:noFill/>
          <a:ln w="9525">
            <a:noFill/>
            <a:miter lim="800000"/>
            <a:headEnd/>
            <a:tailEnd/>
          </a:ln>
          <a:effectLst/>
        </p:spPr>
        <p:txBody>
          <a:bodyPr lIns="92075" tIns="46038" rIns="92075" bIns="46038" anchor="ctr"/>
          <a:lstStyle/>
          <a:p>
            <a:pPr algn="ctr">
              <a:defRPr/>
            </a:pPr>
            <a:r>
              <a:rPr lang="en-US" sz="3600" dirty="0">
                <a:solidFill>
                  <a:srgbClr val="CC0000"/>
                </a:solidFill>
                <a:latin typeface="Comic Sans MS" pitchFamily="66" charset="0"/>
              </a:rPr>
              <a:t>MODIS operational cloud products</a:t>
            </a:r>
            <a:endParaRPr lang="en-US" sz="3600" b="1" dirty="0">
              <a:solidFill>
                <a:srgbClr val="CC0000"/>
              </a:solidFill>
              <a:effectLst>
                <a:outerShdw blurRad="38100" dist="38100" dir="2700000" algn="tl">
                  <a:srgbClr val="C0C0C0"/>
                </a:outerShdw>
              </a:effectLst>
            </a:endParaRPr>
          </a:p>
        </p:txBody>
      </p:sp>
      <p:sp>
        <p:nvSpPr>
          <p:cNvPr id="65539" name="Text Box 3"/>
          <p:cNvSpPr txBox="1">
            <a:spLocks noChangeArrowheads="1"/>
          </p:cNvSpPr>
          <p:nvPr/>
        </p:nvSpPr>
        <p:spPr bwMode="auto">
          <a:xfrm>
            <a:off x="5268913" y="6550024"/>
            <a:ext cx="3189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r">
              <a:spcBef>
                <a:spcPct val="50000"/>
              </a:spcBef>
            </a:pPr>
            <a:r>
              <a:rPr lang="en-US" sz="1800" dirty="0" smtClean="0">
                <a:latin typeface="Helvetica" pitchFamily="34" charset="0"/>
              </a:rPr>
              <a:t>After S</a:t>
            </a:r>
            <a:r>
              <a:rPr lang="en-US" sz="1800" dirty="0">
                <a:latin typeface="Helvetica" pitchFamily="34" charset="0"/>
              </a:rPr>
              <a:t>. </a:t>
            </a:r>
            <a:r>
              <a:rPr lang="en-US" sz="1800" dirty="0" err="1">
                <a:latin typeface="Helvetica" pitchFamily="34" charset="0"/>
              </a:rPr>
              <a:t>Platnick</a:t>
            </a:r>
            <a:r>
              <a:rPr lang="en-US" sz="1800" dirty="0">
                <a:latin typeface="Helvetica" pitchFamily="34" charset="0"/>
              </a:rPr>
              <a:t>, </a:t>
            </a:r>
          </a:p>
        </p:txBody>
      </p:sp>
      <p:sp>
        <p:nvSpPr>
          <p:cNvPr id="65540" name="Rectangle 4"/>
          <p:cNvSpPr>
            <a:spLocks noChangeArrowheads="1"/>
          </p:cNvSpPr>
          <p:nvPr/>
        </p:nvSpPr>
        <p:spPr bwMode="auto">
          <a:xfrm>
            <a:off x="0" y="681487"/>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buFontTx/>
              <a:buChar char="•"/>
            </a:pPr>
            <a:r>
              <a:rPr lang="en-US" sz="2400" dirty="0">
                <a:solidFill>
                  <a:srgbClr val="002060"/>
                </a:solidFill>
                <a:latin typeface="Helvetica" pitchFamily="34" charset="0"/>
              </a:rPr>
              <a:t>Pixel level products (Level-2)</a:t>
            </a:r>
            <a:endParaRPr lang="en-US" sz="2400" b="1" dirty="0">
              <a:solidFill>
                <a:srgbClr val="002060"/>
              </a:solidFill>
              <a:latin typeface="Helvetica" pitchFamily="34" charset="0"/>
            </a:endParaRPr>
          </a:p>
          <a:p>
            <a:pPr marL="742950" lvl="1" indent="-285750">
              <a:lnSpc>
                <a:spcPct val="110000"/>
              </a:lnSpc>
              <a:buFont typeface="Symbol" pitchFamily="18" charset="2"/>
              <a:buChar char="-"/>
            </a:pPr>
            <a:r>
              <a:rPr lang="en-US" sz="2400" u="sng" dirty="0">
                <a:solidFill>
                  <a:srgbClr val="002060"/>
                </a:solidFill>
                <a:latin typeface="Helvetica" pitchFamily="34" charset="0"/>
              </a:rPr>
              <a:t>Cloud mask</a:t>
            </a:r>
            <a:r>
              <a:rPr lang="en-US" sz="2400" dirty="0">
                <a:solidFill>
                  <a:srgbClr val="002060"/>
                </a:solidFill>
                <a:latin typeface="Helvetica" pitchFamily="34" charset="0"/>
              </a:rPr>
              <a:t>,1 km, 250 m; </a:t>
            </a:r>
            <a:r>
              <a:rPr lang="en-US" sz="2400" i="1" dirty="0">
                <a:solidFill>
                  <a:srgbClr val="002060"/>
                </a:solidFill>
                <a:latin typeface="Helvetica" pitchFamily="34" charset="0"/>
              </a:rPr>
              <a:t>U. Wisconsin (S. Ackerman, et al.)</a:t>
            </a:r>
          </a:p>
          <a:p>
            <a:pPr marL="742950" lvl="1" indent="-285750">
              <a:lnSpc>
                <a:spcPct val="110000"/>
              </a:lnSpc>
              <a:buFont typeface="Symbol" pitchFamily="18" charset="2"/>
              <a:buChar char="-"/>
            </a:pPr>
            <a:r>
              <a:rPr lang="en-US" sz="2400" u="sng" dirty="0">
                <a:solidFill>
                  <a:srgbClr val="002060"/>
                </a:solidFill>
                <a:latin typeface="Helvetica" pitchFamily="34" charset="0"/>
              </a:rPr>
              <a:t>Cloud top properties</a:t>
            </a:r>
            <a:r>
              <a:rPr lang="en-US" sz="2400" dirty="0">
                <a:solidFill>
                  <a:srgbClr val="002060"/>
                </a:solidFill>
                <a:latin typeface="Helvetica" pitchFamily="34" charset="0"/>
              </a:rPr>
              <a:t> (pressure, temperature, effective emissivity), 5 km - </a:t>
            </a:r>
            <a:r>
              <a:rPr lang="en-US" sz="2400" i="1" dirty="0">
                <a:solidFill>
                  <a:srgbClr val="002060"/>
                </a:solidFill>
                <a:latin typeface="Helvetica" pitchFamily="34" charset="0"/>
              </a:rPr>
              <a:t>U. Wisconsin (P. </a:t>
            </a:r>
            <a:r>
              <a:rPr lang="en-US" sz="2400" i="1" dirty="0" err="1">
                <a:solidFill>
                  <a:srgbClr val="002060"/>
                </a:solidFill>
                <a:latin typeface="Helvetica" pitchFamily="34" charset="0"/>
              </a:rPr>
              <a:t>Menzel</a:t>
            </a:r>
            <a:r>
              <a:rPr lang="en-US" sz="2400" i="1" dirty="0">
                <a:solidFill>
                  <a:srgbClr val="002060"/>
                </a:solidFill>
                <a:latin typeface="Helvetica" pitchFamily="34" charset="0"/>
              </a:rPr>
              <a:t>, et al.) </a:t>
            </a:r>
            <a:endParaRPr lang="en-US" sz="2400" b="1" baseline="30000" dirty="0">
              <a:solidFill>
                <a:srgbClr val="002060"/>
              </a:solidFill>
              <a:latin typeface="Helvetica" pitchFamily="34" charset="0"/>
            </a:endParaRPr>
          </a:p>
          <a:p>
            <a:pPr marL="742950" lvl="1" indent="-285750">
              <a:lnSpc>
                <a:spcPct val="110000"/>
              </a:lnSpc>
              <a:buFont typeface="Symbol" pitchFamily="18" charset="2"/>
              <a:buChar char="-"/>
            </a:pPr>
            <a:r>
              <a:rPr lang="en-US" sz="2400" u="sng" dirty="0">
                <a:solidFill>
                  <a:srgbClr val="002060"/>
                </a:solidFill>
                <a:latin typeface="Helvetica" pitchFamily="34" charset="0"/>
              </a:rPr>
              <a:t>Cirrus reflectance</a:t>
            </a:r>
            <a:r>
              <a:rPr lang="en-US" sz="2400" dirty="0">
                <a:solidFill>
                  <a:srgbClr val="002060"/>
                </a:solidFill>
                <a:latin typeface="Helvetica" pitchFamily="34" charset="0"/>
              </a:rPr>
              <a:t> (1.38 µm band) - </a:t>
            </a:r>
            <a:r>
              <a:rPr lang="en-US" sz="2400" i="1" dirty="0">
                <a:solidFill>
                  <a:srgbClr val="002060"/>
                </a:solidFill>
                <a:latin typeface="Helvetica" pitchFamily="34" charset="0"/>
              </a:rPr>
              <a:t>Naval Res. Lab (B. C. </a:t>
            </a:r>
            <a:r>
              <a:rPr lang="en-US" sz="2400" i="1" dirty="0" err="1">
                <a:solidFill>
                  <a:srgbClr val="002060"/>
                </a:solidFill>
                <a:latin typeface="Helvetica" pitchFamily="34" charset="0"/>
              </a:rPr>
              <a:t>Gao</a:t>
            </a:r>
            <a:r>
              <a:rPr lang="en-US" sz="2400" i="1" dirty="0">
                <a:solidFill>
                  <a:srgbClr val="002060"/>
                </a:solidFill>
                <a:latin typeface="Helvetica" pitchFamily="34" charset="0"/>
              </a:rPr>
              <a:t> et al.) </a:t>
            </a:r>
          </a:p>
          <a:p>
            <a:pPr marL="742950" lvl="1" indent="-285750">
              <a:lnSpc>
                <a:spcPct val="110000"/>
              </a:lnSpc>
              <a:buFont typeface="Symbol" pitchFamily="18" charset="2"/>
              <a:buChar char="-"/>
            </a:pPr>
            <a:r>
              <a:rPr lang="en-US" sz="2400" u="sng" dirty="0">
                <a:solidFill>
                  <a:srgbClr val="002060"/>
                </a:solidFill>
                <a:latin typeface="Helvetica" pitchFamily="34" charset="0"/>
              </a:rPr>
              <a:t>Cloud optical &amp; microphysical properties</a:t>
            </a:r>
            <a:r>
              <a:rPr lang="en-US" sz="2400" dirty="0">
                <a:solidFill>
                  <a:srgbClr val="002060"/>
                </a:solidFill>
                <a:latin typeface="Helvetica" pitchFamily="34" charset="0"/>
              </a:rPr>
              <a:t> (optical thickness, effective particle size, water path, thermodynamic phase), 1 km</a:t>
            </a:r>
            <a:r>
              <a:rPr lang="en-US" sz="2400" b="1" dirty="0">
                <a:solidFill>
                  <a:srgbClr val="002060"/>
                </a:solidFill>
                <a:latin typeface="Helvetica" pitchFamily="34" charset="0"/>
              </a:rPr>
              <a:t> </a:t>
            </a:r>
            <a:r>
              <a:rPr lang="en-US" sz="2400" i="1" dirty="0">
                <a:solidFill>
                  <a:srgbClr val="002060"/>
                </a:solidFill>
                <a:latin typeface="Helvetica" pitchFamily="34" charset="0"/>
              </a:rPr>
              <a:t>- NASA GSFC</a:t>
            </a:r>
          </a:p>
          <a:p>
            <a:pPr marL="342900" indent="-342900">
              <a:buFontTx/>
              <a:buChar char="•"/>
            </a:pPr>
            <a:r>
              <a:rPr lang="en-US" sz="2400" dirty="0">
                <a:solidFill>
                  <a:srgbClr val="002060"/>
                </a:solidFill>
                <a:latin typeface="Helvetica" pitchFamily="34" charset="0"/>
              </a:rPr>
              <a:t>QA (quality assessment) </a:t>
            </a:r>
            <a:r>
              <a:rPr lang="en-US" sz="2400" dirty="0" smtClean="0">
                <a:solidFill>
                  <a:srgbClr val="002060"/>
                </a:solidFill>
                <a:latin typeface="Helvetica" pitchFamily="34" charset="0"/>
              </a:rPr>
              <a:t>included Gridded </a:t>
            </a:r>
            <a:r>
              <a:rPr lang="en-US" sz="2400" dirty="0">
                <a:solidFill>
                  <a:srgbClr val="002060"/>
                </a:solidFill>
                <a:latin typeface="Helvetica" pitchFamily="34" charset="0"/>
              </a:rPr>
              <a:t>time-average products (Level-3)</a:t>
            </a:r>
          </a:p>
          <a:p>
            <a:pPr marL="742950" lvl="1" indent="-285750">
              <a:buFontTx/>
              <a:buChar char="–"/>
            </a:pPr>
            <a:r>
              <a:rPr lang="en-US" sz="2400" dirty="0">
                <a:solidFill>
                  <a:srgbClr val="002060"/>
                </a:solidFill>
                <a:latin typeface="Helvetica" pitchFamily="34" charset="0"/>
              </a:rPr>
              <a:t>Daily, 8 day, monthly composites containing all atmosphere </a:t>
            </a:r>
            <a:r>
              <a:rPr lang="en-US" sz="2400" dirty="0" smtClean="0">
                <a:solidFill>
                  <a:srgbClr val="002060"/>
                </a:solidFill>
                <a:latin typeface="Helvetica" pitchFamily="34" charset="0"/>
              </a:rPr>
              <a:t>products at 1</a:t>
            </a:r>
            <a:r>
              <a:rPr lang="en-US" sz="2400" dirty="0">
                <a:solidFill>
                  <a:srgbClr val="002060"/>
                </a:solidFill>
                <a:latin typeface="Helvetica" pitchFamily="34" charset="0"/>
              </a:rPr>
              <a:t>˚ x 1˚ equal angle grid with various statistics and </a:t>
            </a:r>
            <a:r>
              <a:rPr lang="en-US" sz="2400" dirty="0" smtClean="0">
                <a:solidFill>
                  <a:srgbClr val="002060"/>
                </a:solidFill>
                <a:latin typeface="Helvetica" pitchFamily="34" charset="0"/>
              </a:rPr>
              <a:t>histograms, quick </a:t>
            </a:r>
            <a:r>
              <a:rPr lang="en-US" sz="2400" dirty="0">
                <a:solidFill>
                  <a:srgbClr val="002060"/>
                </a:solidFill>
                <a:latin typeface="Helvetica" pitchFamily="34" charset="0"/>
              </a:rPr>
              <a:t>look imagery available at MODIS Atmosphere web site</a:t>
            </a:r>
          </a:p>
        </p:txBody>
      </p:sp>
    </p:spTree>
    <p:extLst>
      <p:ext uri="{BB962C8B-B14F-4D97-AF65-F5344CB8AC3E}">
        <p14:creationId xmlns:p14="http://schemas.microsoft.com/office/powerpoint/2010/main" val="185970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6553200"/>
          </a:xfrm>
        </p:spPr>
        <p:txBody>
          <a:bodyPr>
            <a:normAutofit fontScale="90000"/>
          </a:bodyPr>
          <a:lstStyle/>
          <a:p>
            <a:r>
              <a:rPr lang="en-US" dirty="0" smtClean="0">
                <a:solidFill>
                  <a:srgbClr val="002060"/>
                </a:solidFill>
              </a:rPr>
              <a:t/>
            </a:r>
            <a:br>
              <a:rPr lang="en-US" dirty="0" smtClean="0">
                <a:solidFill>
                  <a:srgbClr val="002060"/>
                </a:solidFill>
              </a:rPr>
            </a:br>
            <a:r>
              <a:rPr lang="en-US" sz="3600" dirty="0" err="1" smtClean="0">
                <a:solidFill>
                  <a:srgbClr val="002060"/>
                </a:solidFill>
              </a:rPr>
              <a:t>Coakley</a:t>
            </a:r>
            <a:r>
              <a:rPr lang="en-US" sz="3600" dirty="0">
                <a:solidFill>
                  <a:srgbClr val="002060"/>
                </a:solidFill>
              </a:rPr>
              <a:t>, J. A. and F. P. </a:t>
            </a:r>
            <a:r>
              <a:rPr lang="en-US" sz="3600" dirty="0" err="1">
                <a:solidFill>
                  <a:srgbClr val="002060"/>
                </a:solidFill>
              </a:rPr>
              <a:t>Bretherton</a:t>
            </a:r>
            <a:r>
              <a:rPr lang="en-US" sz="3600" dirty="0">
                <a:solidFill>
                  <a:srgbClr val="002060"/>
                </a:solidFill>
              </a:rPr>
              <a:t>, 1982. Cloud cover from High resolution Scanner data: Detecting and allowing for partially filled fields of view. </a:t>
            </a:r>
            <a:r>
              <a:rPr lang="pt-BR" sz="3600" dirty="0">
                <a:solidFill>
                  <a:srgbClr val="002060"/>
                </a:solidFill>
              </a:rPr>
              <a:t>JGR, </a:t>
            </a:r>
            <a:r>
              <a:rPr lang="pt-BR" sz="3600" u="sng" dirty="0">
                <a:solidFill>
                  <a:srgbClr val="002060"/>
                </a:solidFill>
              </a:rPr>
              <a:t>87</a:t>
            </a:r>
            <a:r>
              <a:rPr lang="pt-BR" sz="3600" dirty="0">
                <a:solidFill>
                  <a:srgbClr val="002060"/>
                </a:solidFill>
              </a:rPr>
              <a:t>, No. C7, 4917-4932</a:t>
            </a:r>
            <a:r>
              <a:rPr lang="pt-BR" dirty="0" smtClean="0">
                <a:solidFill>
                  <a:srgbClr val="002060"/>
                </a:solidFill>
              </a:rPr>
              <a:t>.</a:t>
            </a:r>
            <a:br>
              <a:rPr lang="pt-BR" dirty="0" smtClean="0">
                <a:solidFill>
                  <a:srgbClr val="002060"/>
                </a:solidFill>
              </a:rPr>
            </a:br>
            <a:r>
              <a:rPr lang="pt-BR" dirty="0" smtClean="0">
                <a:solidFill>
                  <a:srgbClr val="008000"/>
                </a:solidFill>
              </a:rPr>
              <a:t>“</a:t>
            </a:r>
            <a:r>
              <a:rPr lang="pt-BR" dirty="0" smtClean="0">
                <a:solidFill>
                  <a:srgbClr val="008000"/>
                </a:solidFill>
              </a:rPr>
              <a:t>Golden Arches”</a:t>
            </a:r>
            <a:r>
              <a:rPr lang="pt-BR" dirty="0" smtClean="0">
                <a:solidFill>
                  <a:srgbClr val="008000"/>
                </a:solidFill>
              </a:rPr>
              <a:t/>
            </a:r>
            <a:br>
              <a:rPr lang="pt-BR" dirty="0" smtClean="0">
                <a:solidFill>
                  <a:srgbClr val="008000"/>
                </a:solidFill>
              </a:rPr>
            </a:br>
            <a:r>
              <a:rPr lang="pt-BR" sz="3600" dirty="0" smtClean="0">
                <a:solidFill>
                  <a:srgbClr val="002060"/>
                </a:solidFill>
              </a:rPr>
              <a:t>Based </a:t>
            </a:r>
            <a:r>
              <a:rPr lang="pt-BR" sz="3600" dirty="0" smtClean="0">
                <a:solidFill>
                  <a:srgbClr val="002060"/>
                </a:solidFill>
              </a:rPr>
              <a:t>on the premise that:</a:t>
            </a:r>
            <a:br>
              <a:rPr lang="pt-BR" sz="3600" dirty="0" smtClean="0">
                <a:solidFill>
                  <a:srgbClr val="002060"/>
                </a:solidFill>
              </a:rPr>
            </a:br>
            <a:r>
              <a:rPr lang="pt-BR" sz="3600" dirty="0" smtClean="0">
                <a:solidFill>
                  <a:srgbClr val="002060"/>
                </a:solidFill>
              </a:rPr>
              <a:t/>
            </a:r>
            <a:br>
              <a:rPr lang="pt-BR" sz="3600" dirty="0" smtClean="0">
                <a:solidFill>
                  <a:srgbClr val="002060"/>
                </a:solidFill>
              </a:rPr>
            </a:br>
            <a:r>
              <a:rPr lang="pt-BR" sz="3600" dirty="0" smtClean="0">
                <a:solidFill>
                  <a:srgbClr val="C00000"/>
                </a:solidFill>
              </a:rPr>
              <a:t>1.	</a:t>
            </a:r>
            <a:r>
              <a:rPr lang="pt-BR" sz="3600" dirty="0" smtClean="0">
                <a:solidFill>
                  <a:srgbClr val="002060"/>
                </a:solidFill>
              </a:rPr>
              <a:t>  </a:t>
            </a:r>
            <a:r>
              <a:rPr lang="pt-BR" sz="3600" dirty="0" smtClean="0">
                <a:solidFill>
                  <a:srgbClr val="C00000"/>
                </a:solidFill>
              </a:rPr>
              <a:t>over homogeneous cloud cover the spatial variability is small and the mean temperature is low</a:t>
            </a:r>
            <a:br>
              <a:rPr lang="pt-BR" sz="3600" dirty="0" smtClean="0">
                <a:solidFill>
                  <a:srgbClr val="C00000"/>
                </a:solidFill>
              </a:rPr>
            </a:br>
            <a:r>
              <a:rPr lang="pt-BR" sz="3600" dirty="0" smtClean="0">
                <a:solidFill>
                  <a:srgbClr val="C00000"/>
                </a:solidFill>
              </a:rPr>
              <a:t>2.	  over homogeneous land surface the spatial variability is low and the mean temperature is high</a:t>
            </a:r>
            <a:r>
              <a:rPr lang="en-US" sz="3600" dirty="0">
                <a:solidFill>
                  <a:srgbClr val="C00000"/>
                </a:solidFill>
              </a:rPr>
              <a:t/>
            </a:r>
            <a:br>
              <a:rPr lang="en-US" sz="3600" dirty="0">
                <a:solidFill>
                  <a:srgbClr val="C00000"/>
                </a:solidFill>
              </a:rPr>
            </a:br>
            <a:endParaRPr lang="en-US" sz="3600" dirty="0">
              <a:solidFill>
                <a:srgbClr val="C00000"/>
              </a:solidFill>
            </a:endParaRPr>
          </a:p>
        </p:txBody>
      </p:sp>
    </p:spTree>
    <p:extLst>
      <p:ext uri="{BB962C8B-B14F-4D97-AF65-F5344CB8AC3E}">
        <p14:creationId xmlns:p14="http://schemas.microsoft.com/office/powerpoint/2010/main" val="2887963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12845"/>
            <a:ext cx="8763000" cy="6124754"/>
          </a:xfrm>
          <a:prstGeom prst="rect">
            <a:avLst/>
          </a:prstGeom>
        </p:spPr>
        <p:txBody>
          <a:bodyPr wrap="square">
            <a:spAutoFit/>
          </a:bodyPr>
          <a:lstStyle/>
          <a:p>
            <a:r>
              <a:rPr lang="en-US" sz="2800" dirty="0">
                <a:solidFill>
                  <a:srgbClr val="002060"/>
                </a:solidFill>
              </a:rPr>
              <a:t>The 36 channel Moderate Resolution Imaging </a:t>
            </a:r>
            <a:r>
              <a:rPr lang="en-US" sz="2800" dirty="0" err="1">
                <a:solidFill>
                  <a:srgbClr val="002060"/>
                </a:solidFill>
              </a:rPr>
              <a:t>Spectroradiometer</a:t>
            </a:r>
            <a:r>
              <a:rPr lang="en-US" sz="2800" dirty="0">
                <a:solidFill>
                  <a:srgbClr val="002060"/>
                </a:solidFill>
              </a:rPr>
              <a:t> (MODIS) offers the opportunity</a:t>
            </a:r>
          </a:p>
          <a:p>
            <a:r>
              <a:rPr lang="en-US" sz="2800" dirty="0">
                <a:solidFill>
                  <a:srgbClr val="002060"/>
                </a:solidFill>
              </a:rPr>
              <a:t>for </a:t>
            </a:r>
            <a:r>
              <a:rPr lang="en-US" sz="2800" dirty="0">
                <a:solidFill>
                  <a:srgbClr val="C00000"/>
                </a:solidFill>
              </a:rPr>
              <a:t>multispectral</a:t>
            </a:r>
            <a:r>
              <a:rPr lang="en-US" sz="2800" dirty="0">
                <a:solidFill>
                  <a:srgbClr val="002060"/>
                </a:solidFill>
              </a:rPr>
              <a:t> approaches to cloud detection </a:t>
            </a:r>
            <a:r>
              <a:rPr lang="en-US" sz="2800" dirty="0" smtClean="0">
                <a:solidFill>
                  <a:srgbClr val="002060"/>
                </a:solidFill>
              </a:rPr>
              <a:t>; </a:t>
            </a:r>
            <a:r>
              <a:rPr lang="en-US" sz="2800" dirty="0">
                <a:solidFill>
                  <a:srgbClr val="002060"/>
                </a:solidFill>
              </a:rPr>
              <a:t>additionally, spatial uniformity measures add textural information that is useful in discriminating</a:t>
            </a:r>
          </a:p>
          <a:p>
            <a:r>
              <a:rPr lang="en-US" sz="2800" dirty="0">
                <a:solidFill>
                  <a:srgbClr val="002060"/>
                </a:solidFill>
              </a:rPr>
              <a:t>cloudy from clear-sky conditions. </a:t>
            </a:r>
            <a:endParaRPr lang="en-US" sz="2800" dirty="0" smtClean="0">
              <a:solidFill>
                <a:srgbClr val="002060"/>
              </a:solidFill>
            </a:endParaRPr>
          </a:p>
          <a:p>
            <a:r>
              <a:rPr lang="en-US" sz="2800" dirty="0" smtClean="0">
                <a:solidFill>
                  <a:srgbClr val="002060"/>
                </a:solidFill>
              </a:rPr>
              <a:t>The ATBD document (provided to class) </a:t>
            </a:r>
            <a:r>
              <a:rPr lang="en-US" sz="2800" dirty="0">
                <a:solidFill>
                  <a:srgbClr val="002060"/>
                </a:solidFill>
              </a:rPr>
              <a:t>describes the approach and </a:t>
            </a:r>
            <a:r>
              <a:rPr lang="en-US" sz="2800" dirty="0" smtClean="0">
                <a:solidFill>
                  <a:srgbClr val="002060"/>
                </a:solidFill>
              </a:rPr>
              <a:t>algorithms for </a:t>
            </a:r>
            <a:r>
              <a:rPr lang="en-US" sz="2800" dirty="0">
                <a:solidFill>
                  <a:srgbClr val="002060"/>
                </a:solidFill>
              </a:rPr>
              <a:t>detecting clouds (commonly called a </a:t>
            </a:r>
            <a:r>
              <a:rPr lang="en-US" sz="2800" dirty="0" smtClean="0">
                <a:solidFill>
                  <a:srgbClr val="002060"/>
                </a:solidFill>
              </a:rPr>
              <a:t>“cloud mask”) </a:t>
            </a:r>
            <a:r>
              <a:rPr lang="en-US" sz="2800" dirty="0">
                <a:solidFill>
                  <a:srgbClr val="002060"/>
                </a:solidFill>
              </a:rPr>
              <a:t>using MODIS observations, </a:t>
            </a:r>
            <a:r>
              <a:rPr lang="en-US" sz="2800" dirty="0" smtClean="0">
                <a:solidFill>
                  <a:srgbClr val="002060"/>
                </a:solidFill>
              </a:rPr>
              <a:t>developed in </a:t>
            </a:r>
            <a:r>
              <a:rPr lang="en-US" sz="2800" dirty="0">
                <a:solidFill>
                  <a:srgbClr val="002060"/>
                </a:solidFill>
              </a:rPr>
              <a:t>collaboration with members of the MODIS Science Teams (Ackerman et al., 1998). </a:t>
            </a:r>
            <a:endParaRPr lang="en-US" sz="2800" dirty="0" smtClean="0">
              <a:solidFill>
                <a:srgbClr val="002060"/>
              </a:solidFill>
            </a:endParaRPr>
          </a:p>
          <a:p>
            <a:r>
              <a:rPr lang="en-US" sz="2800" dirty="0" smtClean="0">
                <a:solidFill>
                  <a:srgbClr val="C00000"/>
                </a:solidFill>
              </a:rPr>
              <a:t>The MODIS </a:t>
            </a:r>
            <a:r>
              <a:rPr lang="en-US" sz="2800" dirty="0">
                <a:solidFill>
                  <a:srgbClr val="C00000"/>
                </a:solidFill>
              </a:rPr>
              <a:t>cloud screening approach includes new spectral techniques and incorporates many existing</a:t>
            </a:r>
          </a:p>
          <a:p>
            <a:r>
              <a:rPr lang="en-US" sz="2800" dirty="0">
                <a:solidFill>
                  <a:srgbClr val="C00000"/>
                </a:solidFill>
              </a:rPr>
              <a:t>techniques to detect obstructed fields of view.</a:t>
            </a:r>
          </a:p>
        </p:txBody>
      </p:sp>
    </p:spTree>
    <p:extLst>
      <p:ext uri="{BB962C8B-B14F-4D97-AF65-F5344CB8AC3E}">
        <p14:creationId xmlns:p14="http://schemas.microsoft.com/office/powerpoint/2010/main" val="4094502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solidFill>
                  <a:srgbClr val="C00000"/>
                </a:solidFill>
              </a:rPr>
              <a:t>DISCRIMINATING </a:t>
            </a:r>
            <a:r>
              <a:rPr lang="en-US" sz="3200" dirty="0">
                <a:solidFill>
                  <a:srgbClr val="C00000"/>
                </a:solidFill>
              </a:rPr>
              <a:t>CLEAR-SKY FROM CLOUD WITH MODIS</a:t>
            </a:r>
            <a:br>
              <a:rPr lang="en-US" sz="3200" dirty="0">
                <a:solidFill>
                  <a:srgbClr val="C00000"/>
                </a:solidFill>
              </a:rPr>
            </a:br>
            <a:r>
              <a:rPr lang="en-US" sz="3200" dirty="0">
                <a:solidFill>
                  <a:srgbClr val="C00000"/>
                </a:solidFill>
              </a:rPr>
              <a:t>ALGORITHM THEORETICAL BASIS DOCUMENT (MOD35)</a:t>
            </a:r>
            <a:br>
              <a:rPr lang="en-US" sz="3200" dirty="0">
                <a:solidFill>
                  <a:srgbClr val="C00000"/>
                </a:solidFill>
              </a:rPr>
            </a:br>
            <a:r>
              <a:rPr lang="en-US" sz="3200" dirty="0">
                <a:solidFill>
                  <a:srgbClr val="C00000"/>
                </a:solidFill>
              </a:rPr>
              <a:t>MODIS Cloud Mask </a:t>
            </a:r>
            <a:r>
              <a:rPr lang="en-US" sz="3200" dirty="0" smtClean="0">
                <a:solidFill>
                  <a:srgbClr val="C00000"/>
                </a:solidFill>
              </a:rPr>
              <a:t>Team</a:t>
            </a:r>
            <a:br>
              <a:rPr lang="en-US" sz="3200" dirty="0" smtClean="0">
                <a:solidFill>
                  <a:srgbClr val="C00000"/>
                </a:solidFill>
              </a:rPr>
            </a:br>
            <a:r>
              <a:rPr lang="en-US" sz="3200" dirty="0">
                <a:solidFill>
                  <a:srgbClr val="C00000"/>
                </a:solidFill>
              </a:rPr>
              <a:t/>
            </a:r>
            <a:br>
              <a:rPr lang="en-US" sz="3200" dirty="0">
                <a:solidFill>
                  <a:srgbClr val="C00000"/>
                </a:solidFill>
              </a:rPr>
            </a:br>
            <a:endParaRPr lang="en-US" sz="3200" dirty="0">
              <a:solidFill>
                <a:srgbClr val="C00000"/>
              </a:solidFill>
            </a:endParaRPr>
          </a:p>
        </p:txBody>
      </p:sp>
      <p:sp>
        <p:nvSpPr>
          <p:cNvPr id="3" name="Rectangle 2"/>
          <p:cNvSpPr/>
          <p:nvPr/>
        </p:nvSpPr>
        <p:spPr>
          <a:xfrm>
            <a:off x="2286000" y="4913531"/>
            <a:ext cx="4572000" cy="954107"/>
          </a:xfrm>
          <a:prstGeom prst="rect">
            <a:avLst/>
          </a:prstGeom>
        </p:spPr>
        <p:txBody>
          <a:bodyPr>
            <a:spAutoFit/>
          </a:bodyPr>
          <a:lstStyle/>
          <a:p>
            <a:pPr algn="ctr"/>
            <a:r>
              <a:rPr lang="en-US" sz="2800" dirty="0"/>
              <a:t>Version 6.1</a:t>
            </a:r>
          </a:p>
          <a:p>
            <a:pPr algn="ctr"/>
            <a:r>
              <a:rPr lang="en-US" sz="2800" dirty="0"/>
              <a:t>October 2010</a:t>
            </a:r>
          </a:p>
        </p:txBody>
      </p:sp>
    </p:spTree>
    <p:extLst>
      <p:ext uri="{BB962C8B-B14F-4D97-AF65-F5344CB8AC3E}">
        <p14:creationId xmlns:p14="http://schemas.microsoft.com/office/powerpoint/2010/main" val="322739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52" t="16448" r="10033" b="10088"/>
          <a:stretch/>
        </p:blipFill>
        <p:spPr bwMode="auto">
          <a:xfrm>
            <a:off x="8021" y="228600"/>
            <a:ext cx="8863061" cy="639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92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92" t="17982" r="12171" b="28947"/>
          <a:stretch/>
        </p:blipFill>
        <p:spPr bwMode="auto">
          <a:xfrm>
            <a:off x="299565" y="457200"/>
            <a:ext cx="884443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137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8686800" cy="5970865"/>
          </a:xfrm>
          <a:prstGeom prst="rect">
            <a:avLst/>
          </a:prstGeom>
        </p:spPr>
        <p:txBody>
          <a:bodyPr wrap="square">
            <a:spAutoFit/>
          </a:bodyPr>
          <a:lstStyle/>
          <a:p>
            <a:r>
              <a:rPr lang="en-US" sz="4000" dirty="0" smtClean="0">
                <a:solidFill>
                  <a:srgbClr val="C00000"/>
                </a:solidFill>
              </a:rPr>
              <a:t>How much clouds ?</a:t>
            </a:r>
          </a:p>
          <a:p>
            <a:endParaRPr lang="en-US" dirty="0"/>
          </a:p>
          <a:p>
            <a:r>
              <a:rPr lang="en-US" sz="3600" dirty="0" smtClean="0">
                <a:solidFill>
                  <a:srgbClr val="002060"/>
                </a:solidFill>
              </a:rPr>
              <a:t>Global </a:t>
            </a:r>
            <a:r>
              <a:rPr lang="en-US" sz="3600" dirty="0">
                <a:solidFill>
                  <a:srgbClr val="002060"/>
                </a:solidFill>
              </a:rPr>
              <a:t>total cloud amount is about 0.68 </a:t>
            </a:r>
            <a:r>
              <a:rPr lang="en-US" sz="3600" dirty="0" smtClean="0">
                <a:solidFill>
                  <a:srgbClr val="002060"/>
                </a:solidFill>
              </a:rPr>
              <a:t>(±</a:t>
            </a:r>
            <a:r>
              <a:rPr lang="en-US" sz="3600" dirty="0">
                <a:solidFill>
                  <a:srgbClr val="002060"/>
                </a:solidFill>
              </a:rPr>
              <a:t>0.03</a:t>
            </a:r>
            <a:r>
              <a:rPr lang="en-US" sz="3600" dirty="0" smtClean="0">
                <a:solidFill>
                  <a:srgbClr val="002060"/>
                </a:solidFill>
              </a:rPr>
              <a:t>) </a:t>
            </a:r>
            <a:r>
              <a:rPr lang="en-US" sz="3600" dirty="0">
                <a:solidFill>
                  <a:srgbClr val="002060"/>
                </a:solidFill>
              </a:rPr>
              <a:t> </a:t>
            </a:r>
            <a:r>
              <a:rPr lang="en-US" sz="3600" dirty="0" smtClean="0">
                <a:solidFill>
                  <a:srgbClr val="002060"/>
                </a:solidFill>
              </a:rPr>
              <a:t>when </a:t>
            </a:r>
            <a:r>
              <a:rPr lang="en-US" sz="3600" dirty="0">
                <a:solidFill>
                  <a:srgbClr val="002060"/>
                </a:solidFill>
              </a:rPr>
              <a:t>considering clouds with optical depth &gt; 0.1.</a:t>
            </a:r>
          </a:p>
          <a:p>
            <a:endParaRPr lang="en-US" sz="3600" dirty="0" smtClean="0">
              <a:solidFill>
                <a:srgbClr val="002060"/>
              </a:solidFill>
            </a:endParaRPr>
          </a:p>
          <a:p>
            <a:r>
              <a:rPr lang="en-US" sz="3600" dirty="0" smtClean="0">
                <a:solidFill>
                  <a:srgbClr val="002060"/>
                </a:solidFill>
              </a:rPr>
              <a:t>This </a:t>
            </a:r>
            <a:r>
              <a:rPr lang="en-US" sz="3600" dirty="0">
                <a:solidFill>
                  <a:srgbClr val="002060"/>
                </a:solidFill>
              </a:rPr>
              <a:t>value increases to about 0.73 when </a:t>
            </a:r>
            <a:r>
              <a:rPr lang="en-US" sz="3600" dirty="0" smtClean="0">
                <a:solidFill>
                  <a:srgbClr val="002060"/>
                </a:solidFill>
              </a:rPr>
              <a:t>including Sub-visible </a:t>
            </a:r>
            <a:r>
              <a:rPr lang="en-US" sz="3600" dirty="0">
                <a:solidFill>
                  <a:srgbClr val="002060"/>
                </a:solidFill>
              </a:rPr>
              <a:t>cirrus and decreases to about 0.56 </a:t>
            </a:r>
            <a:r>
              <a:rPr lang="en-US" sz="3600" dirty="0" smtClean="0">
                <a:solidFill>
                  <a:srgbClr val="002060"/>
                </a:solidFill>
              </a:rPr>
              <a:t>for clouds </a:t>
            </a:r>
            <a:r>
              <a:rPr lang="en-US" sz="3600" dirty="0">
                <a:solidFill>
                  <a:srgbClr val="002060"/>
                </a:solidFill>
              </a:rPr>
              <a:t>with optical depth &gt; 2. Oceans are covered </a:t>
            </a:r>
            <a:r>
              <a:rPr lang="en-US" sz="3600" dirty="0" smtClean="0">
                <a:solidFill>
                  <a:srgbClr val="002060"/>
                </a:solidFill>
              </a:rPr>
              <a:t>by about </a:t>
            </a:r>
            <a:r>
              <a:rPr lang="en-US" sz="3600" dirty="0">
                <a:solidFill>
                  <a:srgbClr val="002060"/>
                </a:solidFill>
              </a:rPr>
              <a:t>0.10–0.15 more cloudiness than land. </a:t>
            </a:r>
          </a:p>
        </p:txBody>
      </p:sp>
    </p:spTree>
    <p:extLst>
      <p:ext uri="{BB962C8B-B14F-4D97-AF65-F5344CB8AC3E}">
        <p14:creationId xmlns:p14="http://schemas.microsoft.com/office/powerpoint/2010/main" val="3433767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6247864"/>
          </a:xfrm>
          <a:prstGeom prst="rect">
            <a:avLst/>
          </a:prstGeom>
        </p:spPr>
        <p:txBody>
          <a:bodyPr wrap="square">
            <a:spAutoFit/>
          </a:bodyPr>
          <a:lstStyle/>
          <a:p>
            <a:r>
              <a:rPr lang="en-US" sz="4000" dirty="0" smtClean="0">
                <a:solidFill>
                  <a:srgbClr val="002060"/>
                </a:solidFill>
              </a:rPr>
              <a:t>About 40</a:t>
            </a:r>
            <a:r>
              <a:rPr lang="en-US" sz="4000" dirty="0">
                <a:solidFill>
                  <a:srgbClr val="002060"/>
                </a:solidFill>
              </a:rPr>
              <a:t>%–50% of all clouds seen from above are </a:t>
            </a:r>
            <a:r>
              <a:rPr lang="en-US" sz="4000" dirty="0" smtClean="0">
                <a:solidFill>
                  <a:srgbClr val="002060"/>
                </a:solidFill>
              </a:rPr>
              <a:t>high-level clouds</a:t>
            </a:r>
            <a:r>
              <a:rPr lang="en-US" sz="4000" dirty="0">
                <a:solidFill>
                  <a:srgbClr val="002060"/>
                </a:solidFill>
              </a:rPr>
              <a:t>, only about 15% </a:t>
            </a:r>
            <a:r>
              <a:rPr lang="en-US" sz="4000" dirty="0" smtClean="0">
                <a:solidFill>
                  <a:srgbClr val="002060"/>
                </a:solidFill>
              </a:rPr>
              <a:t>(±</a:t>
            </a:r>
            <a:r>
              <a:rPr lang="en-US" sz="4000" dirty="0">
                <a:solidFill>
                  <a:srgbClr val="002060"/>
                </a:solidFill>
              </a:rPr>
              <a:t>5%) are midlevel clouds, </a:t>
            </a:r>
            <a:r>
              <a:rPr lang="en-US" sz="4000" dirty="0" smtClean="0">
                <a:solidFill>
                  <a:srgbClr val="002060"/>
                </a:solidFill>
              </a:rPr>
              <a:t>and about </a:t>
            </a:r>
            <a:r>
              <a:rPr lang="en-US" sz="4000" dirty="0">
                <a:solidFill>
                  <a:srgbClr val="002060"/>
                </a:solidFill>
              </a:rPr>
              <a:t>40% (±3%) are single-layer low-level clouds.</a:t>
            </a:r>
          </a:p>
          <a:p>
            <a:endParaRPr lang="en-US" sz="4000" dirty="0" smtClean="0">
              <a:solidFill>
                <a:srgbClr val="002060"/>
              </a:solidFill>
            </a:endParaRPr>
          </a:p>
          <a:p>
            <a:r>
              <a:rPr lang="en-US" sz="4000" dirty="0" smtClean="0">
                <a:solidFill>
                  <a:srgbClr val="002060"/>
                </a:solidFill>
              </a:rPr>
              <a:t>Global </a:t>
            </a:r>
            <a:r>
              <a:rPr lang="en-US" sz="4000" dirty="0">
                <a:solidFill>
                  <a:srgbClr val="002060"/>
                </a:solidFill>
              </a:rPr>
              <a:t>cloud amount and cloud temperature </a:t>
            </a:r>
            <a:r>
              <a:rPr lang="en-US" sz="4000" dirty="0" smtClean="0">
                <a:solidFill>
                  <a:srgbClr val="002060"/>
                </a:solidFill>
              </a:rPr>
              <a:t>seem to </a:t>
            </a:r>
            <a:r>
              <a:rPr lang="en-US" sz="4000" dirty="0">
                <a:solidFill>
                  <a:srgbClr val="002060"/>
                </a:solidFill>
              </a:rPr>
              <a:t>be stable within the global mean </a:t>
            </a:r>
            <a:r>
              <a:rPr lang="en-US" sz="4000" dirty="0" err="1">
                <a:solidFill>
                  <a:srgbClr val="002060"/>
                </a:solidFill>
              </a:rPr>
              <a:t>interannual</a:t>
            </a:r>
            <a:r>
              <a:rPr lang="en-US" sz="4000" dirty="0">
                <a:solidFill>
                  <a:srgbClr val="002060"/>
                </a:solidFill>
              </a:rPr>
              <a:t> variability</a:t>
            </a:r>
          </a:p>
          <a:p>
            <a:r>
              <a:rPr lang="en-US" sz="4000" dirty="0">
                <a:solidFill>
                  <a:srgbClr val="002060"/>
                </a:solidFill>
              </a:rPr>
              <a:t>(0.03 and 2 K, respectively).</a:t>
            </a:r>
          </a:p>
        </p:txBody>
      </p:sp>
    </p:spTree>
    <p:extLst>
      <p:ext uri="{BB962C8B-B14F-4D97-AF65-F5344CB8AC3E}">
        <p14:creationId xmlns:p14="http://schemas.microsoft.com/office/powerpoint/2010/main" val="2674989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86" t="12500" r="20660" b="45602"/>
          <a:stretch/>
        </p:blipFill>
        <p:spPr bwMode="auto">
          <a:xfrm>
            <a:off x="8467" y="381000"/>
            <a:ext cx="899118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8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731" t="25437" r="12653" b="24034"/>
          <a:stretch/>
        </p:blipFill>
        <p:spPr bwMode="auto">
          <a:xfrm>
            <a:off x="-48517" y="304800"/>
            <a:ext cx="9241034" cy="427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33400"/>
            <a:ext cx="184731" cy="369332"/>
          </a:xfrm>
          <a:prstGeom prst="rect">
            <a:avLst/>
          </a:prstGeom>
          <a:noFill/>
        </p:spPr>
        <p:txBody>
          <a:bodyPr wrap="none" rtlCol="0">
            <a:spAutoFit/>
          </a:bodyPr>
          <a:lstStyle/>
          <a:p>
            <a:endParaRPr lang="en-US" dirty="0"/>
          </a:p>
        </p:txBody>
      </p:sp>
      <p:sp>
        <p:nvSpPr>
          <p:cNvPr id="2" name="TextBox 1"/>
          <p:cNvSpPr txBox="1"/>
          <p:nvPr/>
        </p:nvSpPr>
        <p:spPr>
          <a:xfrm>
            <a:off x="236913" y="4591397"/>
            <a:ext cx="8686800" cy="2308324"/>
          </a:xfrm>
          <a:prstGeom prst="rect">
            <a:avLst/>
          </a:prstGeom>
          <a:noFill/>
        </p:spPr>
        <p:txBody>
          <a:bodyPr wrap="square" rtlCol="0">
            <a:spAutoFit/>
          </a:bodyPr>
          <a:lstStyle/>
          <a:p>
            <a:pPr algn="ctr"/>
            <a:r>
              <a:rPr lang="en-US" sz="2400" dirty="0" smtClean="0">
                <a:solidFill>
                  <a:srgbClr val="002060"/>
                </a:solidFill>
              </a:rPr>
              <a:t>The 11 µm local mean brightness temperature and local standard deviations for 8x8 arrays of GAC* data points  for a given scene. The cluster of points near 293 K represents cloud free spots; the cluster near 283.5 K represents cloud covered spots. The points between the clusters represent partially covered field of view.</a:t>
            </a:r>
          </a:p>
          <a:p>
            <a:r>
              <a:rPr lang="en-US" sz="2400" dirty="0" smtClean="0"/>
              <a:t>*GAC –global area coverage</a:t>
            </a:r>
            <a:endParaRPr lang="en-US" sz="2400" dirty="0"/>
          </a:p>
        </p:txBody>
      </p:sp>
    </p:spTree>
    <p:extLst>
      <p:ext uri="{BB962C8B-B14F-4D97-AF65-F5344CB8AC3E}">
        <p14:creationId xmlns:p14="http://schemas.microsoft.com/office/powerpoint/2010/main" val="205690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26" t="54386" r="50000" b="29570"/>
          <a:stretch/>
        </p:blipFill>
        <p:spPr bwMode="auto">
          <a:xfrm>
            <a:off x="8021" y="2209800"/>
            <a:ext cx="8715175" cy="202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8313"/>
            <a:ext cx="9144000" cy="2246769"/>
          </a:xfrm>
          <a:prstGeom prst="rect">
            <a:avLst/>
          </a:prstGeom>
          <a:noFill/>
        </p:spPr>
        <p:txBody>
          <a:bodyPr wrap="square" rtlCol="0">
            <a:spAutoFit/>
          </a:bodyPr>
          <a:lstStyle/>
          <a:p>
            <a:r>
              <a:rPr lang="en-US" sz="2800" dirty="0">
                <a:solidFill>
                  <a:srgbClr val="C00000"/>
                </a:solidFill>
              </a:rPr>
              <a:t>ESTIMATING CLOUD </a:t>
            </a:r>
            <a:r>
              <a:rPr lang="en-US" sz="2800" dirty="0" smtClean="0">
                <a:solidFill>
                  <a:srgbClr val="C00000"/>
                </a:solidFill>
              </a:rPr>
              <a:t>COVER  </a:t>
            </a:r>
            <a:r>
              <a:rPr lang="en-US" sz="2800" dirty="0" smtClean="0"/>
              <a:t>from “Golden Arches” approach</a:t>
            </a:r>
            <a:endParaRPr lang="en-US" sz="2800" dirty="0"/>
          </a:p>
          <a:p>
            <a:r>
              <a:rPr lang="en-US" sz="2800" dirty="0">
                <a:solidFill>
                  <a:srgbClr val="002060"/>
                </a:solidFill>
              </a:rPr>
              <a:t>When only one layer is evident,  we can estimate the cloud cover A</a:t>
            </a:r>
            <a:r>
              <a:rPr lang="en-US" sz="2800" baseline="-25000" dirty="0">
                <a:solidFill>
                  <a:srgbClr val="002060"/>
                </a:solidFill>
              </a:rPr>
              <a:t>c</a:t>
            </a:r>
            <a:r>
              <a:rPr lang="en-US" sz="2800" dirty="0">
                <a:solidFill>
                  <a:srgbClr val="002060"/>
                </a:solidFill>
              </a:rPr>
              <a:t> from the clear sky  </a:t>
            </a:r>
            <a:r>
              <a:rPr lang="en-US" sz="2800" dirty="0" smtClean="0">
                <a:solidFill>
                  <a:srgbClr val="002060"/>
                </a:solidFill>
              </a:rPr>
              <a:t>radiance </a:t>
            </a:r>
            <a:r>
              <a:rPr lang="en-US" sz="2800" dirty="0">
                <a:solidFill>
                  <a:srgbClr val="002060"/>
                </a:solidFill>
              </a:rPr>
              <a:t>I</a:t>
            </a:r>
            <a:r>
              <a:rPr lang="en-US" sz="2800" baseline="-25000" dirty="0">
                <a:solidFill>
                  <a:srgbClr val="002060"/>
                </a:solidFill>
              </a:rPr>
              <a:t>s</a:t>
            </a:r>
            <a:r>
              <a:rPr lang="en-US" sz="2800" dirty="0">
                <a:solidFill>
                  <a:srgbClr val="002060"/>
                </a:solidFill>
              </a:rPr>
              <a:t>, the cloudy sky radiance </a:t>
            </a:r>
            <a:r>
              <a:rPr lang="en-US" sz="2800" dirty="0" err="1" smtClean="0">
                <a:solidFill>
                  <a:srgbClr val="002060"/>
                </a:solidFill>
              </a:rPr>
              <a:t>I</a:t>
            </a:r>
            <a:r>
              <a:rPr lang="en-US" sz="2800" baseline="-25000" dirty="0" err="1" smtClean="0">
                <a:solidFill>
                  <a:srgbClr val="002060"/>
                </a:solidFill>
              </a:rPr>
              <a:t>c</a:t>
            </a:r>
            <a:r>
              <a:rPr lang="en-US" sz="2800" dirty="0" smtClean="0">
                <a:solidFill>
                  <a:srgbClr val="002060"/>
                </a:solidFill>
              </a:rPr>
              <a:t>, </a:t>
            </a:r>
            <a:r>
              <a:rPr lang="en-US" sz="2800" dirty="0">
                <a:solidFill>
                  <a:srgbClr val="002060"/>
                </a:solidFill>
              </a:rPr>
              <a:t>and the mean radiance I. For a given region we </a:t>
            </a:r>
            <a:r>
              <a:rPr lang="en-US" sz="2800" dirty="0" smtClean="0">
                <a:solidFill>
                  <a:srgbClr val="002060"/>
                </a:solidFill>
              </a:rPr>
              <a:t>take </a:t>
            </a:r>
            <a:r>
              <a:rPr lang="en-US" sz="2800" dirty="0">
                <a:solidFill>
                  <a:srgbClr val="002060"/>
                </a:solidFill>
              </a:rPr>
              <a:t> </a:t>
            </a:r>
            <a:r>
              <a:rPr lang="en-US" sz="2800" dirty="0" smtClean="0">
                <a:solidFill>
                  <a:srgbClr val="002060"/>
                </a:solidFill>
              </a:rPr>
              <a:t>the </a:t>
            </a:r>
            <a:r>
              <a:rPr lang="en-US" sz="2800" dirty="0">
                <a:solidFill>
                  <a:srgbClr val="002060"/>
                </a:solidFill>
              </a:rPr>
              <a:t>mean radiance to be given </a:t>
            </a:r>
            <a:r>
              <a:rPr lang="en-US" sz="2800" dirty="0" smtClean="0">
                <a:solidFill>
                  <a:srgbClr val="002060"/>
                </a:solidFill>
              </a:rPr>
              <a:t>by:</a:t>
            </a:r>
            <a:endParaRPr lang="en-US" sz="2800" dirty="0">
              <a:solidFill>
                <a:srgbClr val="002060"/>
              </a:solidFill>
            </a:endParaRPr>
          </a:p>
        </p:txBody>
      </p:sp>
      <p:sp>
        <p:nvSpPr>
          <p:cNvPr id="5" name="TextBox 4"/>
          <p:cNvSpPr txBox="1"/>
          <p:nvPr/>
        </p:nvSpPr>
        <p:spPr>
          <a:xfrm>
            <a:off x="8022" y="4800600"/>
            <a:ext cx="8935754" cy="1815882"/>
          </a:xfrm>
          <a:prstGeom prst="rect">
            <a:avLst/>
          </a:prstGeom>
          <a:noFill/>
        </p:spPr>
        <p:txBody>
          <a:bodyPr wrap="square" rtlCol="0">
            <a:spAutoFit/>
          </a:bodyPr>
          <a:lstStyle/>
          <a:p>
            <a:r>
              <a:rPr lang="en-US" sz="2800" dirty="0">
                <a:solidFill>
                  <a:srgbClr val="002060"/>
                </a:solidFill>
              </a:rPr>
              <a:t>In (1) and (2), A</a:t>
            </a:r>
            <a:r>
              <a:rPr lang="en-US" sz="2800" baseline="-25000" dirty="0">
                <a:solidFill>
                  <a:srgbClr val="002060"/>
                </a:solidFill>
              </a:rPr>
              <a:t>c</a:t>
            </a:r>
            <a:r>
              <a:rPr lang="en-US" sz="2800" dirty="0">
                <a:solidFill>
                  <a:srgbClr val="002060"/>
                </a:solidFill>
              </a:rPr>
              <a:t> is often referred to as the 'effective' cloud</a:t>
            </a:r>
          </a:p>
          <a:p>
            <a:r>
              <a:rPr lang="en-US" sz="2800" dirty="0">
                <a:solidFill>
                  <a:srgbClr val="002060"/>
                </a:solidFill>
              </a:rPr>
              <a:t>cover. Provided the clouds do not scatter at the wavelength</a:t>
            </a:r>
          </a:p>
          <a:p>
            <a:r>
              <a:rPr lang="en-US" sz="2800" dirty="0">
                <a:solidFill>
                  <a:srgbClr val="002060"/>
                </a:solidFill>
              </a:rPr>
              <a:t>of the observations, A</a:t>
            </a:r>
            <a:r>
              <a:rPr lang="en-US" sz="2800" baseline="-25000" dirty="0">
                <a:solidFill>
                  <a:srgbClr val="002060"/>
                </a:solidFill>
              </a:rPr>
              <a:t>c</a:t>
            </a:r>
            <a:r>
              <a:rPr lang="en-US" sz="2800" dirty="0">
                <a:solidFill>
                  <a:srgbClr val="002060"/>
                </a:solidFill>
              </a:rPr>
              <a:t> is taken to be the product of the</a:t>
            </a:r>
          </a:p>
          <a:p>
            <a:r>
              <a:rPr lang="en-US" sz="2800" dirty="0">
                <a:solidFill>
                  <a:srgbClr val="002060"/>
                </a:solidFill>
              </a:rPr>
              <a:t>cloud emissivity and the fraction of the area that is overcast</a:t>
            </a:r>
            <a:r>
              <a:rPr lang="en-US" sz="2800" dirty="0" smtClean="0"/>
              <a:t>.</a:t>
            </a:r>
            <a:endParaRPr lang="en-US" sz="2800" dirty="0"/>
          </a:p>
        </p:txBody>
      </p:sp>
    </p:spTree>
    <p:extLst>
      <p:ext uri="{BB962C8B-B14F-4D97-AF65-F5344CB8AC3E}">
        <p14:creationId xmlns:p14="http://schemas.microsoft.com/office/powerpoint/2010/main" val="47279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153400" cy="5632311"/>
          </a:xfrm>
          <a:prstGeom prst="rect">
            <a:avLst/>
          </a:prstGeom>
        </p:spPr>
        <p:txBody>
          <a:bodyPr wrap="square">
            <a:spAutoFit/>
          </a:bodyPr>
          <a:lstStyle/>
          <a:p>
            <a:r>
              <a:rPr lang="en-US" sz="3600" dirty="0">
                <a:solidFill>
                  <a:srgbClr val="002060"/>
                </a:solidFill>
              </a:rPr>
              <a:t>The </a:t>
            </a:r>
            <a:r>
              <a:rPr lang="en-US" sz="3600" dirty="0">
                <a:solidFill>
                  <a:srgbClr val="C00000"/>
                </a:solidFill>
              </a:rPr>
              <a:t>effective cover</a:t>
            </a:r>
            <a:r>
              <a:rPr lang="en-US" sz="3600" dirty="0">
                <a:solidFill>
                  <a:srgbClr val="002060"/>
                </a:solidFill>
              </a:rPr>
              <a:t> gives the fraction of area that, based </a:t>
            </a:r>
            <a:r>
              <a:rPr lang="en-US" sz="3600" dirty="0" smtClean="0">
                <a:solidFill>
                  <a:srgbClr val="002060"/>
                </a:solidFill>
              </a:rPr>
              <a:t>on the </a:t>
            </a:r>
            <a:r>
              <a:rPr lang="en-US" sz="3600" dirty="0">
                <a:solidFill>
                  <a:srgbClr val="002060"/>
                </a:solidFill>
              </a:rPr>
              <a:t>observed radiances, </a:t>
            </a:r>
            <a:r>
              <a:rPr lang="en-US" sz="3600" dirty="0">
                <a:solidFill>
                  <a:srgbClr val="C00000"/>
                </a:solidFill>
              </a:rPr>
              <a:t>would have been covered had </a:t>
            </a:r>
            <a:r>
              <a:rPr lang="en-US" sz="3600" dirty="0" smtClean="0">
                <a:solidFill>
                  <a:srgbClr val="C00000"/>
                </a:solidFill>
              </a:rPr>
              <a:t>the clouds </a:t>
            </a:r>
            <a:r>
              <a:rPr lang="en-US" sz="3600" dirty="0">
                <a:solidFill>
                  <a:srgbClr val="C00000"/>
                </a:solidFill>
              </a:rPr>
              <a:t>been black</a:t>
            </a:r>
            <a:r>
              <a:rPr lang="en-US" sz="3600" dirty="0">
                <a:solidFill>
                  <a:srgbClr val="002060"/>
                </a:solidFill>
              </a:rPr>
              <a:t>. </a:t>
            </a:r>
            <a:r>
              <a:rPr lang="en-US" sz="3600" dirty="0" smtClean="0">
                <a:solidFill>
                  <a:srgbClr val="002060"/>
                </a:solidFill>
              </a:rPr>
              <a:t> </a:t>
            </a:r>
            <a:r>
              <a:rPr lang="en-US" sz="3600" dirty="0">
                <a:solidFill>
                  <a:srgbClr val="002060"/>
                </a:solidFill>
              </a:rPr>
              <a:t>I</a:t>
            </a:r>
            <a:r>
              <a:rPr lang="en-US" sz="3600" dirty="0" smtClean="0">
                <a:solidFill>
                  <a:srgbClr val="002060"/>
                </a:solidFill>
              </a:rPr>
              <a:t>f the </a:t>
            </a:r>
            <a:r>
              <a:rPr lang="en-US" sz="3600" dirty="0">
                <a:solidFill>
                  <a:srgbClr val="002060"/>
                </a:solidFill>
              </a:rPr>
              <a:t>clouds are nonblack, A</a:t>
            </a:r>
            <a:r>
              <a:rPr lang="en-US" sz="3600" baseline="-25000" dirty="0">
                <a:solidFill>
                  <a:srgbClr val="002060"/>
                </a:solidFill>
              </a:rPr>
              <a:t>c</a:t>
            </a:r>
            <a:r>
              <a:rPr lang="en-US" sz="3600" dirty="0">
                <a:solidFill>
                  <a:srgbClr val="002060"/>
                </a:solidFill>
              </a:rPr>
              <a:t> will, in general, depend on </a:t>
            </a:r>
            <a:r>
              <a:rPr lang="en-US" sz="3600" dirty="0" smtClean="0">
                <a:solidFill>
                  <a:srgbClr val="002060"/>
                </a:solidFill>
              </a:rPr>
              <a:t>the wavelength </a:t>
            </a:r>
            <a:r>
              <a:rPr lang="en-US" sz="3600" dirty="0">
                <a:solidFill>
                  <a:srgbClr val="002060"/>
                </a:solidFill>
              </a:rPr>
              <a:t>of the observed radiances. </a:t>
            </a:r>
            <a:r>
              <a:rPr lang="en-US" sz="3600" dirty="0" smtClean="0">
                <a:solidFill>
                  <a:srgbClr val="002060"/>
                </a:solidFill>
              </a:rPr>
              <a:t> </a:t>
            </a:r>
            <a:endParaRPr lang="en-US" sz="3600" dirty="0">
              <a:solidFill>
                <a:srgbClr val="002060"/>
              </a:solidFill>
            </a:endParaRPr>
          </a:p>
          <a:p>
            <a:endParaRPr lang="en-US" sz="3600" dirty="0" smtClean="0">
              <a:solidFill>
                <a:srgbClr val="002060"/>
              </a:solidFill>
            </a:endParaRPr>
          </a:p>
          <a:p>
            <a:r>
              <a:rPr lang="en-US" sz="3600" dirty="0" smtClean="0">
                <a:solidFill>
                  <a:srgbClr val="002060"/>
                </a:solidFill>
              </a:rPr>
              <a:t>When </a:t>
            </a:r>
            <a:r>
              <a:rPr lang="en-US" sz="3600" dirty="0">
                <a:solidFill>
                  <a:srgbClr val="002060"/>
                </a:solidFill>
              </a:rPr>
              <a:t>the </a:t>
            </a:r>
            <a:r>
              <a:rPr lang="en-US" sz="3600" dirty="0">
                <a:solidFill>
                  <a:srgbClr val="C00000"/>
                </a:solidFill>
              </a:rPr>
              <a:t>clouds are black</a:t>
            </a:r>
            <a:r>
              <a:rPr lang="en-US" sz="3600" dirty="0">
                <a:solidFill>
                  <a:srgbClr val="002060"/>
                </a:solidFill>
              </a:rPr>
              <a:t>, A</a:t>
            </a:r>
            <a:r>
              <a:rPr lang="en-US" sz="3600" baseline="-25000" dirty="0">
                <a:solidFill>
                  <a:srgbClr val="002060"/>
                </a:solidFill>
              </a:rPr>
              <a:t>c</a:t>
            </a:r>
            <a:r>
              <a:rPr lang="en-US" sz="3600" dirty="0">
                <a:solidFill>
                  <a:srgbClr val="002060"/>
                </a:solidFill>
              </a:rPr>
              <a:t> is independent of the </a:t>
            </a:r>
            <a:r>
              <a:rPr lang="en-US" sz="3600" dirty="0" smtClean="0">
                <a:solidFill>
                  <a:srgbClr val="002060"/>
                </a:solidFill>
              </a:rPr>
              <a:t>wavelength and </a:t>
            </a:r>
            <a:r>
              <a:rPr lang="en-US" sz="3600" dirty="0">
                <a:solidFill>
                  <a:srgbClr val="002060"/>
                </a:solidFill>
              </a:rPr>
              <a:t>is the fraction of the area that is overcast.</a:t>
            </a:r>
          </a:p>
        </p:txBody>
      </p:sp>
    </p:spTree>
    <p:extLst>
      <p:ext uri="{BB962C8B-B14F-4D97-AF65-F5344CB8AC3E}">
        <p14:creationId xmlns:p14="http://schemas.microsoft.com/office/powerpoint/2010/main" val="265543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subTitle" idx="1"/>
          </p:nvPr>
        </p:nvSpPr>
        <p:spPr>
          <a:xfrm>
            <a:off x="228600" y="228600"/>
            <a:ext cx="8686800" cy="6400800"/>
          </a:xfrm>
        </p:spPr>
        <p:txBody>
          <a:bodyPr>
            <a:normAutofit fontScale="92500" lnSpcReduction="10000"/>
          </a:bodyPr>
          <a:lstStyle/>
          <a:p>
            <a:pPr eaLnBrk="1" hangingPunct="1">
              <a:lnSpc>
                <a:spcPct val="80000"/>
              </a:lnSpc>
            </a:pPr>
            <a:r>
              <a:rPr lang="en-US" sz="3600" dirty="0" smtClean="0">
                <a:solidFill>
                  <a:srgbClr val="C00000"/>
                </a:solidFill>
              </a:rPr>
              <a:t>Threshold methods</a:t>
            </a:r>
          </a:p>
          <a:p>
            <a:pPr eaLnBrk="1" hangingPunct="1">
              <a:lnSpc>
                <a:spcPct val="80000"/>
              </a:lnSpc>
            </a:pPr>
            <a:endParaRPr lang="en-US" sz="3600" dirty="0" smtClean="0">
              <a:solidFill>
                <a:srgbClr val="C00000"/>
              </a:solidFill>
            </a:endParaRPr>
          </a:p>
          <a:p>
            <a:pPr algn="l">
              <a:lnSpc>
                <a:spcPct val="80000"/>
              </a:lnSpc>
              <a:buFont typeface="Arial" pitchFamily="34" charset="0"/>
              <a:buChar char="•"/>
            </a:pPr>
            <a:r>
              <a:rPr lang="en-US" sz="3600" dirty="0" smtClean="0">
                <a:solidFill>
                  <a:srgbClr val="002060"/>
                </a:solidFill>
              </a:rPr>
              <a:t>  </a:t>
            </a:r>
            <a:r>
              <a:rPr lang="en-US" sz="3900" dirty="0" smtClean="0">
                <a:solidFill>
                  <a:srgbClr val="002060"/>
                </a:solidFill>
              </a:rPr>
              <a:t>Many  tests rely on r</a:t>
            </a:r>
            <a:r>
              <a:rPr lang="en-US" sz="3900" dirty="0" smtClean="0">
                <a:solidFill>
                  <a:srgbClr val="C00000"/>
                </a:solidFill>
              </a:rPr>
              <a:t>adiance </a:t>
            </a:r>
            <a:r>
              <a:rPr lang="en-US" sz="3900" dirty="0" smtClean="0">
                <a:solidFill>
                  <a:srgbClr val="002060"/>
                </a:solidFill>
              </a:rPr>
              <a:t>(temperature) </a:t>
            </a:r>
            <a:r>
              <a:rPr lang="en-US" sz="3900" dirty="0" smtClean="0">
                <a:solidFill>
                  <a:srgbClr val="C00000"/>
                </a:solidFill>
              </a:rPr>
              <a:t>thresholds</a:t>
            </a:r>
            <a:r>
              <a:rPr lang="en-US" sz="3900" dirty="0" smtClean="0">
                <a:solidFill>
                  <a:srgbClr val="002060"/>
                </a:solidFill>
              </a:rPr>
              <a:t> in the </a:t>
            </a:r>
            <a:r>
              <a:rPr lang="en-US" sz="3900" dirty="0" smtClean="0">
                <a:solidFill>
                  <a:srgbClr val="C00000"/>
                </a:solidFill>
              </a:rPr>
              <a:t>infrared</a:t>
            </a:r>
            <a:r>
              <a:rPr lang="en-US" sz="3900" dirty="0" smtClean="0">
                <a:solidFill>
                  <a:srgbClr val="002060"/>
                </a:solidFill>
              </a:rPr>
              <a:t> and </a:t>
            </a:r>
            <a:r>
              <a:rPr lang="en-US" sz="3900" dirty="0" smtClean="0">
                <a:solidFill>
                  <a:srgbClr val="C00000"/>
                </a:solidFill>
              </a:rPr>
              <a:t>reflectance thresholds</a:t>
            </a:r>
            <a:r>
              <a:rPr lang="en-US" sz="3900" dirty="0" smtClean="0">
                <a:solidFill>
                  <a:srgbClr val="002060"/>
                </a:solidFill>
              </a:rPr>
              <a:t> in the visible, namely, threshold between background and clouds in certain spectral bands (e.g., cloud tops are much colder than surface). These </a:t>
            </a:r>
            <a:r>
              <a:rPr lang="en-US" sz="3900" dirty="0" smtClean="0">
                <a:solidFill>
                  <a:srgbClr val="C00000"/>
                </a:solidFill>
              </a:rPr>
              <a:t>thresholds</a:t>
            </a:r>
            <a:r>
              <a:rPr lang="en-US" sz="3900" dirty="0" smtClean="0">
                <a:solidFill>
                  <a:srgbClr val="002060"/>
                </a:solidFill>
              </a:rPr>
              <a:t> vary with surface </a:t>
            </a:r>
            <a:r>
              <a:rPr lang="en-US" sz="3900" dirty="0" smtClean="0">
                <a:solidFill>
                  <a:srgbClr val="C00000"/>
                </a:solidFill>
              </a:rPr>
              <a:t>emissivity, atmospheric moisture, aerosol content, and viewing scan angle.  </a:t>
            </a:r>
          </a:p>
          <a:p>
            <a:pPr algn="l" eaLnBrk="1" hangingPunct="1">
              <a:lnSpc>
                <a:spcPct val="80000"/>
              </a:lnSpc>
              <a:buFont typeface="Arial" pitchFamily="34" charset="0"/>
              <a:buChar char="•"/>
            </a:pPr>
            <a:endParaRPr lang="en-US" sz="3900" dirty="0" smtClean="0">
              <a:solidFill>
                <a:srgbClr val="002060"/>
              </a:solidFill>
            </a:endParaRPr>
          </a:p>
          <a:p>
            <a:pPr algn="l" eaLnBrk="1" hangingPunct="1">
              <a:lnSpc>
                <a:spcPct val="80000"/>
              </a:lnSpc>
              <a:buFont typeface="Arial" pitchFamily="34" charset="0"/>
              <a:buChar char="•"/>
            </a:pPr>
            <a:r>
              <a:rPr lang="en-US" sz="3900" dirty="0" smtClean="0">
                <a:solidFill>
                  <a:srgbClr val="002060"/>
                </a:solidFill>
              </a:rPr>
              <a:t>  The total area covered is then determined by counting the scan-spots (fields of view) in which the threshold is exceeded.  </a:t>
            </a:r>
          </a:p>
        </p:txBody>
      </p:sp>
    </p:spTree>
    <p:extLst>
      <p:ext uri="{BB962C8B-B14F-4D97-AF65-F5344CB8AC3E}">
        <p14:creationId xmlns:p14="http://schemas.microsoft.com/office/powerpoint/2010/main" val="1543014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4244</Words>
  <Application>Microsoft Office PowerPoint</Application>
  <PresentationFormat>On-screen Show (4:3)</PresentationFormat>
  <Paragraphs>228</Paragraphs>
  <Slides>56</Slides>
  <Notes>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AOSC624  Class 14: May 1, 2014 </vt:lpstr>
      <vt:lpstr>Finding Clouds</vt:lpstr>
      <vt:lpstr>PowerPoint Presentation</vt:lpstr>
      <vt:lpstr>Development of Cloud Detection Methods</vt:lpstr>
      <vt:lpstr> Coakley, J. A. and F. P. Bretherton, 1982. Cloud cover from High resolution Scanner data: Detecting and allowing for partially filled fields of view. JGR, 87, No. C7, 4917-4932. “Golden Arches” Based on the premise that:  1.   over homogeneous cloud cover the spatial variability is small and the mean temperature is low 2.   over homogeneous land surface the spatial variability is low and the mean temperature is high </vt:lpstr>
      <vt:lpstr>PowerPoint Presentation</vt:lpstr>
      <vt:lpstr>PowerPoint Presentation</vt:lpstr>
      <vt:lpstr>PowerPoint Presentation</vt:lpstr>
      <vt:lpstr>PowerPoint Presentation</vt:lpstr>
      <vt:lpstr>Saunders and Kriebel (1988)-Cloud detection from AVHRR</vt:lpstr>
      <vt:lpstr>PowerPoint Presentation</vt:lpstr>
      <vt:lpstr>TEST 1</vt:lpstr>
      <vt:lpstr>TEST 2</vt:lpstr>
      <vt:lpstr>TEST 3</vt:lpstr>
      <vt:lpstr>PowerPoint Presentation</vt:lpstr>
      <vt:lpstr>TEST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DISCRIMINATING CLEAR-SKY FROM CLOUD WITH MODIS ALGORITHM THEORETICAL BASIS DOCUMENT (MOD35) MODIS Cloud Mask Team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40</cp:revision>
  <dcterms:created xsi:type="dcterms:W3CDTF">2012-03-19T22:55:31Z</dcterms:created>
  <dcterms:modified xsi:type="dcterms:W3CDTF">2014-04-02T18:28:56Z</dcterms:modified>
</cp:coreProperties>
</file>