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21" r:id="rId3"/>
    <p:sldId id="259" r:id="rId4"/>
    <p:sldId id="258" r:id="rId5"/>
    <p:sldId id="295" r:id="rId6"/>
    <p:sldId id="309" r:id="rId7"/>
    <p:sldId id="293" r:id="rId8"/>
    <p:sldId id="310" r:id="rId9"/>
    <p:sldId id="291" r:id="rId10"/>
    <p:sldId id="315" r:id="rId11"/>
    <p:sldId id="316" r:id="rId12"/>
    <p:sldId id="318" r:id="rId13"/>
    <p:sldId id="323" r:id="rId14"/>
    <p:sldId id="324" r:id="rId15"/>
    <p:sldId id="320" r:id="rId16"/>
    <p:sldId id="298" r:id="rId17"/>
    <p:sldId id="266" r:id="rId18"/>
    <p:sldId id="311" r:id="rId19"/>
    <p:sldId id="312" r:id="rId20"/>
    <p:sldId id="322" r:id="rId21"/>
    <p:sldId id="263" r:id="rId22"/>
    <p:sldId id="265" r:id="rId23"/>
    <p:sldId id="268" r:id="rId24"/>
    <p:sldId id="308" r:id="rId25"/>
    <p:sldId id="325" r:id="rId26"/>
    <p:sldId id="326" r:id="rId27"/>
    <p:sldId id="327" r:id="rId28"/>
    <p:sldId id="328" r:id="rId29"/>
    <p:sldId id="329" r:id="rId30"/>
    <p:sldId id="330" r:id="rId31"/>
    <p:sldId id="331" r:id="rId32"/>
    <p:sldId id="332" r:id="rId33"/>
    <p:sldId id="333" r:id="rId34"/>
    <p:sldId id="334" r:id="rId35"/>
    <p:sldId id="343" r:id="rId36"/>
    <p:sldId id="335" r:id="rId37"/>
    <p:sldId id="336" r:id="rId38"/>
    <p:sldId id="337" r:id="rId39"/>
    <p:sldId id="338" r:id="rId40"/>
    <p:sldId id="339" r:id="rId41"/>
    <p:sldId id="340" r:id="rId42"/>
    <p:sldId id="341" r:id="rId43"/>
  </p:sldIdLst>
  <p:sldSz cx="9144000" cy="6858000" type="screen4x3"/>
  <p:notesSz cx="7315200" cy="96012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8E4555-4D0D-49F5-A893-686E8D2C7E01}">
          <p14:sldIdLst>
            <p14:sldId id="257"/>
            <p14:sldId id="321"/>
            <p14:sldId id="259"/>
            <p14:sldId id="258"/>
            <p14:sldId id="295"/>
            <p14:sldId id="309"/>
          </p14:sldIdLst>
        </p14:section>
        <p14:section name="Untitled Section" id="{F490B42C-1BB6-491D-AACA-03AD12DEEA73}">
          <p14:sldIdLst>
            <p14:sldId id="293"/>
            <p14:sldId id="310"/>
            <p14:sldId id="291"/>
            <p14:sldId id="315"/>
            <p14:sldId id="316"/>
            <p14:sldId id="318"/>
            <p14:sldId id="323"/>
            <p14:sldId id="324"/>
            <p14:sldId id="320"/>
            <p14:sldId id="298"/>
            <p14:sldId id="266"/>
            <p14:sldId id="311"/>
            <p14:sldId id="312"/>
            <p14:sldId id="322"/>
            <p14:sldId id="263"/>
            <p14:sldId id="265"/>
            <p14:sldId id="268"/>
            <p14:sldId id="308"/>
            <p14:sldId id="325"/>
            <p14:sldId id="326"/>
            <p14:sldId id="327"/>
            <p14:sldId id="328"/>
            <p14:sldId id="329"/>
            <p14:sldId id="330"/>
            <p14:sldId id="331"/>
            <p14:sldId id="332"/>
            <p14:sldId id="333"/>
            <p14:sldId id="334"/>
            <p14:sldId id="343"/>
            <p14:sldId id="335"/>
            <p14:sldId id="336"/>
            <p14:sldId id="337"/>
            <p14:sldId id="338"/>
            <p14:sldId id="339"/>
            <p14:sldId id="340"/>
            <p14:sldId id="34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73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009A7CA3-B22A-416E-87D1-285AAEFC79E3}" type="datetimeFigureOut">
              <a:rPr lang="en-US" smtClean="0"/>
              <a:t>3/11/2014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8285C467-A5E2-4768-8E8B-EA1FE53D4E9E}" type="slidenum">
              <a:rPr lang="en-US" smtClean="0"/>
              <a:t>‹#›</a:t>
            </a:fld>
            <a:endParaRPr lang="en-US"/>
          </a:p>
        </p:txBody>
      </p:sp>
    </p:spTree>
    <p:extLst>
      <p:ext uri="{BB962C8B-B14F-4D97-AF65-F5344CB8AC3E}">
        <p14:creationId xmlns:p14="http://schemas.microsoft.com/office/powerpoint/2010/main" val="279451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E943A9D-51F3-48BD-946A-B18221D95F08}"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5C467-A5E2-4768-8E8B-EA1FE53D4E9E}" type="slidenum">
              <a:rPr lang="en-US" smtClean="0"/>
              <a:t>4</a:t>
            </a:fld>
            <a:endParaRPr lang="en-US"/>
          </a:p>
        </p:txBody>
      </p:sp>
    </p:spTree>
    <p:extLst>
      <p:ext uri="{BB962C8B-B14F-4D97-AF65-F5344CB8AC3E}">
        <p14:creationId xmlns:p14="http://schemas.microsoft.com/office/powerpoint/2010/main" val="364027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392646-4DFC-4D72-AE9D-BA6C9B4CC0AC}"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CD9895-51F4-44B5-B0B6-CC32D225C46F}"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24E0A7-6E6F-4128-A9B4-B880B0A829F6}" type="datetime1">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1ACE0-B4C6-4281-9137-DAF2A4BC91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B6DC2-B502-44D2-BA2E-9CC18ED156F6}" type="datetime1">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1ACE0-B4C6-4281-9137-DAF2A4BC91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2A566-68DD-4EEE-B389-C9A9296FC53F}" type="datetime1">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1ACE0-B4C6-4281-9137-DAF2A4BC91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6806C-D10F-4983-9F6C-29A0C70CB41F}" type="datetime1">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1ACE0-B4C6-4281-9137-DAF2A4BC91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DA58A1-A2F8-4752-B2FB-DB09D0FDB802}" type="datetime1">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1ACE0-B4C6-4281-9137-DAF2A4BC91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770583-DF0A-406D-96AE-8B357E2B6029}" type="datetime1">
              <a:rPr lang="en-US" smtClean="0"/>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1ACE0-B4C6-4281-9137-DAF2A4BC91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EB801A-8CB4-4579-9DF7-E866EB86C119}" type="datetime1">
              <a:rPr lang="en-US" smtClean="0"/>
              <a:t>3/11/2014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1ACE0-B4C6-4281-9137-DAF2A4BC91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67A079-83BD-4E5B-AC6D-2ABA54A1D7F4}" type="datetime1">
              <a:rPr lang="en-US" smtClean="0"/>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1ACE0-B4C6-4281-9137-DAF2A4BC91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F2973-55EE-4021-BE2A-76FF649B3F52}" type="datetime1">
              <a:rPr lang="en-US" smtClean="0"/>
              <a:t>3/11/2014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1ACE0-B4C6-4281-9137-DAF2A4BC91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1369B-DDCF-42B4-AFF6-5BA041C0AE51}" type="datetime1">
              <a:rPr lang="en-US" smtClean="0"/>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1ACE0-B4C6-4281-9137-DAF2A4BC91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E3FC9-AFB2-4430-A16A-FECDA3B39F7B}" type="datetime1">
              <a:rPr lang="en-US" smtClean="0"/>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1ACE0-B4C6-4281-9137-DAF2A4BC91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34237-5C19-47F9-9B20-9E345B3531AB}" type="datetime1">
              <a:rPr lang="en-US" smtClean="0"/>
              <a:t>3/11/2014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1ACE0-B4C6-4281-9137-DAF2A4BC91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1.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7.bin"/><Relationship Id="rId7" Type="http://schemas.openxmlformats.org/officeDocument/2006/relationships/image" Target="../media/image16.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8.png"/><Relationship Id="rId4" Type="http://schemas.openxmlformats.org/officeDocument/2006/relationships/image" Target="../media/image15.wmf"/><Relationship Id="rId9" Type="http://schemas.openxmlformats.org/officeDocument/2006/relationships/image" Target="../media/image1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2.emf"/><Relationship Id="rId5" Type="http://schemas.openxmlformats.org/officeDocument/2006/relationships/oleObject" Target="../embeddings/oleObject11.bin"/><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3.emf"/></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31.png"/><Relationship Id="rId26" Type="http://schemas.openxmlformats.org/officeDocument/2006/relationships/image" Target="../media/image51.jpeg"/><Relationship Id="rId3" Type="http://schemas.openxmlformats.org/officeDocument/2006/relationships/image" Target="../media/image32.png"/><Relationship Id="rId21" Type="http://schemas.openxmlformats.org/officeDocument/2006/relationships/image" Target="../media/image46.jpe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oleObject" Target="../embeddings/oleObject13.bin"/><Relationship Id="rId25" Type="http://schemas.openxmlformats.org/officeDocument/2006/relationships/image" Target="../media/image50.png"/><Relationship Id="rId2" Type="http://schemas.openxmlformats.org/officeDocument/2006/relationships/slideLayout" Target="../slideLayouts/slideLayout7.xml"/><Relationship Id="rId16" Type="http://schemas.openxmlformats.org/officeDocument/2006/relationships/image" Target="../media/image43.png"/><Relationship Id="rId20" Type="http://schemas.openxmlformats.org/officeDocument/2006/relationships/image" Target="../media/image45.png"/><Relationship Id="rId1" Type="http://schemas.openxmlformats.org/officeDocument/2006/relationships/vmlDrawing" Target="../drawings/vmlDrawing8.v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49.png"/><Relationship Id="rId5" Type="http://schemas.openxmlformats.org/officeDocument/2006/relationships/image" Target="../media/image30.png"/><Relationship Id="rId15" Type="http://schemas.openxmlformats.org/officeDocument/2006/relationships/image" Target="../media/image42.png"/><Relationship Id="rId23" Type="http://schemas.openxmlformats.org/officeDocument/2006/relationships/image" Target="../media/image48.png"/><Relationship Id="rId10" Type="http://schemas.openxmlformats.org/officeDocument/2006/relationships/image" Target="../media/image37.png"/><Relationship Id="rId19" Type="http://schemas.openxmlformats.org/officeDocument/2006/relationships/image" Target="../media/image44.png"/><Relationship Id="rId4" Type="http://schemas.openxmlformats.org/officeDocument/2006/relationships/oleObject" Target="../embeddings/oleObject12.bin"/><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7.png"/><Relationship Id="rId27" Type="http://schemas.openxmlformats.org/officeDocument/2006/relationships/image" Target="../media/image52.jpeg"/></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0906132"/>
              </p:ext>
            </p:extLst>
          </p:nvPr>
        </p:nvGraphicFramePr>
        <p:xfrm>
          <a:off x="838200" y="3779520"/>
          <a:ext cx="7239000" cy="2468880"/>
        </p:xfrm>
        <a:graphic>
          <a:graphicData uri="http://schemas.openxmlformats.org/drawingml/2006/table">
            <a:tbl>
              <a:tblPr/>
              <a:tblGrid>
                <a:gridCol w="1665691"/>
                <a:gridCol w="5573309"/>
              </a:tblGrid>
              <a:tr h="822960">
                <a:tc>
                  <a:txBody>
                    <a:bodyPr/>
                    <a:lstStyle/>
                    <a:p>
                      <a:pPr marL="0" marR="0">
                        <a:spcBef>
                          <a:spcPts val="0"/>
                        </a:spcBef>
                        <a:spcAft>
                          <a:spcPts val="0"/>
                        </a:spcAft>
                      </a:pPr>
                      <a:r>
                        <a:rPr lang="en-US" sz="2200" b="1" dirty="0">
                          <a:latin typeface="Arial"/>
                          <a:ea typeface="Times New Roman"/>
                          <a:cs typeface="Times New Roman"/>
                        </a:rPr>
                        <a:t>Spectra</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b="1" dirty="0">
                          <a:latin typeface="Arial"/>
                          <a:ea typeface="Times New Roman"/>
                          <a:cs typeface="Times New Roman"/>
                        </a:rPr>
                        <a:t>Energy expressed as a function of</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spcBef>
                          <a:spcPts val="0"/>
                        </a:spcBef>
                        <a:spcAft>
                          <a:spcPts val="0"/>
                        </a:spcAft>
                      </a:pPr>
                      <a:r>
                        <a:rPr lang="en-US" sz="2200" dirty="0">
                          <a:latin typeface="Times New Roman"/>
                          <a:ea typeface="Times New Roman"/>
                          <a:cs typeface="Times New Roman"/>
                        </a:rPr>
                        <a:t>Visible</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dirty="0">
                          <a:latin typeface="Times New Roman"/>
                          <a:ea typeface="Times New Roman"/>
                          <a:cs typeface="Times New Roman"/>
                        </a:rPr>
                        <a:t>Wavelength </a:t>
                      </a:r>
                      <a:r>
                        <a:rPr lang="en-US" sz="2200" dirty="0">
                          <a:latin typeface="Times New Roman"/>
                          <a:ea typeface="Times New Roman"/>
                          <a:cs typeface="Times New Roman"/>
                          <a:sym typeface="Symbol"/>
                        </a:rPr>
                        <a:t></a:t>
                      </a:r>
                      <a:r>
                        <a:rPr lang="en-US" sz="2200" dirty="0">
                          <a:latin typeface="Times New Roman"/>
                          <a:ea typeface="Times New Roman"/>
                          <a:cs typeface="Times New Roman"/>
                        </a:rPr>
                        <a:t> </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spcBef>
                          <a:spcPts val="0"/>
                        </a:spcBef>
                        <a:spcAft>
                          <a:spcPts val="0"/>
                        </a:spcAft>
                      </a:pPr>
                      <a:r>
                        <a:rPr lang="en-US" sz="2200" dirty="0">
                          <a:latin typeface="Times New Roman"/>
                          <a:ea typeface="Times New Roman"/>
                          <a:cs typeface="Times New Roman"/>
                        </a:rPr>
                        <a:t>Infrared</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dirty="0">
                          <a:latin typeface="Times New Roman"/>
                          <a:ea typeface="Times New Roman"/>
                          <a:cs typeface="Times New Roman"/>
                        </a:rPr>
                        <a:t>Wave number n = 1/</a:t>
                      </a:r>
                      <a:r>
                        <a:rPr lang="en-US" sz="2200" dirty="0">
                          <a:latin typeface="Times New Roman"/>
                          <a:ea typeface="Times New Roman"/>
                          <a:cs typeface="Times New Roman"/>
                          <a:sym typeface="Symbol"/>
                        </a:rPr>
                        <a:t></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60">
                <a:tc>
                  <a:txBody>
                    <a:bodyPr/>
                    <a:lstStyle/>
                    <a:p>
                      <a:pPr marL="0" marR="0">
                        <a:spcBef>
                          <a:spcPts val="0"/>
                        </a:spcBef>
                        <a:spcAft>
                          <a:spcPts val="0"/>
                        </a:spcAft>
                      </a:pPr>
                      <a:r>
                        <a:rPr lang="en-US" sz="2200" dirty="0">
                          <a:latin typeface="Times New Roman"/>
                          <a:ea typeface="Times New Roman"/>
                          <a:cs typeface="Times New Roman"/>
                        </a:rPr>
                        <a:t>Microwave</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dirty="0">
                          <a:latin typeface="Times New Roman"/>
                          <a:ea typeface="Times New Roman"/>
                          <a:cs typeface="Times New Roman"/>
                        </a:rPr>
                        <a:t>Frequency </a:t>
                      </a:r>
                      <a:r>
                        <a:rPr lang="en-US" sz="2200" dirty="0" smtClean="0">
                          <a:latin typeface="Times New Roman"/>
                          <a:ea typeface="Times New Roman"/>
                          <a:cs typeface="Times New Roman"/>
                          <a:sym typeface="Symbol"/>
                        </a:rPr>
                        <a:t>=1/t</a:t>
                      </a:r>
                      <a:r>
                        <a:rPr lang="en-US" sz="2200" dirty="0" smtClean="0">
                          <a:latin typeface="Times New Roman"/>
                          <a:ea typeface="Times New Roman"/>
                          <a:cs typeface="Times New Roman"/>
                        </a:rPr>
                        <a:t>, </a:t>
                      </a:r>
                      <a:r>
                        <a:rPr lang="en-US" sz="2200" dirty="0">
                          <a:latin typeface="Times New Roman"/>
                          <a:ea typeface="Times New Roman"/>
                          <a:cs typeface="Times New Roman"/>
                        </a:rPr>
                        <a:t>in GHz (since </a:t>
                      </a:r>
                      <a:r>
                        <a:rPr lang="en-US" sz="2200" dirty="0" smtClean="0">
                          <a:latin typeface="Times New Roman"/>
                          <a:ea typeface="Times New Roman"/>
                          <a:cs typeface="Times New Roman"/>
                        </a:rPr>
                        <a:t>Hz  </a:t>
                      </a:r>
                      <a:r>
                        <a:rPr lang="en-US" sz="2200" dirty="0">
                          <a:latin typeface="Times New Roman"/>
                          <a:ea typeface="Times New Roman"/>
                          <a:cs typeface="Times New Roman"/>
                        </a:rPr>
                        <a:t>is small)</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228600" y="1828800"/>
            <a:ext cx="6705600" cy="2000548"/>
          </a:xfrm>
          <a:prstGeom prst="rect">
            <a:avLst/>
          </a:prstGeom>
          <a:noFill/>
        </p:spPr>
        <p:txBody>
          <a:bodyPr wrap="square" rtlCol="0">
            <a:spAutoFit/>
          </a:bodyPr>
          <a:lstStyle/>
          <a:p>
            <a:r>
              <a:rPr lang="en-US" sz="3200" b="1" dirty="0" smtClean="0">
                <a:solidFill>
                  <a:srgbClr val="C00000"/>
                </a:solidFill>
                <a:latin typeface="Times New Roman" pitchFamily="18" charset="0"/>
                <a:cs typeface="Times New Roman" pitchFamily="18" charset="0"/>
              </a:rPr>
              <a:t>Microwave Remote Sensing</a:t>
            </a:r>
          </a:p>
          <a:p>
            <a:endParaRPr lang="en-US" u="sng" dirty="0" smtClean="0"/>
          </a:p>
          <a:p>
            <a:r>
              <a:rPr lang="en-US" sz="2800" u="sng" dirty="0" smtClean="0"/>
              <a:t>Note</a:t>
            </a:r>
            <a:r>
              <a:rPr lang="en-US" sz="2800" u="sng" dirty="0"/>
              <a:t>:</a:t>
            </a:r>
            <a:r>
              <a:rPr lang="en-US" sz="2800" dirty="0"/>
              <a:t>	Different units used for different </a:t>
            </a:r>
          </a:p>
          <a:p>
            <a:r>
              <a:rPr lang="en-US" sz="2800" dirty="0"/>
              <a:t>spectral regions:</a:t>
            </a:r>
          </a:p>
          <a:p>
            <a:endParaRPr lang="en-US" dirty="0"/>
          </a:p>
        </p:txBody>
      </p:sp>
      <p:sp>
        <p:nvSpPr>
          <p:cNvPr id="5" name="TextBox 4"/>
          <p:cNvSpPr txBox="1"/>
          <p:nvPr/>
        </p:nvSpPr>
        <p:spPr>
          <a:xfrm>
            <a:off x="0" y="0"/>
            <a:ext cx="8763000" cy="1754326"/>
          </a:xfrm>
          <a:prstGeom prst="rect">
            <a:avLst/>
          </a:prstGeom>
          <a:noFill/>
        </p:spPr>
        <p:txBody>
          <a:bodyPr wrap="square" rtlCol="0">
            <a:spAutoFit/>
          </a:bodyPr>
          <a:lstStyle/>
          <a:p>
            <a:pPr algn="ctr"/>
            <a:r>
              <a:rPr lang="en-US" sz="3600" b="1" i="1" dirty="0" smtClean="0">
                <a:solidFill>
                  <a:srgbClr val="CC0000"/>
                </a:solidFill>
                <a:latin typeface="Times New Roman" pitchFamily="18" charset="0"/>
                <a:cs typeface="Times New Roman" pitchFamily="18" charset="0"/>
              </a:rPr>
              <a:t>AOSC624</a:t>
            </a:r>
            <a:br>
              <a:rPr lang="en-US" sz="3600" b="1" i="1" dirty="0" smtClean="0">
                <a:solidFill>
                  <a:srgbClr val="CC0000"/>
                </a:solidFill>
                <a:latin typeface="Times New Roman" pitchFamily="18" charset="0"/>
                <a:cs typeface="Times New Roman" pitchFamily="18" charset="0"/>
              </a:rPr>
            </a:br>
            <a:r>
              <a:rPr lang="en-US" sz="3600" b="1" i="1" dirty="0" smtClean="0">
                <a:solidFill>
                  <a:srgbClr val="CC0000"/>
                </a:solidFill>
                <a:latin typeface="Times New Roman" pitchFamily="18" charset="0"/>
                <a:cs typeface="Times New Roman" pitchFamily="18" charset="0"/>
              </a:rPr>
              <a:t>Class # 11:  March 11, 2014</a:t>
            </a:r>
            <a:br>
              <a:rPr lang="en-US" sz="3600" b="1" i="1" dirty="0" smtClean="0">
                <a:solidFill>
                  <a:srgbClr val="CC0000"/>
                </a:solidFill>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7" name="TextBox 6"/>
          <p:cNvSpPr txBox="1"/>
          <p:nvPr/>
        </p:nvSpPr>
        <p:spPr>
          <a:xfrm>
            <a:off x="304800" y="6248400"/>
            <a:ext cx="8839200" cy="461665"/>
          </a:xfrm>
          <a:prstGeom prst="rect">
            <a:avLst/>
          </a:prstGeom>
          <a:noFill/>
        </p:spPr>
        <p:txBody>
          <a:bodyPr wrap="square" rtlCol="0">
            <a:spAutoFit/>
          </a:bodyPr>
          <a:lstStyle/>
          <a:p>
            <a:r>
              <a:rPr lang="en-US" sz="2400" dirty="0" smtClean="0">
                <a:solidFill>
                  <a:srgbClr val="002060"/>
                </a:solidFill>
              </a:rPr>
              <a:t>Giga (G) denotes a factor of billion (10</a:t>
            </a:r>
            <a:r>
              <a:rPr lang="en-US" sz="2400" baseline="30000" dirty="0" smtClean="0">
                <a:solidFill>
                  <a:srgbClr val="002060"/>
                </a:solidFill>
              </a:rPr>
              <a:t>9</a:t>
            </a:r>
            <a:r>
              <a:rPr lang="en-US" sz="2400" dirty="0" smtClean="0">
                <a:solidFill>
                  <a:srgbClr val="002060"/>
                </a:solidFill>
              </a:rPr>
              <a:t>) </a:t>
            </a:r>
            <a:endParaRPr lang="en-US" sz="2400" dirty="0">
              <a:solidFill>
                <a:srgbClr val="002060"/>
              </a:solidFill>
            </a:endParaRPr>
          </a:p>
        </p:txBody>
      </p:sp>
      <p:sp>
        <p:nvSpPr>
          <p:cNvPr id="8" name="Slide Number Placeholder 7"/>
          <p:cNvSpPr>
            <a:spLocks noGrp="1"/>
          </p:cNvSpPr>
          <p:nvPr>
            <p:ph type="sldNum" sz="quarter" idx="12"/>
          </p:nvPr>
        </p:nvSpPr>
        <p:spPr/>
        <p:txBody>
          <a:bodyPr/>
          <a:lstStyle/>
          <a:p>
            <a:fld id="{7A39AD16-C8AE-4476-B646-5A11B764E2C7}"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04800"/>
            <a:ext cx="7924800" cy="990600"/>
          </a:xfrm>
        </p:spPr>
        <p:txBody>
          <a:bodyPr>
            <a:noAutofit/>
          </a:bodyPr>
          <a:lstStyle/>
          <a:p>
            <a:pPr eaLnBrk="1" fontAlgn="auto" hangingPunct="1">
              <a:spcAft>
                <a:spcPts val="0"/>
              </a:spcAft>
              <a:defRPr/>
            </a:pPr>
            <a:r>
              <a:rPr lang="en-US" sz="3600" dirty="0" smtClean="0">
                <a:solidFill>
                  <a:srgbClr val="C00000"/>
                </a:solidFill>
              </a:rPr>
              <a:t>Microwave Instruments of focus </a:t>
            </a:r>
            <a:r>
              <a:rPr lang="en-US" sz="3600" dirty="0" smtClean="0">
                <a:solidFill>
                  <a:schemeClr val="accent1"/>
                </a:solidFill>
              </a:rPr>
              <a:t/>
            </a:r>
            <a:br>
              <a:rPr lang="en-US" sz="3600" dirty="0" smtClean="0">
                <a:solidFill>
                  <a:schemeClr val="accent1"/>
                </a:solidFill>
              </a:rPr>
            </a:br>
            <a:endParaRPr lang="en-US" sz="3600" dirty="0" smtClean="0">
              <a:solidFill>
                <a:schemeClr val="accent1"/>
              </a:solidFill>
            </a:endParaRPr>
          </a:p>
        </p:txBody>
      </p:sp>
      <p:sp>
        <p:nvSpPr>
          <p:cNvPr id="3" name="Content Placeholder 2"/>
          <p:cNvSpPr>
            <a:spLocks noGrp="1"/>
          </p:cNvSpPr>
          <p:nvPr>
            <p:ph idx="1"/>
          </p:nvPr>
        </p:nvSpPr>
        <p:spPr>
          <a:xfrm>
            <a:off x="228600" y="1066800"/>
            <a:ext cx="8686800" cy="5638800"/>
          </a:xfrm>
        </p:spPr>
        <p:txBody>
          <a:bodyPr rtlCol="0">
            <a:normAutofit fontScale="92500" lnSpcReduction="10000"/>
          </a:bodyPr>
          <a:lstStyle/>
          <a:p>
            <a:pPr marL="274320" indent="-274320" eaLnBrk="1" fontAlgn="auto" hangingPunct="1">
              <a:spcBef>
                <a:spcPts val="580"/>
              </a:spcBef>
              <a:spcAft>
                <a:spcPts val="0"/>
              </a:spcAft>
              <a:buFont typeface="Arial" pitchFamily="34" charset="0"/>
              <a:buChar char="•"/>
              <a:defRPr/>
            </a:pPr>
            <a:r>
              <a:rPr lang="en-US" dirty="0" smtClean="0">
                <a:solidFill>
                  <a:srgbClr val="002060"/>
                </a:solidFill>
              </a:rPr>
              <a:t>Passive </a:t>
            </a:r>
            <a:r>
              <a:rPr lang="en-US" dirty="0">
                <a:solidFill>
                  <a:srgbClr val="002060"/>
                </a:solidFill>
              </a:rPr>
              <a:t>=</a:t>
            </a:r>
            <a:r>
              <a:rPr lang="en-US" dirty="0" smtClean="0">
                <a:solidFill>
                  <a:srgbClr val="002060"/>
                </a:solidFill>
              </a:rPr>
              <a:t> radiometers</a:t>
            </a:r>
          </a:p>
          <a:p>
            <a:pPr marL="274320" indent="-274320" eaLnBrk="1" fontAlgn="auto" hangingPunct="1">
              <a:spcBef>
                <a:spcPts val="580"/>
              </a:spcBef>
              <a:spcAft>
                <a:spcPts val="0"/>
              </a:spcAft>
              <a:buFont typeface="Arial" pitchFamily="34" charset="0"/>
              <a:buChar char="•"/>
              <a:defRPr/>
            </a:pPr>
            <a:r>
              <a:rPr lang="en-US" dirty="0" smtClean="0"/>
              <a:t>Scanning Multichannel Microwave Radiometer, </a:t>
            </a:r>
            <a:r>
              <a:rPr lang="en-US" dirty="0" smtClean="0">
                <a:solidFill>
                  <a:srgbClr val="C00000"/>
                </a:solidFill>
              </a:rPr>
              <a:t>Special Sensor </a:t>
            </a:r>
            <a:r>
              <a:rPr lang="en-US" dirty="0">
                <a:solidFill>
                  <a:srgbClr val="C00000"/>
                </a:solidFill>
              </a:rPr>
              <a:t>M</a:t>
            </a:r>
            <a:r>
              <a:rPr lang="en-US" dirty="0" smtClean="0">
                <a:solidFill>
                  <a:srgbClr val="C00000"/>
                </a:solidFill>
              </a:rPr>
              <a:t>icrowave Imager, Sounder</a:t>
            </a:r>
          </a:p>
          <a:p>
            <a:pPr marL="274320" indent="-274320" eaLnBrk="1" fontAlgn="auto" hangingPunct="1">
              <a:spcBef>
                <a:spcPts val="580"/>
              </a:spcBef>
              <a:spcAft>
                <a:spcPts val="0"/>
              </a:spcAft>
              <a:buFont typeface="Arial" pitchFamily="34" charset="0"/>
              <a:buChar char="•"/>
              <a:defRPr/>
            </a:pPr>
            <a:r>
              <a:rPr lang="en-US" dirty="0" smtClean="0"/>
              <a:t>SMMR, SSM/I, SSMIS, TMI, AMSU-A, B-true workhorses </a:t>
            </a:r>
          </a:p>
          <a:p>
            <a:pPr marL="274320" indent="-274320" eaLnBrk="1" fontAlgn="auto" hangingPunct="1">
              <a:spcBef>
                <a:spcPts val="580"/>
              </a:spcBef>
              <a:spcAft>
                <a:spcPts val="0"/>
              </a:spcAft>
              <a:buFont typeface="Arial" pitchFamily="34" charset="0"/>
              <a:buChar char="•"/>
              <a:defRPr/>
            </a:pPr>
            <a:r>
              <a:rPr lang="en-US" dirty="0" smtClean="0">
                <a:solidFill>
                  <a:srgbClr val="002060"/>
                </a:solidFill>
              </a:rPr>
              <a:t>Active = radar types </a:t>
            </a:r>
          </a:p>
          <a:p>
            <a:pPr marL="274320" indent="-274320" eaLnBrk="1" fontAlgn="auto" hangingPunct="1">
              <a:spcBef>
                <a:spcPts val="580"/>
              </a:spcBef>
              <a:spcAft>
                <a:spcPts val="0"/>
              </a:spcAft>
              <a:buFont typeface="Arial" pitchFamily="34" charset="0"/>
              <a:buChar char="•"/>
              <a:defRPr/>
            </a:pPr>
            <a:r>
              <a:rPr lang="en-US" dirty="0" smtClean="0">
                <a:solidFill>
                  <a:srgbClr val="C00000"/>
                </a:solidFill>
              </a:rPr>
              <a:t>Scatterometers, </a:t>
            </a:r>
            <a:r>
              <a:rPr lang="en-US" dirty="0" smtClean="0"/>
              <a:t>SEASAT, ERS 1, 2, QuikSCAT; also workhorses—Currently </a:t>
            </a:r>
            <a:r>
              <a:rPr lang="en-US" dirty="0" err="1" smtClean="0">
                <a:solidFill>
                  <a:srgbClr val="C00000"/>
                </a:solidFill>
              </a:rPr>
              <a:t>Metop</a:t>
            </a:r>
            <a:r>
              <a:rPr lang="en-US" dirty="0" smtClean="0">
                <a:solidFill>
                  <a:srgbClr val="C00000"/>
                </a:solidFill>
              </a:rPr>
              <a:t>’ s ASCAT</a:t>
            </a:r>
          </a:p>
          <a:p>
            <a:pPr marL="274320" indent="-274320" eaLnBrk="1" fontAlgn="auto" hangingPunct="1">
              <a:spcBef>
                <a:spcPts val="580"/>
              </a:spcBef>
              <a:spcAft>
                <a:spcPts val="0"/>
              </a:spcAft>
              <a:buFont typeface="Arial" pitchFamily="34" charset="0"/>
              <a:buChar char="•"/>
              <a:defRPr/>
            </a:pPr>
            <a:r>
              <a:rPr lang="en-US" dirty="0" smtClean="0"/>
              <a:t>Altimeters, TOPEX, Poseidon, Jason 1, 2, others.</a:t>
            </a:r>
          </a:p>
          <a:p>
            <a:pPr marL="274320" indent="-274320" eaLnBrk="1" fontAlgn="auto" hangingPunct="1">
              <a:spcBef>
                <a:spcPts val="580"/>
              </a:spcBef>
              <a:spcAft>
                <a:spcPts val="0"/>
              </a:spcAft>
              <a:buFont typeface="Arial" pitchFamily="34" charset="0"/>
              <a:buChar char="•"/>
              <a:defRPr/>
            </a:pPr>
            <a:r>
              <a:rPr lang="en-US" dirty="0" smtClean="0"/>
              <a:t>Synthetic Aperture Radars, </a:t>
            </a:r>
            <a:r>
              <a:rPr lang="en-US" dirty="0" smtClean="0">
                <a:solidFill>
                  <a:srgbClr val="C00000"/>
                </a:solidFill>
              </a:rPr>
              <a:t>SARs</a:t>
            </a:r>
            <a:r>
              <a:rPr lang="en-US" dirty="0" smtClean="0"/>
              <a:t> RADARSAT 1, 2 , ENVISAT/ASAR , Tetra-SAR X</a:t>
            </a:r>
          </a:p>
          <a:p>
            <a:pPr marL="274320" indent="-274320" eaLnBrk="1" fontAlgn="auto" hangingPunct="1">
              <a:spcBef>
                <a:spcPts val="580"/>
              </a:spcBef>
              <a:spcAft>
                <a:spcPts val="0"/>
              </a:spcAft>
              <a:buFont typeface="Arial" pitchFamily="34" charset="0"/>
              <a:buChar char="•"/>
              <a:defRPr/>
            </a:pPr>
            <a:r>
              <a:rPr lang="en-US" dirty="0" smtClean="0">
                <a:solidFill>
                  <a:srgbClr val="C00000"/>
                </a:solidFill>
              </a:rPr>
              <a:t>Precipitation /Cloud Radars</a:t>
            </a:r>
            <a:r>
              <a:rPr lang="en-US" dirty="0" smtClean="0"/>
              <a:t>, TRMM, </a:t>
            </a:r>
            <a:r>
              <a:rPr lang="en-US" dirty="0" smtClean="0"/>
              <a:t> </a:t>
            </a:r>
            <a:r>
              <a:rPr lang="en-US" dirty="0" err="1" smtClean="0"/>
              <a:t>CloudSat</a:t>
            </a:r>
            <a:endParaRPr lang="en-US" dirty="0"/>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10</a:t>
            </a:fld>
            <a:endParaRPr lang="en-US" dirty="0"/>
          </a:p>
        </p:txBody>
      </p:sp>
    </p:spTree>
    <p:extLst>
      <p:ext uri="{BB962C8B-B14F-4D97-AF65-F5344CB8AC3E}">
        <p14:creationId xmlns:p14="http://schemas.microsoft.com/office/powerpoint/2010/main" val="2394075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762000"/>
          </a:xfrm>
        </p:spPr>
        <p:txBody>
          <a:bodyPr>
            <a:normAutofit/>
          </a:bodyPr>
          <a:lstStyle/>
          <a:p>
            <a:r>
              <a:rPr lang="en-US" sz="3200" dirty="0" smtClean="0">
                <a:solidFill>
                  <a:srgbClr val="C00000"/>
                </a:solidFill>
              </a:rPr>
              <a:t>Orbit considerations</a:t>
            </a:r>
            <a:endParaRPr lang="en-US" sz="3200" dirty="0">
              <a:solidFill>
                <a:srgbClr val="C00000"/>
              </a:solidFill>
            </a:endParaRPr>
          </a:p>
        </p:txBody>
      </p:sp>
      <p:sp>
        <p:nvSpPr>
          <p:cNvPr id="3" name="Content Placeholder 2"/>
          <p:cNvSpPr>
            <a:spLocks noGrp="1"/>
          </p:cNvSpPr>
          <p:nvPr>
            <p:ph idx="1"/>
          </p:nvPr>
        </p:nvSpPr>
        <p:spPr>
          <a:xfrm>
            <a:off x="152400" y="914400"/>
            <a:ext cx="8839200" cy="5715000"/>
          </a:xfrm>
        </p:spPr>
        <p:txBody>
          <a:bodyPr>
            <a:noAutofit/>
          </a:bodyPr>
          <a:lstStyle/>
          <a:p>
            <a:pPr>
              <a:spcBef>
                <a:spcPts val="0"/>
              </a:spcBef>
            </a:pPr>
            <a:r>
              <a:rPr lang="en-US" sz="2800" dirty="0" smtClean="0">
                <a:solidFill>
                  <a:srgbClr val="002060"/>
                </a:solidFill>
              </a:rPr>
              <a:t>Microwave emission is far out in the spectrum, wavelengths of mm to cm and longer, so detection requires large antennas (order of meters), therefore, we  mount such instrument only  on:</a:t>
            </a:r>
          </a:p>
          <a:p>
            <a:pPr>
              <a:spcBef>
                <a:spcPts val="0"/>
              </a:spcBef>
            </a:pPr>
            <a:endParaRPr lang="en-US" sz="2800" dirty="0" smtClean="0">
              <a:solidFill>
                <a:srgbClr val="002060"/>
              </a:solidFill>
            </a:endParaRPr>
          </a:p>
          <a:p>
            <a:pPr>
              <a:spcBef>
                <a:spcPts val="0"/>
              </a:spcBef>
            </a:pPr>
            <a:r>
              <a:rPr lang="en-US" sz="2800" i="1" dirty="0" smtClean="0">
                <a:solidFill>
                  <a:srgbClr val="002060"/>
                </a:solidFill>
              </a:rPr>
              <a:t>Polar orbiting </a:t>
            </a:r>
            <a:r>
              <a:rPr lang="en-US" sz="2800" dirty="0" smtClean="0">
                <a:solidFill>
                  <a:srgbClr val="002060"/>
                </a:solidFill>
              </a:rPr>
              <a:t>satellites  at 800 to 850 km height or in tropical orbits +/- 22 to 35 km. At the lower inclinations required for these orbits, the satellite cannot be in sun-synchronous orbit.</a:t>
            </a:r>
          </a:p>
          <a:p>
            <a:pPr>
              <a:spcBef>
                <a:spcPts val="0"/>
              </a:spcBef>
            </a:pPr>
            <a:endParaRPr lang="en-US" sz="2800" dirty="0">
              <a:solidFill>
                <a:srgbClr val="002060"/>
              </a:solidFill>
            </a:endParaRPr>
          </a:p>
          <a:p>
            <a:pPr>
              <a:spcBef>
                <a:spcPts val="0"/>
              </a:spcBef>
            </a:pPr>
            <a:r>
              <a:rPr lang="en-US" sz="2800" dirty="0" smtClean="0">
                <a:solidFill>
                  <a:srgbClr val="002060"/>
                </a:solidFill>
              </a:rPr>
              <a:t>Active, i.e. radar type, MW instruments require much power, which also requires them to be in low earth orbit (800 km region).</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11</a:t>
            </a:fld>
            <a:endParaRPr lang="en-US" dirty="0"/>
          </a:p>
        </p:txBody>
      </p:sp>
    </p:spTree>
    <p:extLst>
      <p:ext uri="{BB962C8B-B14F-4D97-AF65-F5344CB8AC3E}">
        <p14:creationId xmlns:p14="http://schemas.microsoft.com/office/powerpoint/2010/main" val="2500831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772400" cy="914400"/>
          </a:xfrm>
        </p:spPr>
        <p:txBody>
          <a:bodyPr/>
          <a:lstStyle/>
          <a:p>
            <a:r>
              <a:rPr lang="en-US" sz="3200" dirty="0" smtClean="0">
                <a:solidFill>
                  <a:srgbClr val="C00000"/>
                </a:solidFill>
              </a:rPr>
              <a:t>Principles of MW radiometry</a:t>
            </a:r>
            <a:endParaRPr lang="en-US" sz="3200" dirty="0">
              <a:solidFill>
                <a:srgbClr val="C00000"/>
              </a:solidFill>
            </a:endParaRPr>
          </a:p>
        </p:txBody>
      </p:sp>
      <p:sp>
        <p:nvSpPr>
          <p:cNvPr id="4" name="Content Placeholder 3"/>
          <p:cNvSpPr>
            <a:spLocks noGrp="1"/>
          </p:cNvSpPr>
          <p:nvPr>
            <p:ph idx="1"/>
          </p:nvPr>
        </p:nvSpPr>
        <p:spPr>
          <a:xfrm>
            <a:off x="228600" y="838200"/>
            <a:ext cx="8915400" cy="5791200"/>
          </a:xfrm>
        </p:spPr>
        <p:txBody>
          <a:bodyPr>
            <a:normAutofit fontScale="85000" lnSpcReduction="10000"/>
          </a:bodyPr>
          <a:lstStyle/>
          <a:p>
            <a:pPr>
              <a:buNone/>
            </a:pPr>
            <a:r>
              <a:rPr lang="en-US" dirty="0" smtClean="0">
                <a:solidFill>
                  <a:srgbClr val="C00000"/>
                </a:solidFill>
              </a:rPr>
              <a:t>Radiometers</a:t>
            </a:r>
            <a:r>
              <a:rPr lang="en-US" dirty="0" smtClean="0"/>
              <a:t> are passive instruments, so they detect radiation emitted by Earth’s atmosphere or surface. The ocean is a weak emitter with emissivity of the order of 50%, so its black body temperature in </a:t>
            </a:r>
            <a:r>
              <a:rPr lang="en-US" dirty="0" smtClean="0">
                <a:solidFill>
                  <a:srgbClr val="C00000"/>
                </a:solidFill>
              </a:rPr>
              <a:t>most</a:t>
            </a:r>
            <a:r>
              <a:rPr lang="en-US" dirty="0" smtClean="0"/>
              <a:t> MW wavelengths is 150 K. It is therefore acting like a mirror for the atmosphere and clouds above. The atmosphere has a strong emission line around </a:t>
            </a:r>
            <a:r>
              <a:rPr lang="en-US" dirty="0" smtClean="0">
                <a:solidFill>
                  <a:srgbClr val="C00000"/>
                </a:solidFill>
              </a:rPr>
              <a:t>22GHz</a:t>
            </a:r>
            <a:r>
              <a:rPr lang="en-US" dirty="0" smtClean="0">
                <a:solidFill>
                  <a:srgbClr val="FF0000"/>
                </a:solidFill>
              </a:rPr>
              <a:t>,</a:t>
            </a:r>
            <a:r>
              <a:rPr lang="en-US" dirty="0" smtClean="0"/>
              <a:t> so that frequency is used to measure the </a:t>
            </a:r>
            <a:r>
              <a:rPr lang="en-US" dirty="0" smtClean="0">
                <a:solidFill>
                  <a:srgbClr val="002060"/>
                </a:solidFill>
              </a:rPr>
              <a:t>TOTAL COLUMN OF WATER VAPOR </a:t>
            </a:r>
            <a:r>
              <a:rPr lang="en-US" dirty="0" smtClean="0"/>
              <a:t>in he air. </a:t>
            </a:r>
            <a:r>
              <a:rPr lang="en-US" dirty="0" smtClean="0">
                <a:solidFill>
                  <a:srgbClr val="C00000"/>
                </a:solidFill>
              </a:rPr>
              <a:t>19 GHz and 3</a:t>
            </a:r>
            <a:r>
              <a:rPr lang="en-US" dirty="0" smtClean="0">
                <a:solidFill>
                  <a:srgbClr val="FF0000"/>
                </a:solidFill>
              </a:rPr>
              <a:t>7 </a:t>
            </a:r>
            <a:r>
              <a:rPr lang="en-US" dirty="0" smtClean="0">
                <a:solidFill>
                  <a:srgbClr val="C00000"/>
                </a:solidFill>
              </a:rPr>
              <a:t>GHz</a:t>
            </a:r>
            <a:r>
              <a:rPr lang="en-US" dirty="0" smtClean="0"/>
              <a:t> are sensitive to the </a:t>
            </a:r>
            <a:r>
              <a:rPr lang="en-US" dirty="0" smtClean="0">
                <a:solidFill>
                  <a:srgbClr val="C00000"/>
                </a:solidFill>
              </a:rPr>
              <a:t>“Mie scattering</a:t>
            </a:r>
            <a:r>
              <a:rPr lang="en-US" dirty="0" smtClean="0">
                <a:solidFill>
                  <a:schemeClr val="accent6"/>
                </a:solidFill>
              </a:rPr>
              <a:t>” </a:t>
            </a:r>
            <a:r>
              <a:rPr lang="en-US" dirty="0" smtClean="0"/>
              <a:t>by cloud droplets, so these frequencies are used for </a:t>
            </a:r>
            <a:r>
              <a:rPr lang="en-US" dirty="0" smtClean="0">
                <a:solidFill>
                  <a:srgbClr val="002060"/>
                </a:solidFill>
              </a:rPr>
              <a:t>TOTAL LQUID WATER </a:t>
            </a:r>
            <a:r>
              <a:rPr lang="en-US" dirty="0" smtClean="0"/>
              <a:t>content, and </a:t>
            </a:r>
            <a:r>
              <a:rPr lang="en-US" dirty="0" smtClean="0">
                <a:solidFill>
                  <a:srgbClr val="C00000"/>
                </a:solidFill>
              </a:rPr>
              <a:t>85 GHz </a:t>
            </a:r>
            <a:r>
              <a:rPr lang="en-US" dirty="0" smtClean="0"/>
              <a:t>receives </a:t>
            </a:r>
            <a:r>
              <a:rPr lang="en-US" dirty="0" smtClean="0">
                <a:solidFill>
                  <a:srgbClr val="002060"/>
                </a:solidFill>
              </a:rPr>
              <a:t>SCATTERING FROM ICE PARTICLES</a:t>
            </a:r>
            <a:r>
              <a:rPr lang="en-US" dirty="0" smtClean="0">
                <a:solidFill>
                  <a:schemeClr val="tx2">
                    <a:lumMod val="40000"/>
                    <a:lumOff val="60000"/>
                  </a:schemeClr>
                </a:solidFill>
              </a:rPr>
              <a:t> </a:t>
            </a:r>
            <a:r>
              <a:rPr lang="en-US" dirty="0" smtClean="0"/>
              <a:t>at the top of clouds, indication of possible rain.</a:t>
            </a:r>
          </a:p>
          <a:p>
            <a:pPr>
              <a:buNone/>
            </a:pPr>
            <a:r>
              <a:rPr lang="en-US" dirty="0" smtClean="0"/>
              <a:t>The solid Earth  is a strong emitter, so atmospheric signals cannot be separated out over land</a:t>
            </a:r>
          </a:p>
          <a:p>
            <a:pPr>
              <a:buNone/>
            </a:pPr>
            <a:endParaRPr lang="en-US" dirty="0"/>
          </a:p>
        </p:txBody>
      </p:sp>
      <p:sp>
        <p:nvSpPr>
          <p:cNvPr id="5" name="Slide Number Placeholder 4"/>
          <p:cNvSpPr>
            <a:spLocks noGrp="1"/>
          </p:cNvSpPr>
          <p:nvPr>
            <p:ph type="sldNum" sz="quarter" idx="12"/>
          </p:nvPr>
        </p:nvSpPr>
        <p:spPr/>
        <p:txBody>
          <a:bodyPr/>
          <a:lstStyle/>
          <a:p>
            <a:pPr>
              <a:defRPr/>
            </a:pPr>
            <a:fld id="{B896F51C-F00E-4F9F-A1E4-555A3D83119C}" type="slidenum">
              <a:rPr lang="en-US" smtClean="0"/>
              <a:pPr>
                <a:defRPr/>
              </a:pPr>
              <a:t>12</a:t>
            </a:fld>
            <a:endParaRPr lang="en-US" dirty="0"/>
          </a:p>
        </p:txBody>
      </p:sp>
    </p:spTree>
    <p:extLst>
      <p:ext uri="{BB962C8B-B14F-4D97-AF65-F5344CB8AC3E}">
        <p14:creationId xmlns:p14="http://schemas.microsoft.com/office/powerpoint/2010/main" val="1084923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001000" cy="792163"/>
          </a:xfrm>
        </p:spPr>
        <p:txBody>
          <a:bodyPr>
            <a:normAutofit/>
          </a:bodyPr>
          <a:lstStyle/>
          <a:p>
            <a:pPr algn="ctr" eaLnBrk="1" hangingPunct="1"/>
            <a:r>
              <a:rPr lang="en-US" sz="3600" dirty="0" smtClean="0">
                <a:solidFill>
                  <a:srgbClr val="C00000"/>
                </a:solidFill>
              </a:rPr>
              <a:t>Variables obtained</a:t>
            </a:r>
          </a:p>
        </p:txBody>
      </p:sp>
      <p:sp>
        <p:nvSpPr>
          <p:cNvPr id="14339" name="Content Placeholder 2"/>
          <p:cNvSpPr>
            <a:spLocks noGrp="1"/>
          </p:cNvSpPr>
          <p:nvPr>
            <p:ph idx="1"/>
          </p:nvPr>
        </p:nvSpPr>
        <p:spPr>
          <a:xfrm>
            <a:off x="304800" y="1143000"/>
            <a:ext cx="8610600" cy="5334000"/>
          </a:xfrm>
        </p:spPr>
        <p:txBody>
          <a:bodyPr>
            <a:normAutofit lnSpcReduction="10000"/>
          </a:bodyPr>
          <a:lstStyle/>
          <a:p>
            <a:pPr eaLnBrk="1" hangingPunct="1">
              <a:buFont typeface="Arial" pitchFamily="34" charset="0"/>
              <a:buChar char="•"/>
            </a:pPr>
            <a:r>
              <a:rPr lang="en-US" dirty="0" smtClean="0"/>
              <a:t>Atmospheric </a:t>
            </a:r>
            <a:r>
              <a:rPr lang="en-US" dirty="0" smtClean="0">
                <a:solidFill>
                  <a:srgbClr val="C00000"/>
                </a:solidFill>
              </a:rPr>
              <a:t>Water Vapor </a:t>
            </a:r>
            <a:r>
              <a:rPr lang="en-US" dirty="0" smtClean="0"/>
              <a:t>and </a:t>
            </a:r>
            <a:r>
              <a:rPr lang="en-US" dirty="0" smtClean="0">
                <a:solidFill>
                  <a:srgbClr val="C00000"/>
                </a:solidFill>
              </a:rPr>
              <a:t>Cloud Liquid Water</a:t>
            </a:r>
            <a:r>
              <a:rPr lang="en-US" dirty="0" smtClean="0"/>
              <a:t>—first as total in the column, later as profiles of these quantities and interpreted in terms of different cloud particle sizes and </a:t>
            </a:r>
            <a:r>
              <a:rPr lang="en-US" dirty="0" smtClean="0">
                <a:solidFill>
                  <a:srgbClr val="C00000"/>
                </a:solidFill>
              </a:rPr>
              <a:t>precipitatio</a:t>
            </a:r>
            <a:r>
              <a:rPr lang="en-US" dirty="0" smtClean="0">
                <a:solidFill>
                  <a:srgbClr val="FF0000"/>
                </a:solidFill>
              </a:rPr>
              <a:t>n</a:t>
            </a:r>
            <a:r>
              <a:rPr lang="en-US" dirty="0" smtClean="0"/>
              <a:t> size drops or even </a:t>
            </a:r>
            <a:r>
              <a:rPr lang="en-US" dirty="0" smtClean="0">
                <a:solidFill>
                  <a:srgbClr val="C00000"/>
                </a:solidFill>
              </a:rPr>
              <a:t>ice particles </a:t>
            </a:r>
            <a:r>
              <a:rPr lang="en-US" dirty="0" smtClean="0"/>
              <a:t>(through microwave </a:t>
            </a:r>
            <a:r>
              <a:rPr lang="en-US" dirty="0" smtClean="0">
                <a:solidFill>
                  <a:srgbClr val="C00000"/>
                </a:solidFill>
              </a:rPr>
              <a:t>scatterin</a:t>
            </a:r>
            <a:r>
              <a:rPr lang="en-US" dirty="0" smtClean="0">
                <a:solidFill>
                  <a:srgbClr val="FF0000"/>
                </a:solidFill>
              </a:rPr>
              <a:t>g</a:t>
            </a:r>
            <a:r>
              <a:rPr lang="en-US" dirty="0" smtClean="0"/>
              <a:t>). </a:t>
            </a:r>
          </a:p>
          <a:p>
            <a:pPr eaLnBrk="1" hangingPunct="1">
              <a:buFont typeface="Arial" pitchFamily="34" charset="0"/>
              <a:buChar char="•"/>
            </a:pPr>
            <a:r>
              <a:rPr lang="en-US" dirty="0" smtClean="0"/>
              <a:t>Multi-frequency instruments allow the various signals to be separated. The ocean which works as a background must be accounted for using special frequencies for  effects of</a:t>
            </a:r>
          </a:p>
          <a:p>
            <a:pPr eaLnBrk="1" hangingPunct="1">
              <a:buFont typeface="Arial" pitchFamily="34" charset="0"/>
              <a:buChar char="•"/>
            </a:pPr>
            <a:r>
              <a:rPr lang="en-US" dirty="0" smtClean="0">
                <a:solidFill>
                  <a:srgbClr val="C00000"/>
                </a:solidFill>
              </a:rPr>
              <a:t>Sea Surface Temperature, SST, and Wind.</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13</a:t>
            </a:fld>
            <a:endParaRPr lang="en-US" dirty="0"/>
          </a:p>
        </p:txBody>
      </p:sp>
    </p:spTree>
    <p:extLst>
      <p:ext uri="{BB962C8B-B14F-4D97-AF65-F5344CB8AC3E}">
        <p14:creationId xmlns:p14="http://schemas.microsoft.com/office/powerpoint/2010/main" val="985348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Detection of MW radiation</a:t>
            </a:r>
            <a:endParaRPr lang="en-US" dirty="0">
              <a:solidFill>
                <a:srgbClr val="C00000"/>
              </a:solidFill>
            </a:endParaRPr>
          </a:p>
        </p:txBody>
      </p:sp>
      <p:sp>
        <p:nvSpPr>
          <p:cNvPr id="3" name="Content Placeholder 2"/>
          <p:cNvSpPr>
            <a:spLocks noGrp="1"/>
          </p:cNvSpPr>
          <p:nvPr>
            <p:ph idx="1"/>
          </p:nvPr>
        </p:nvSpPr>
        <p:spPr>
          <a:xfrm>
            <a:off x="228600" y="1600200"/>
            <a:ext cx="8915400" cy="4525963"/>
          </a:xfrm>
        </p:spPr>
        <p:txBody>
          <a:bodyPr>
            <a:normAutofit/>
          </a:bodyPr>
          <a:lstStyle/>
          <a:p>
            <a:pPr>
              <a:buNone/>
            </a:pPr>
            <a:r>
              <a:rPr lang="en-US" sz="3600" dirty="0" smtClean="0">
                <a:solidFill>
                  <a:srgbClr val="002060"/>
                </a:solidFill>
              </a:rPr>
              <a:t>Signals are received in so called “horns”, which have rectangular openings. The electro-magnetic radiation is received in horizontal or vertical planes, which means that the radiation is either horizontally or vertically polarized. The same is true for radiation sent out by a MW emitter that also can receive – a radar.</a:t>
            </a:r>
            <a:endParaRPr lang="en-US" sz="3600" dirty="0">
              <a:solidFill>
                <a:srgbClr val="002060"/>
              </a:solidFill>
            </a:endParaRP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14</a:t>
            </a:fld>
            <a:endParaRPr lang="en-US" dirty="0"/>
          </a:p>
        </p:txBody>
      </p:sp>
    </p:spTree>
    <p:extLst>
      <p:ext uri="{BB962C8B-B14F-4D97-AF65-F5344CB8AC3E}">
        <p14:creationId xmlns:p14="http://schemas.microsoft.com/office/powerpoint/2010/main" val="3503046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4/41/Rising_circular.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5133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867400"/>
            <a:ext cx="8915401" cy="954107"/>
          </a:xfrm>
          <a:prstGeom prst="rect">
            <a:avLst/>
          </a:prstGeom>
          <a:noFill/>
        </p:spPr>
        <p:txBody>
          <a:bodyPr wrap="square" rtlCol="0">
            <a:spAutoFit/>
          </a:bodyPr>
          <a:lstStyle/>
          <a:p>
            <a:pPr algn="ctr"/>
            <a:r>
              <a:rPr lang="en-US" sz="2800" dirty="0" smtClean="0">
                <a:solidFill>
                  <a:srgbClr val="002060"/>
                </a:solidFill>
                <a:effectLst/>
              </a:rPr>
              <a:t>Vertically, horizontally and a  circularly polarized wave as a sum of the two components</a:t>
            </a:r>
            <a:endParaRPr lang="en-US" sz="2800" dirty="0">
              <a:solidFill>
                <a:srgbClr val="002060"/>
              </a:solidFill>
            </a:endParaRPr>
          </a:p>
        </p:txBody>
      </p:sp>
      <p:sp>
        <p:nvSpPr>
          <p:cNvPr id="4" name="Slide Number Placeholder 3"/>
          <p:cNvSpPr>
            <a:spLocks noGrp="1"/>
          </p:cNvSpPr>
          <p:nvPr>
            <p:ph type="sldNum" sz="quarter" idx="12"/>
          </p:nvPr>
        </p:nvSpPr>
        <p:spPr/>
        <p:txBody>
          <a:bodyPr/>
          <a:lstStyle/>
          <a:p>
            <a:pPr>
              <a:defRPr/>
            </a:pPr>
            <a:fld id="{1B3AAF22-1EE3-437A-BE45-BBFB09C5FAE3}" type="slidenum">
              <a:rPr lang="en-US" smtClean="0"/>
              <a:pPr>
                <a:defRPr/>
              </a:pPr>
              <a:t>15</a:t>
            </a:fld>
            <a:endParaRPr lang="en-US" dirty="0"/>
          </a:p>
        </p:txBody>
      </p:sp>
    </p:spTree>
    <p:extLst>
      <p:ext uri="{BB962C8B-B14F-4D97-AF65-F5344CB8AC3E}">
        <p14:creationId xmlns:p14="http://schemas.microsoft.com/office/powerpoint/2010/main" val="386665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
            <a:ext cx="8266113" cy="1600200"/>
          </a:xfrm>
        </p:spPr>
        <p:txBody>
          <a:bodyPr>
            <a:normAutofit fontScale="85000" lnSpcReduction="20000"/>
          </a:bodyPr>
          <a:lstStyle/>
          <a:p>
            <a:endParaRPr lang="en-US" sz="3200" dirty="0" smtClean="0">
              <a:solidFill>
                <a:srgbClr val="002060"/>
              </a:solidFill>
              <a:latin typeface="Times New Roman" pitchFamily="18" charset="0"/>
              <a:cs typeface="Times New Roman" pitchFamily="18" charset="0"/>
            </a:endParaRPr>
          </a:p>
          <a:p>
            <a:r>
              <a:rPr lang="en-US" sz="3200" dirty="0" smtClean="0">
                <a:solidFill>
                  <a:srgbClr val="002060"/>
                </a:solidFill>
                <a:latin typeface="Times New Roman" pitchFamily="18" charset="0"/>
                <a:cs typeface="Times New Roman" pitchFamily="18" charset="0"/>
              </a:rPr>
              <a:t>On </a:t>
            </a:r>
            <a:r>
              <a:rPr lang="en-US" sz="3200" dirty="0">
                <a:solidFill>
                  <a:srgbClr val="002060"/>
                </a:solidFill>
                <a:latin typeface="Times New Roman" pitchFamily="18" charset="0"/>
                <a:cs typeface="Times New Roman" pitchFamily="18" charset="0"/>
              </a:rPr>
              <a:t>the basis of </a:t>
            </a:r>
            <a:r>
              <a:rPr lang="en-US" sz="3200" dirty="0" smtClean="0">
                <a:solidFill>
                  <a:srgbClr val="002060"/>
                </a:solidFill>
                <a:latin typeface="Times New Roman" pitchFamily="18" charset="0"/>
                <a:cs typeface="Times New Roman" pitchFamily="18" charset="0"/>
              </a:rPr>
              <a:t>previous  discussion the </a:t>
            </a:r>
            <a:r>
              <a:rPr lang="en-US" sz="3200" dirty="0">
                <a:solidFill>
                  <a:srgbClr val="002060"/>
                </a:solidFill>
                <a:latin typeface="Times New Roman" pitchFamily="18" charset="0"/>
                <a:cs typeface="Times New Roman" pitchFamily="18" charset="0"/>
              </a:rPr>
              <a:t>solution of the transfer equation for a  </a:t>
            </a:r>
            <a:r>
              <a:rPr lang="en-US" sz="3200" dirty="0" smtClean="0">
                <a:solidFill>
                  <a:srgbClr val="002060"/>
                </a:solidFill>
                <a:latin typeface="Times New Roman" pitchFamily="18" charset="0"/>
                <a:cs typeface="Times New Roman" pitchFamily="18" charset="0"/>
              </a:rPr>
              <a:t>non-scattering </a:t>
            </a:r>
            <a:r>
              <a:rPr lang="en-US" sz="3200" dirty="0">
                <a:solidFill>
                  <a:srgbClr val="002060"/>
                </a:solidFill>
                <a:latin typeface="Times New Roman" pitchFamily="18" charset="0"/>
                <a:cs typeface="Times New Roman" pitchFamily="18" charset="0"/>
              </a:rPr>
              <a:t>atmosphere in local thermodynamic equilibrium is given by </a:t>
            </a:r>
          </a:p>
          <a:p>
            <a:endParaRPr lang="en-US" dirty="0"/>
          </a:p>
        </p:txBody>
      </p:sp>
      <p:sp>
        <p:nvSpPr>
          <p:cNvPr id="5" name="Title 4"/>
          <p:cNvSpPr>
            <a:spLocks noGrp="1"/>
          </p:cNvSpPr>
          <p:nvPr>
            <p:ph type="title"/>
          </p:nvPr>
        </p:nvSpPr>
        <p:spPr>
          <a:xfrm>
            <a:off x="0" y="5334000"/>
            <a:ext cx="8839200" cy="1524000"/>
          </a:xfrm>
        </p:spPr>
        <p:txBody>
          <a:bodyPr>
            <a:noAutofit/>
          </a:bodyPr>
          <a:lstStyle/>
          <a:p>
            <a:r>
              <a:rPr lang="en-US" sz="2400" b="0" dirty="0" smtClean="0">
                <a:latin typeface="Times New Roman" pitchFamily="18" charset="0"/>
                <a:cs typeface="Times New Roman" pitchFamily="18" charset="0"/>
              </a:rPr>
              <a:t> </a:t>
            </a:r>
            <a:endParaRPr lang="en-US" sz="2400" b="0" dirty="0">
              <a:latin typeface="Times New Roman" pitchFamily="18" charset="0"/>
              <a:cs typeface="Times New Roman" pitchFamily="18" charset="0"/>
            </a:endParaRPr>
          </a:p>
        </p:txBody>
      </p:sp>
      <p:pic>
        <p:nvPicPr>
          <p:cNvPr id="40961" name="Picture 2"/>
          <p:cNvPicPr>
            <a:picLocks noChangeAspect="1" noChangeArrowheads="1"/>
          </p:cNvPicPr>
          <p:nvPr/>
        </p:nvPicPr>
        <p:blipFill>
          <a:blip r:embed="rId3"/>
          <a:srcRect l="13942" t="21938" r="58212" b="72935"/>
          <a:stretch>
            <a:fillRect/>
          </a:stretch>
        </p:blipFill>
        <p:spPr bwMode="auto">
          <a:xfrm>
            <a:off x="533400" y="2286000"/>
            <a:ext cx="6629400" cy="800100"/>
          </a:xfrm>
          <a:prstGeom prst="rect">
            <a:avLst/>
          </a:prstGeom>
          <a:noFill/>
          <a:ln w="9525">
            <a:noFill/>
            <a:miter lim="800000"/>
            <a:headEnd/>
            <a:tailEnd/>
          </a:ln>
        </p:spPr>
      </p:pic>
      <p:sp>
        <p:nvSpPr>
          <p:cNvPr id="7" name="TextBox 6"/>
          <p:cNvSpPr txBox="1"/>
          <p:nvPr/>
        </p:nvSpPr>
        <p:spPr>
          <a:xfrm>
            <a:off x="7391400" y="2286000"/>
            <a:ext cx="585417" cy="523220"/>
          </a:xfrm>
          <a:prstGeom prst="rect">
            <a:avLst/>
          </a:prstGeom>
          <a:noFill/>
        </p:spPr>
        <p:txBody>
          <a:bodyPr wrap="none" rtlCol="0">
            <a:spAutoFit/>
          </a:bodyPr>
          <a:lstStyle/>
          <a:p>
            <a:r>
              <a:rPr lang="en-US" sz="2800" dirty="0" smtClean="0"/>
              <a:t>(1)</a:t>
            </a:r>
            <a:endParaRPr lang="en-US" sz="2800" dirty="0"/>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65" name="Object 1"/>
          <p:cNvGraphicFramePr>
            <a:graphicFrameLocks noChangeAspect="1"/>
          </p:cNvGraphicFramePr>
          <p:nvPr>
            <p:extLst>
              <p:ext uri="{D42A27DB-BD31-4B8C-83A1-F6EECF244321}">
                <p14:modId xmlns:p14="http://schemas.microsoft.com/office/powerpoint/2010/main" val="1802414820"/>
              </p:ext>
            </p:extLst>
          </p:nvPr>
        </p:nvGraphicFramePr>
        <p:xfrm>
          <a:off x="533400" y="1431297"/>
          <a:ext cx="8153400" cy="808649"/>
        </p:xfrm>
        <a:graphic>
          <a:graphicData uri="http://schemas.openxmlformats.org/presentationml/2006/ole">
            <mc:AlternateContent xmlns:mc="http://schemas.openxmlformats.org/markup-compatibility/2006">
              <mc:Choice xmlns:v="urn:schemas-microsoft-com:vml" Requires="v">
                <p:oleObj spid="_x0000_s62516" name="Equation" r:id="rId4" imgW="3009600" imgH="419040" progId="Equation.3">
                  <p:embed/>
                </p:oleObj>
              </mc:Choice>
              <mc:Fallback>
                <p:oleObj name="Equation" r:id="rId4" imgW="3009600" imgH="419040" progId="Equation.3">
                  <p:embed/>
                  <p:pic>
                    <p:nvPicPr>
                      <p:cNvPr id="0" name="Picture 1"/>
                      <p:cNvPicPr>
                        <a:picLocks noChangeAspect="1" noChangeArrowheads="1"/>
                      </p:cNvPicPr>
                      <p:nvPr/>
                    </p:nvPicPr>
                    <p:blipFill>
                      <a:blip r:embed="rId5"/>
                      <a:srcRect/>
                      <a:stretch>
                        <a:fillRect/>
                      </a:stretch>
                    </p:blipFill>
                    <p:spPr bwMode="auto">
                      <a:xfrm>
                        <a:off x="533400" y="1431297"/>
                        <a:ext cx="8153400" cy="808649"/>
                      </a:xfrm>
                      <a:prstGeom prst="rect">
                        <a:avLst/>
                      </a:prstGeom>
                      <a:noFill/>
                    </p:spPr>
                  </p:pic>
                </p:oleObj>
              </mc:Fallback>
            </mc:AlternateContent>
          </a:graphicData>
        </a:graphic>
      </p:graphicFrame>
      <p:sp>
        <p:nvSpPr>
          <p:cNvPr id="2" name="TextBox 1"/>
          <p:cNvSpPr txBox="1"/>
          <p:nvPr/>
        </p:nvSpPr>
        <p:spPr>
          <a:xfrm>
            <a:off x="220494" y="3352800"/>
            <a:ext cx="4503906" cy="461665"/>
          </a:xfrm>
          <a:prstGeom prst="rect">
            <a:avLst/>
          </a:prstGeom>
          <a:noFill/>
        </p:spPr>
        <p:txBody>
          <a:bodyPr wrap="square" rtlCol="0">
            <a:spAutoFit/>
          </a:bodyPr>
          <a:lstStyle/>
          <a:p>
            <a:r>
              <a:rPr lang="en-US" sz="2400" dirty="0" smtClean="0"/>
              <a:t>Where         denotes the frequency</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3342955396"/>
              </p:ext>
            </p:extLst>
          </p:nvPr>
        </p:nvGraphicFramePr>
        <p:xfrm>
          <a:off x="1219200" y="3352800"/>
          <a:ext cx="397212" cy="496515"/>
        </p:xfrm>
        <a:graphic>
          <a:graphicData uri="http://schemas.openxmlformats.org/presentationml/2006/ole">
            <mc:AlternateContent xmlns:mc="http://schemas.openxmlformats.org/markup-compatibility/2006">
              <mc:Choice xmlns:v="urn:schemas-microsoft-com:vml" Requires="v">
                <p:oleObj spid="_x0000_s62517" name="Equation" r:id="rId6" imgW="101520" imgH="126720" progId="Equation.3">
                  <p:embed/>
                </p:oleObj>
              </mc:Choice>
              <mc:Fallback>
                <p:oleObj name="Equation" r:id="rId6" imgW="101520" imgH="126720" progId="Equation.3">
                  <p:embed/>
                  <p:pic>
                    <p:nvPicPr>
                      <p:cNvPr id="0" name=""/>
                      <p:cNvPicPr/>
                      <p:nvPr/>
                    </p:nvPicPr>
                    <p:blipFill>
                      <a:blip r:embed="rId7"/>
                      <a:stretch>
                        <a:fillRect/>
                      </a:stretch>
                    </p:blipFill>
                    <p:spPr>
                      <a:xfrm>
                        <a:off x="1219200" y="3352800"/>
                        <a:ext cx="397212" cy="496515"/>
                      </a:xfrm>
                      <a:prstGeom prst="rect">
                        <a:avLst/>
                      </a:prstGeom>
                    </p:spPr>
                  </p:pic>
                </p:oleObj>
              </mc:Fallback>
            </mc:AlternateContent>
          </a:graphicData>
        </a:graphic>
      </p:graphicFrame>
      <p:sp>
        <p:nvSpPr>
          <p:cNvPr id="6" name="Rectangle 5"/>
          <p:cNvSpPr/>
          <p:nvPr/>
        </p:nvSpPr>
        <p:spPr>
          <a:xfrm>
            <a:off x="304980" y="4185774"/>
            <a:ext cx="1066800" cy="461665"/>
          </a:xfrm>
          <a:prstGeom prst="rect">
            <a:avLst/>
          </a:prstGeom>
        </p:spPr>
        <p:txBody>
          <a:bodyPr wrap="square">
            <a:spAutoFit/>
          </a:bodyPr>
          <a:lstStyle/>
          <a:p>
            <a:r>
              <a:rPr lang="en-US" sz="2400" i="1" dirty="0">
                <a:latin typeface="Times New Roman" pitchFamily="18" charset="0"/>
                <a:cs typeface="Times New Roman" pitchFamily="18" charset="0"/>
              </a:rPr>
              <a:t>I </a:t>
            </a:r>
            <a:r>
              <a:rPr lang="en-US" sz="2400" i="1" baseline="-25000" dirty="0">
                <a:latin typeface="Times New Roman" pitchFamily="18" charset="0"/>
                <a:cs typeface="Times New Roman" pitchFamily="18" charset="0"/>
              </a:rPr>
              <a:t>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a:t>
            </a:r>
            <a:r>
              <a:rPr lang="en-US" sz="2400" i="1" baseline="-25000" dirty="0" err="1">
                <a:latin typeface="Times New Roman" pitchFamily="18" charset="0"/>
                <a:cs typeface="Times New Roman" pitchFamily="18" charset="0"/>
              </a:rPr>
              <a:t>s</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a:p>
        </p:txBody>
      </p:sp>
      <p:sp>
        <p:nvSpPr>
          <p:cNvPr id="8" name="TextBox 7"/>
          <p:cNvSpPr txBox="1"/>
          <p:nvPr/>
        </p:nvSpPr>
        <p:spPr>
          <a:xfrm>
            <a:off x="220494" y="4800600"/>
            <a:ext cx="8771106" cy="1569660"/>
          </a:xfrm>
          <a:prstGeom prst="rect">
            <a:avLst/>
          </a:prstGeom>
          <a:noFill/>
        </p:spPr>
        <p:txBody>
          <a:bodyPr wrap="square" rtlCol="0">
            <a:spAutoFit/>
          </a:bodyPr>
          <a:lstStyle/>
          <a:p>
            <a:r>
              <a:rPr lang="en-US" sz="3200" dirty="0" smtClean="0">
                <a:solidFill>
                  <a:srgbClr val="002060"/>
                </a:solidFill>
                <a:latin typeface="Times New Roman" pitchFamily="18" charset="0"/>
                <a:cs typeface="Times New Roman" pitchFamily="18" charset="0"/>
              </a:rPr>
              <a:t>represents the radiance contribution from the surface and the transmittance   is expressed with respect to the top of the atmosphere. </a:t>
            </a:r>
            <a:endParaRPr lang="en-US" sz="3200" dirty="0">
              <a:solidFill>
                <a:srgbClr val="002060"/>
              </a:solidFill>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3B61ACE0-B4C6-4281-9137-DAF2A4BC917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38400"/>
          </a:xfrm>
        </p:spPr>
        <p:txBody>
          <a:bodyPr>
            <a:noAutofit/>
          </a:bodyPr>
          <a:lstStyle/>
          <a:p>
            <a:r>
              <a:rPr lang="en-US" sz="3200" dirty="0">
                <a:solidFill>
                  <a:srgbClr val="002060"/>
                </a:solidFill>
                <a:latin typeface="Times New Roman" pitchFamily="18" charset="0"/>
                <a:cs typeface="Times New Roman" pitchFamily="18" charset="0"/>
              </a:rPr>
              <a:t>Since the emissivity in microwave is less than 1, there is a reflection contribution from the surface.</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smtClean="0">
                <a:solidFill>
                  <a:srgbClr val="C00000"/>
                </a:solidFill>
                <a:latin typeface="Times New Roman" pitchFamily="18" charset="0"/>
                <a:cs typeface="Times New Roman" pitchFamily="18" charset="0"/>
              </a:rPr>
              <a:t>Contribution </a:t>
            </a:r>
            <a:r>
              <a:rPr lang="en-US" sz="3200" dirty="0">
                <a:solidFill>
                  <a:srgbClr val="C00000"/>
                </a:solidFill>
                <a:latin typeface="Times New Roman" pitchFamily="18" charset="0"/>
                <a:cs typeface="Times New Roman" pitchFamily="18" charset="0"/>
              </a:rPr>
              <a:t>of each term to the brightness temperature at the top or the </a:t>
            </a:r>
            <a:r>
              <a:rPr lang="en-US" sz="3200" dirty="0" smtClean="0">
                <a:solidFill>
                  <a:srgbClr val="C00000"/>
                </a:solidFill>
                <a:latin typeface="Times New Roman" pitchFamily="18" charset="0"/>
                <a:cs typeface="Times New Roman" pitchFamily="18" charset="0"/>
              </a:rPr>
              <a:t>atmosphere</a:t>
            </a:r>
            <a:endParaRPr lang="en-US" sz="3200" dirty="0">
              <a:solidFill>
                <a:srgbClr val="C00000"/>
              </a:solidFill>
              <a:latin typeface="Times New Roman" pitchFamily="18" charset="0"/>
              <a:cs typeface="Times New Roman" pitchFamily="18" charset="0"/>
            </a:endParaRPr>
          </a:p>
        </p:txBody>
      </p:sp>
      <p:pic>
        <p:nvPicPr>
          <p:cNvPr id="22529" name="Picture 9"/>
          <p:cNvPicPr>
            <a:picLocks noChangeAspect="1" noChangeArrowheads="1"/>
          </p:cNvPicPr>
          <p:nvPr/>
        </p:nvPicPr>
        <p:blipFill>
          <a:blip r:embed="rId2" cstate="print"/>
          <a:srcRect l="9776" t="40170" r="55128" b="30839"/>
          <a:stretch>
            <a:fillRect/>
          </a:stretch>
        </p:blipFill>
        <p:spPr bwMode="auto">
          <a:xfrm>
            <a:off x="304800" y="2667000"/>
            <a:ext cx="8839200" cy="398188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2308324"/>
          </a:xfrm>
          <a:prstGeom prst="rect">
            <a:avLst/>
          </a:prstGeom>
        </p:spPr>
        <p:txBody>
          <a:bodyPr wrap="square">
            <a:spAutoFit/>
          </a:bodyPr>
          <a:lstStyle/>
          <a:p>
            <a:r>
              <a:rPr lang="en-US" sz="3600" dirty="0" smtClean="0">
                <a:solidFill>
                  <a:srgbClr val="002060"/>
                </a:solidFill>
                <a:latin typeface="Times New Roman" pitchFamily="18" charset="0"/>
                <a:cs typeface="Times New Roman" pitchFamily="18" charset="0"/>
              </a:rPr>
              <a:t> The </a:t>
            </a:r>
            <a:r>
              <a:rPr lang="en-US" sz="3600" dirty="0">
                <a:solidFill>
                  <a:srgbClr val="002060"/>
                </a:solidFill>
                <a:latin typeface="Times New Roman" pitchFamily="18" charset="0"/>
                <a:cs typeface="Times New Roman" pitchFamily="18" charset="0"/>
              </a:rPr>
              <a:t>radiance emitted </a:t>
            </a:r>
            <a:r>
              <a:rPr lang="en-US" sz="3600" dirty="0" smtClean="0">
                <a:solidFill>
                  <a:srgbClr val="002060"/>
                </a:solidFill>
                <a:latin typeface="Times New Roman" pitchFamily="18" charset="0"/>
                <a:cs typeface="Times New Roman" pitchFamily="18" charset="0"/>
              </a:rPr>
              <a:t>from </a:t>
            </a:r>
            <a:r>
              <a:rPr lang="en-US" sz="3600" dirty="0">
                <a:solidFill>
                  <a:srgbClr val="002060"/>
                </a:solidFill>
                <a:latin typeface="Times New Roman" pitchFamily="18" charset="0"/>
                <a:cs typeface="Times New Roman" pitchFamily="18" charset="0"/>
              </a:rPr>
              <a:t>the surface is given </a:t>
            </a:r>
            <a:r>
              <a:rPr lang="en-US" sz="3600" dirty="0" smtClean="0">
                <a:solidFill>
                  <a:srgbClr val="002060"/>
                </a:solidFill>
                <a:latin typeface="Times New Roman" pitchFamily="18" charset="0"/>
                <a:cs typeface="Times New Roman" pitchFamily="18" charset="0"/>
              </a:rPr>
              <a:t>as:					</a:t>
            </a:r>
            <a:endParaRPr lang="en-US" sz="3600" dirty="0" smtClean="0">
              <a:solidFill>
                <a:srgbClr val="002060"/>
              </a:solidFill>
              <a:latin typeface="Times New Roman" pitchFamily="18" charset="0"/>
              <a:cs typeface="Times New Roman" pitchFamily="18" charset="0"/>
            </a:endParaRPr>
          </a:p>
          <a:p>
            <a:r>
              <a:rPr lang="en-US" sz="3600" dirty="0" smtClean="0">
                <a:solidFill>
                  <a:srgbClr val="002060"/>
                </a:solidFill>
                <a:latin typeface="Times New Roman" pitchFamily="18" charset="0"/>
                <a:cs typeface="Times New Roman" pitchFamily="18" charset="0"/>
              </a:rPr>
              <a:t>(</a:t>
            </a:r>
            <a:r>
              <a:rPr lang="en-US" sz="3600" dirty="0" smtClean="0">
                <a:solidFill>
                  <a:srgbClr val="002060"/>
                </a:solidFill>
                <a:latin typeface="Times New Roman" pitchFamily="18" charset="0"/>
                <a:cs typeface="Times New Roman" pitchFamily="18" charset="0"/>
              </a:rPr>
              <a:t>2)</a:t>
            </a:r>
            <a:endParaRPr lang="en-US" sz="3600" dirty="0"/>
          </a:p>
          <a:p>
            <a:endParaRPr lang="en-US" sz="3600" dirty="0">
              <a:solidFill>
                <a:srgbClr val="002060"/>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153376001"/>
              </p:ext>
            </p:extLst>
          </p:nvPr>
        </p:nvGraphicFramePr>
        <p:xfrm>
          <a:off x="67733" y="2209800"/>
          <a:ext cx="8915400" cy="1105138"/>
        </p:xfrm>
        <a:graphic>
          <a:graphicData uri="http://schemas.openxmlformats.org/presentationml/2006/ole">
            <mc:AlternateContent xmlns:mc="http://schemas.openxmlformats.org/markup-compatibility/2006">
              <mc:Choice xmlns:v="urn:schemas-microsoft-com:vml" Requires="v">
                <p:oleObj spid="_x0000_s67597" name="Equation" r:id="rId3" imgW="4254480" imgH="419040" progId="Equation.3">
                  <p:embed/>
                </p:oleObj>
              </mc:Choice>
              <mc:Fallback>
                <p:oleObj name="Equation" r:id="rId3" imgW="4254480" imgH="4190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 y="2209800"/>
                        <a:ext cx="8915400" cy="1105138"/>
                      </a:xfrm>
                      <a:prstGeom prst="rect">
                        <a:avLst/>
                      </a:prstGeom>
                      <a:noFill/>
                      <a:ln>
                        <a:noFill/>
                      </a:ln>
                    </p:spPr>
                  </p:pic>
                </p:oleObj>
              </mc:Fallback>
            </mc:AlternateContent>
          </a:graphicData>
        </a:graphic>
      </p:graphicFrame>
      <p:sp>
        <p:nvSpPr>
          <p:cNvPr id="6" name="Rectangle 5"/>
          <p:cNvSpPr/>
          <p:nvPr/>
        </p:nvSpPr>
        <p:spPr>
          <a:xfrm>
            <a:off x="304800" y="3429000"/>
            <a:ext cx="8686800" cy="2554545"/>
          </a:xfrm>
          <a:prstGeom prst="rect">
            <a:avLst/>
          </a:prstGeom>
        </p:spPr>
        <p:txBody>
          <a:bodyPr wrap="square">
            <a:spAutoFit/>
          </a:bodyPr>
          <a:lstStyle/>
          <a:p>
            <a:r>
              <a:rPr lang="en-US" altLang="zh-CN" sz="3200" dirty="0">
                <a:solidFill>
                  <a:srgbClr val="002060"/>
                </a:solidFill>
                <a:latin typeface="Times New Roman" pitchFamily="18" charset="0"/>
                <a:ea typeface="SimSun" pitchFamily="2" charset="-122"/>
                <a:cs typeface="Times New Roman" pitchFamily="18" charset="0"/>
              </a:rPr>
              <a:t>The first term in the right-hand side  denotes the surface emission contribution, whereas the </a:t>
            </a:r>
            <a:r>
              <a:rPr lang="en-US" altLang="zh-CN" sz="3200" dirty="0">
                <a:solidFill>
                  <a:srgbClr val="C00000"/>
                </a:solidFill>
                <a:latin typeface="Times New Roman" pitchFamily="18" charset="0"/>
                <a:ea typeface="SimSun" pitchFamily="2" charset="-122"/>
                <a:cs typeface="Times New Roman" pitchFamily="18" charset="0"/>
              </a:rPr>
              <a:t>second term</a:t>
            </a:r>
            <a:r>
              <a:rPr lang="en-US" altLang="zh-CN" sz="3200" dirty="0">
                <a:solidFill>
                  <a:srgbClr val="002060"/>
                </a:solidFill>
                <a:latin typeface="Times New Roman" pitchFamily="18" charset="0"/>
                <a:ea typeface="SimSun" pitchFamily="2" charset="-122"/>
                <a:cs typeface="Times New Roman" pitchFamily="18" charset="0"/>
              </a:rPr>
              <a:t> represents the emission contribution from the entire atmosphere to the surface, which is reflected back to the atmosphere at the same frequency. </a:t>
            </a:r>
            <a:endParaRPr lang="en-US" sz="32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18</a:t>
            </a:fld>
            <a:endParaRPr lang="en-US"/>
          </a:p>
        </p:txBody>
      </p:sp>
    </p:spTree>
    <p:extLst>
      <p:ext uri="{BB962C8B-B14F-4D97-AF65-F5344CB8AC3E}">
        <p14:creationId xmlns:p14="http://schemas.microsoft.com/office/powerpoint/2010/main" val="392998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0" y="210094"/>
            <a:ext cx="9135533"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The transmittance is generally available with respect to the top of the atmosphere, namely,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For computational purposes it is desirable to express </a:t>
            </a:r>
            <a:endParaRPr lang="en-US" sz="3200" dirty="0" smtClean="0">
              <a:latin typeface="Times New Roman" pitchFamily="18" charset="0"/>
              <a:cs typeface="Times New Roman" pitchFamily="18" charset="0"/>
            </a:endParaRPr>
          </a:p>
          <a:p>
            <a:pPr lvl="0" fontAlgn="base">
              <a:spcBef>
                <a:spcPct val="0"/>
              </a:spcBef>
              <a:spcAft>
                <a:spcPct val="0"/>
              </a:spcAft>
            </a:pPr>
            <a:r>
              <a:rPr lang="en-US" sz="3200" i="1" dirty="0" smtClean="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a:t>
            </a:r>
            <a:r>
              <a:rPr lang="en-US" sz="3200" baseline="-25000" dirty="0" err="1">
                <a:latin typeface="Times New Roman" pitchFamily="18" charset="0"/>
                <a:cs typeface="Times New Roman" pitchFamily="18" charset="0"/>
              </a:rPr>
              <a:t>s</a:t>
            </a:r>
            <a:r>
              <a:rPr lang="en-US" sz="3200" dirty="0">
                <a:latin typeface="Times New Roman" pitchFamily="18" charset="0"/>
                <a:cs typeface="Times New Roman" pitchFamily="18" charset="0"/>
              </a:rPr>
              <a:t>, p)  in terms of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 </a:t>
            </a:r>
            <a:br>
              <a:rPr lang="en-US" sz="3200" dirty="0">
                <a:latin typeface="Times New Roman" pitchFamily="18" charset="0"/>
                <a:cs typeface="Times New Roman" pitchFamily="18" charset="0"/>
              </a:rPr>
            </a:br>
            <a:endParaRPr kumimoji="0" lang="en-US" altLang="zh-CN" sz="3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The </a:t>
            </a:r>
            <a:r>
              <a:rPr kumimoji="0" lang="en-US" altLang="zh-CN" sz="3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transmittance </a:t>
            </a:r>
            <a:r>
              <a:rPr kumimoji="0" lang="en-US" altLang="zh-CN" sz="3200" b="0" i="1"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T </a:t>
            </a:r>
            <a:r>
              <a:rPr kumimoji="0" lang="en-US" altLang="zh-CN" sz="3200" b="0" i="1" u="none" strike="noStrike" cap="none" normalizeH="0" baseline="-30000" dirty="0" smtClean="0">
                <a:ln>
                  <a:noFill/>
                </a:ln>
                <a:solidFill>
                  <a:srgbClr val="002060"/>
                </a:solidFill>
                <a:effectLst/>
                <a:latin typeface="Times New Roman" pitchFamily="18" charset="0"/>
                <a:ea typeface="SimSun" pitchFamily="2" charset="-122"/>
                <a:cs typeface="Times New Roman" pitchFamily="18" charset="0"/>
              </a:rPr>
              <a:t>ṽ</a:t>
            </a:r>
            <a:r>
              <a:rPr kumimoji="0" lang="en-US" altLang="zh-CN" sz="3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a:t>
            </a:r>
            <a:r>
              <a:rPr kumimoji="0" lang="en-US" altLang="zh-CN" sz="3200" b="0" i="0" u="none" strike="noStrike" cap="none" normalizeH="0" baseline="0" dirty="0" err="1" smtClean="0">
                <a:ln>
                  <a:noFill/>
                </a:ln>
                <a:solidFill>
                  <a:srgbClr val="002060"/>
                </a:solidFill>
                <a:effectLst/>
                <a:latin typeface="Times New Roman" pitchFamily="18" charset="0"/>
                <a:ea typeface="SimSun" pitchFamily="2" charset="-122"/>
                <a:cs typeface="Times New Roman" pitchFamily="18" charset="0"/>
              </a:rPr>
              <a:t>p</a:t>
            </a:r>
            <a:r>
              <a:rPr kumimoji="0" lang="en-US" altLang="zh-CN" sz="3200" b="0" i="0" u="none" strike="noStrike" cap="none" normalizeH="0" baseline="-30000" dirty="0" err="1" smtClean="0">
                <a:ln>
                  <a:noFill/>
                </a:ln>
                <a:solidFill>
                  <a:srgbClr val="002060"/>
                </a:solidFill>
                <a:effectLst/>
                <a:latin typeface="Times New Roman" pitchFamily="18" charset="0"/>
                <a:ea typeface="SimSun" pitchFamily="2" charset="-122"/>
                <a:cs typeface="Times New Roman" pitchFamily="18" charset="0"/>
              </a:rPr>
              <a:t>s</a:t>
            </a:r>
            <a:r>
              <a:rPr kumimoji="0" lang="en-US" altLang="zh-CN" sz="3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p) is now expressed with respect to the surface. </a:t>
            </a:r>
            <a:endParaRPr kumimoji="0" lang="en-US" altLang="zh-CN" sz="32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200" b="0" i="0" u="none" strike="noStrike" cap="none" normalizeH="0" baseline="0" dirty="0" smtClean="0">
                <a:ln>
                  <a:noFill/>
                </a:ln>
                <a:solidFill>
                  <a:srgbClr val="002060"/>
                </a:solidFill>
                <a:effectLst/>
                <a:latin typeface="Times New Roman" pitchFamily="18" charset="0"/>
                <a:ea typeface="SimSun" pitchFamily="2" charset="-122"/>
                <a:cs typeface="Times New Roman" pitchFamily="18" charset="0"/>
              </a:rPr>
              <a:t>         Inserting the lower boundary condition into Eq. (1) the upwelling radiance can now be expressed as: </a:t>
            </a:r>
            <a:endParaRPr kumimoji="0" lang="en-US" altLang="zh-CN" sz="3200"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18436" name="Picture 4"/>
          <p:cNvPicPr>
            <a:picLocks noChangeAspect="1" noChangeArrowheads="1"/>
          </p:cNvPicPr>
          <p:nvPr/>
        </p:nvPicPr>
        <p:blipFill>
          <a:blip r:embed="rId2" cstate="print"/>
          <a:srcRect l="10097" t="69801" r="56802" b="17380"/>
          <a:stretch>
            <a:fillRect/>
          </a:stretch>
        </p:blipFill>
        <p:spPr bwMode="auto">
          <a:xfrm>
            <a:off x="-1" y="4838638"/>
            <a:ext cx="8891216" cy="2029371"/>
          </a:xfrm>
          <a:prstGeom prst="rect">
            <a:avLst/>
          </a:prstGeom>
          <a:noFill/>
          <a:ln w="9525">
            <a:noFill/>
            <a:miter lim="800000"/>
            <a:headEnd/>
            <a:tailEnd/>
          </a:ln>
        </p:spPr>
      </p:pic>
      <p:sp>
        <p:nvSpPr>
          <p:cNvPr id="6" name="TextBox 5"/>
          <p:cNvSpPr txBox="1"/>
          <p:nvPr/>
        </p:nvSpPr>
        <p:spPr>
          <a:xfrm>
            <a:off x="7848600" y="5486400"/>
            <a:ext cx="685801" cy="523220"/>
          </a:xfrm>
          <a:prstGeom prst="rect">
            <a:avLst/>
          </a:prstGeom>
          <a:solidFill>
            <a:schemeClr val="bg1"/>
          </a:solidFill>
        </p:spPr>
        <p:txBody>
          <a:bodyPr wrap="square" rtlCol="0">
            <a:spAutoFit/>
          </a:bodyPr>
          <a:lstStyle/>
          <a:p>
            <a:r>
              <a:rPr lang="en-US" sz="2800" dirty="0" smtClean="0"/>
              <a:t>(3)</a:t>
            </a:r>
            <a:endParaRPr lang="en-US" sz="28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19</a:t>
            </a:fld>
            <a:endParaRPr lang="en-US"/>
          </a:p>
        </p:txBody>
      </p:sp>
    </p:spTree>
    <p:extLst>
      <p:ext uri="{BB962C8B-B14F-4D97-AF65-F5344CB8AC3E}">
        <p14:creationId xmlns:p14="http://schemas.microsoft.com/office/powerpoint/2010/main" val="232954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nvGraphicFramePr>
        <p:xfrm>
          <a:off x="533400" y="533400"/>
          <a:ext cx="8229600" cy="5592763"/>
        </p:xfrm>
        <a:graphic>
          <a:graphicData uri="http://schemas.openxmlformats.org/presentationml/2006/ole">
            <mc:AlternateContent xmlns:mc="http://schemas.openxmlformats.org/markup-compatibility/2006">
              <mc:Choice xmlns:v="urn:schemas-microsoft-com:vml" Requires="v">
                <p:oleObj spid="_x0000_s69642" name="Bitmap Image" r:id="rId4" imgW="4734586" imgH="3247619" progId="PBrush">
                  <p:embed/>
                </p:oleObj>
              </mc:Choice>
              <mc:Fallback>
                <p:oleObj name="Bitmap Image" r:id="rId4" imgW="4734586" imgH="324761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33400"/>
                        <a:ext cx="8229600" cy="559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1B3AAF22-1EE3-437A-BE45-BBFB09C5FAE3}" type="slidenum">
              <a:rPr lang="en-US" smtClean="0"/>
              <a:pPr>
                <a:defRPr/>
              </a:pPr>
              <a:t>2</a:t>
            </a:fld>
            <a:endParaRPr lang="en-US" dirty="0"/>
          </a:p>
        </p:txBody>
      </p:sp>
    </p:spTree>
    <p:extLst>
      <p:ext uri="{BB962C8B-B14F-4D97-AF65-F5344CB8AC3E}">
        <p14:creationId xmlns:p14="http://schemas.microsoft.com/office/powerpoint/2010/main" val="2606140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0"/>
            <a:ext cx="8763000" cy="990600"/>
          </a:xfrm>
        </p:spPr>
        <p:txBody>
          <a:bodyPr>
            <a:noAutofit/>
          </a:bodyPr>
          <a:lstStyle/>
          <a:p>
            <a:r>
              <a:rPr lang="en-US" sz="2800" dirty="0" smtClean="0">
                <a:solidFill>
                  <a:srgbClr val="C00000"/>
                </a:solidFill>
                <a:latin typeface="Times New Roman" pitchFamily="18" charset="0"/>
                <a:cs typeface="Times New Roman" pitchFamily="18" charset="0"/>
              </a:rPr>
              <a:t>Contribution </a:t>
            </a:r>
            <a:r>
              <a:rPr lang="en-US" sz="2800" dirty="0">
                <a:solidFill>
                  <a:srgbClr val="C00000"/>
                </a:solidFill>
                <a:latin typeface="Times New Roman" pitchFamily="18" charset="0"/>
                <a:cs typeface="Times New Roman" pitchFamily="18" charset="0"/>
              </a:rPr>
              <a:t>of each term to the brightness temperature at the top </a:t>
            </a:r>
            <a:r>
              <a:rPr lang="en-US" sz="2800" dirty="0" smtClean="0">
                <a:solidFill>
                  <a:srgbClr val="C00000"/>
                </a:solidFill>
                <a:latin typeface="Times New Roman" pitchFamily="18" charset="0"/>
                <a:cs typeface="Times New Roman" pitchFamily="18" charset="0"/>
              </a:rPr>
              <a:t>of </a:t>
            </a:r>
            <a:r>
              <a:rPr lang="en-US" sz="2800" dirty="0">
                <a:solidFill>
                  <a:srgbClr val="C00000"/>
                </a:solidFill>
                <a:latin typeface="Times New Roman" pitchFamily="18" charset="0"/>
                <a:cs typeface="Times New Roman" pitchFamily="18" charset="0"/>
              </a:rPr>
              <a:t>the atmosphere </a:t>
            </a:r>
            <a:r>
              <a:rPr lang="en-US" sz="2800" dirty="0" smtClean="0">
                <a:solidFill>
                  <a:srgbClr val="C00000"/>
                </a:solidFill>
                <a:latin typeface="Times New Roman" pitchFamily="18" charset="0"/>
                <a:cs typeface="Times New Roman" pitchFamily="18" charset="0"/>
              </a:rPr>
              <a:t> </a:t>
            </a:r>
            <a:endParaRPr lang="en-US" sz="2800" dirty="0">
              <a:solidFill>
                <a:srgbClr val="C00000"/>
              </a:solidFill>
              <a:latin typeface="Times New Roman" pitchFamily="18" charset="0"/>
              <a:cs typeface="Times New Roman" pitchFamily="18" charset="0"/>
            </a:endParaRPr>
          </a:p>
        </p:txBody>
      </p:sp>
      <p:pic>
        <p:nvPicPr>
          <p:cNvPr id="22529" name="Picture 9"/>
          <p:cNvPicPr>
            <a:picLocks noChangeAspect="1" noChangeArrowheads="1"/>
          </p:cNvPicPr>
          <p:nvPr/>
        </p:nvPicPr>
        <p:blipFill>
          <a:blip r:embed="rId3" cstate="print"/>
          <a:srcRect l="9776" t="40170" r="55128" b="30839"/>
          <a:stretch>
            <a:fillRect/>
          </a:stretch>
        </p:blipFill>
        <p:spPr bwMode="auto">
          <a:xfrm>
            <a:off x="0" y="2876117"/>
            <a:ext cx="8839200" cy="3981883"/>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l="11859" t="18520" r="57523" b="68945"/>
          <a:stretch>
            <a:fillRect/>
          </a:stretch>
        </p:blipFill>
        <p:spPr bwMode="auto">
          <a:xfrm>
            <a:off x="152400" y="84220"/>
            <a:ext cx="8991600" cy="1896980"/>
          </a:xfrm>
          <a:prstGeom prst="rect">
            <a:avLst/>
          </a:prstGeom>
          <a:noFill/>
        </p:spPr>
      </p:pic>
      <p:sp>
        <p:nvSpPr>
          <p:cNvPr id="5" name="Slide Number Placeholder 4"/>
          <p:cNvSpPr>
            <a:spLocks noGrp="1"/>
          </p:cNvSpPr>
          <p:nvPr>
            <p:ph type="sldNum" sz="quarter" idx="12"/>
          </p:nvPr>
        </p:nvSpPr>
        <p:spPr/>
        <p:txBody>
          <a:bodyPr/>
          <a:lstStyle/>
          <a:p>
            <a:pPr>
              <a:defRPr/>
            </a:pPr>
            <a:fld id="{3CFD0193-656E-4B20-BDD9-3615F7A7745D}" type="slidenum">
              <a:rPr lang="en-US" smtClean="0"/>
              <a:pPr>
                <a:defRPr/>
              </a:pPr>
              <a:t>20</a:t>
            </a:fld>
            <a:endParaRPr lang="en-US" dirty="0"/>
          </a:p>
        </p:txBody>
      </p:sp>
    </p:spTree>
    <p:extLst>
      <p:ext uri="{BB962C8B-B14F-4D97-AF65-F5344CB8AC3E}">
        <p14:creationId xmlns:p14="http://schemas.microsoft.com/office/powerpoint/2010/main" val="3101944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676400"/>
          </a:xfrm>
        </p:spPr>
        <p:txBody>
          <a:bodyPr>
            <a:normAutofit/>
          </a:bodyPr>
          <a:lstStyle/>
          <a:p>
            <a:pPr algn="l"/>
            <a:r>
              <a:rPr lang="en-US" sz="3100" dirty="0" smtClean="0">
                <a:latin typeface="Times New Roman" pitchFamily="18" charset="0"/>
                <a:cs typeface="Times New Roman" pitchFamily="18" charset="0"/>
              </a:rPr>
              <a:t>In the </a:t>
            </a:r>
            <a:r>
              <a:rPr lang="en-US" sz="3100" dirty="0">
                <a:latin typeface="Times New Roman" pitchFamily="18" charset="0"/>
                <a:cs typeface="Times New Roman" pitchFamily="18" charset="0"/>
              </a:rPr>
              <a:t>frequency domain, the Planck function is given by </a:t>
            </a:r>
            <a:br>
              <a:rPr lang="en-US" sz="3100" dirty="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pic>
        <p:nvPicPr>
          <p:cNvPr id="19457" name="Picture 5"/>
          <p:cNvPicPr>
            <a:picLocks noChangeAspect="1" noChangeArrowheads="1"/>
          </p:cNvPicPr>
          <p:nvPr/>
        </p:nvPicPr>
        <p:blipFill>
          <a:blip r:embed="rId3" cstate="print"/>
          <a:srcRect l="15866" t="88605" r="62607" b="7586"/>
          <a:stretch>
            <a:fillRect/>
          </a:stretch>
        </p:blipFill>
        <p:spPr bwMode="auto">
          <a:xfrm>
            <a:off x="1371599" y="990600"/>
            <a:ext cx="6810375" cy="750332"/>
          </a:xfrm>
          <a:prstGeom prst="rect">
            <a:avLst/>
          </a:prstGeom>
          <a:noFill/>
          <a:ln w="9525">
            <a:noFill/>
            <a:miter lim="800000"/>
            <a:headEnd/>
            <a:tailEnd/>
          </a:ln>
        </p:spPr>
      </p:pic>
      <p:sp>
        <p:nvSpPr>
          <p:cNvPr id="4" name="TextBox 3"/>
          <p:cNvSpPr txBox="1"/>
          <p:nvPr/>
        </p:nvSpPr>
        <p:spPr>
          <a:xfrm>
            <a:off x="381000" y="2133600"/>
            <a:ext cx="8305800" cy="1231106"/>
          </a:xfrm>
          <a:prstGeom prst="rect">
            <a:avLst/>
          </a:prstGeom>
          <a:noFill/>
        </p:spPr>
        <p:txBody>
          <a:bodyPr wrap="square" rtlCol="0">
            <a:spAutoFit/>
          </a:bodyPr>
          <a:lstStyle/>
          <a:p>
            <a:r>
              <a:rPr lang="en-US" sz="2800" dirty="0"/>
              <a:t>In the microwave region h ṽ /K T« 1, </a:t>
            </a:r>
            <a:endParaRPr lang="en-US" sz="2800" dirty="0" smtClean="0"/>
          </a:p>
          <a:p>
            <a:r>
              <a:rPr lang="en-US" sz="2800" dirty="0" smtClean="0"/>
              <a:t>the </a:t>
            </a:r>
            <a:r>
              <a:rPr lang="en-US" sz="2800" dirty="0"/>
              <a:t>Planck function may be approximated by </a:t>
            </a:r>
          </a:p>
          <a:p>
            <a:r>
              <a:rPr lang="en-US" dirty="0"/>
              <a:t> </a:t>
            </a:r>
          </a:p>
        </p:txBody>
      </p:sp>
      <p:sp>
        <p:nvSpPr>
          <p:cNvPr id="6" name="TextBox 5"/>
          <p:cNvSpPr txBox="1"/>
          <p:nvPr/>
        </p:nvSpPr>
        <p:spPr>
          <a:xfrm>
            <a:off x="8077200" y="1371600"/>
            <a:ext cx="609600" cy="369332"/>
          </a:xfrm>
          <a:prstGeom prst="rect">
            <a:avLst/>
          </a:prstGeom>
          <a:noFill/>
        </p:spPr>
        <p:txBody>
          <a:bodyPr wrap="square" rtlCol="0">
            <a:spAutoFit/>
          </a:bodyPr>
          <a:lstStyle/>
          <a:p>
            <a:r>
              <a:rPr lang="en-US" dirty="0" smtClean="0"/>
              <a:t>(4)</a:t>
            </a:r>
            <a:endParaRPr lang="en-US" dirty="0"/>
          </a:p>
        </p:txBody>
      </p:sp>
      <p:sp>
        <p:nvSpPr>
          <p:cNvPr id="7" name="TextBox 6"/>
          <p:cNvSpPr txBox="1"/>
          <p:nvPr/>
        </p:nvSpPr>
        <p:spPr>
          <a:xfrm>
            <a:off x="7391400" y="3236386"/>
            <a:ext cx="685800" cy="369332"/>
          </a:xfrm>
          <a:prstGeom prst="rect">
            <a:avLst/>
          </a:prstGeom>
          <a:noFill/>
        </p:spPr>
        <p:txBody>
          <a:bodyPr wrap="square" rtlCol="0">
            <a:spAutoFit/>
          </a:bodyPr>
          <a:lstStyle/>
          <a:p>
            <a:r>
              <a:rPr lang="en-US" dirty="0" smtClean="0"/>
              <a:t>(5)</a:t>
            </a:r>
            <a:endParaRPr lang="en-US" dirty="0"/>
          </a:p>
        </p:txBody>
      </p:sp>
      <p:sp>
        <p:nvSpPr>
          <p:cNvPr id="3" name="TextBox 2"/>
          <p:cNvSpPr txBox="1"/>
          <p:nvPr/>
        </p:nvSpPr>
        <p:spPr>
          <a:xfrm>
            <a:off x="381000" y="4114800"/>
            <a:ext cx="8305800" cy="1938992"/>
          </a:xfrm>
          <a:prstGeom prst="rect">
            <a:avLst/>
          </a:prstGeom>
          <a:noFill/>
        </p:spPr>
        <p:txBody>
          <a:bodyPr wrap="square" rtlCol="0">
            <a:spAutoFit/>
          </a:bodyPr>
          <a:lstStyle/>
          <a:p>
            <a:r>
              <a:rPr lang="en-US" sz="2400" dirty="0">
                <a:latin typeface="Times New Roman" pitchFamily="18" charset="0"/>
                <a:cs typeface="Times New Roman" pitchFamily="18" charset="0"/>
              </a:rPr>
              <a:t>Thus, the Planck radiance is linearly proportional to the temperature, which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referred to as the </a:t>
            </a:r>
            <a:r>
              <a:rPr lang="en-US" sz="2400" i="1" dirty="0">
                <a:solidFill>
                  <a:srgbClr val="C00000"/>
                </a:solidFill>
                <a:latin typeface="Times New Roman" pitchFamily="18" charset="0"/>
                <a:cs typeface="Times New Roman" pitchFamily="18" charset="0"/>
              </a:rPr>
              <a:t>Rayleigh-Jeans Law. </a:t>
            </a:r>
            <a:br>
              <a:rPr lang="en-US" sz="2400" i="1" dirty="0">
                <a:solidFill>
                  <a:srgbClr val="C00000"/>
                </a:solidFill>
                <a:latin typeface="Times New Roman" pitchFamily="18" charset="0"/>
                <a:cs typeface="Times New Roman" pitchFamily="18" charset="0"/>
              </a:rPr>
            </a:br>
            <a:r>
              <a:rPr lang="en-US" sz="2400" dirty="0">
                <a:latin typeface="Times New Roman" pitchFamily="18" charset="0"/>
                <a:cs typeface="Times New Roman" pitchFamily="18" charset="0"/>
              </a:rPr>
              <a:t>Analogous to the above approximation, we may define an equivalent brightness temperature  </a:t>
            </a:r>
            <a:r>
              <a:rPr lang="en-US" sz="2400" dirty="0" smtClean="0">
                <a:latin typeface="Times New Roman" pitchFamily="18" charset="0"/>
                <a:cs typeface="Times New Roman" pitchFamily="18" charset="0"/>
              </a:rPr>
              <a:t>T</a:t>
            </a:r>
            <a:r>
              <a:rPr lang="en-US" sz="2400" baseline="-25000" dirty="0" smtClean="0">
                <a:latin typeface="Times New Roman" pitchFamily="18" charset="0"/>
                <a:cs typeface="Times New Roman" pitchFamily="18" charset="0"/>
              </a:rPr>
              <a:t>B</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such </a:t>
            </a:r>
            <a:r>
              <a:rPr lang="en-US" sz="2400" dirty="0" smtClean="0">
                <a:latin typeface="Times New Roman" pitchFamily="18" charset="0"/>
                <a:cs typeface="Times New Roman" pitchFamily="18" charset="0"/>
              </a:rPr>
              <a:t>that: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5" name="TextBox 4"/>
          <p:cNvSpPr txBox="1"/>
          <p:nvPr/>
        </p:nvSpPr>
        <p:spPr>
          <a:xfrm>
            <a:off x="7391400" y="6211887"/>
            <a:ext cx="442750" cy="369332"/>
          </a:xfrm>
          <a:prstGeom prst="rect">
            <a:avLst/>
          </a:prstGeom>
          <a:noFill/>
        </p:spPr>
        <p:txBody>
          <a:bodyPr wrap="none" rtlCol="0">
            <a:spAutoFit/>
          </a:bodyPr>
          <a:lstStyle/>
          <a:p>
            <a:r>
              <a:rPr lang="en-US" dirty="0" smtClean="0"/>
              <a:t>(6)</a:t>
            </a:r>
            <a:endParaRPr lang="en-US"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310262709"/>
              </p:ext>
            </p:extLst>
          </p:nvPr>
        </p:nvGraphicFramePr>
        <p:xfrm>
          <a:off x="381000" y="6053792"/>
          <a:ext cx="5943600" cy="623187"/>
        </p:xfrm>
        <a:graphic>
          <a:graphicData uri="http://schemas.openxmlformats.org/presentationml/2006/ole">
            <mc:AlternateContent xmlns:mc="http://schemas.openxmlformats.org/markup-compatibility/2006">
              <mc:Choice xmlns:v="urn:schemas-microsoft-com:vml" Requires="v">
                <p:oleObj spid="_x0000_s64547" name="Equation" r:id="rId4" imgW="1384300" imgH="241300" progId="Equation.3">
                  <p:embed/>
                </p:oleObj>
              </mc:Choice>
              <mc:Fallback>
                <p:oleObj name="Equation" r:id="rId4" imgW="1384300" imgH="2413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053792"/>
                        <a:ext cx="5943600" cy="623187"/>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036960163"/>
              </p:ext>
            </p:extLst>
          </p:nvPr>
        </p:nvGraphicFramePr>
        <p:xfrm>
          <a:off x="1905000" y="3314497"/>
          <a:ext cx="4190999" cy="744196"/>
        </p:xfrm>
        <a:graphic>
          <a:graphicData uri="http://schemas.openxmlformats.org/presentationml/2006/ole">
            <mc:AlternateContent xmlns:mc="http://schemas.openxmlformats.org/markup-compatibility/2006">
              <mc:Choice xmlns:v="urn:schemas-microsoft-com:vml" Requires="v">
                <p:oleObj spid="_x0000_s64548" name="Equation" r:id="rId6" imgW="1358640" imgH="241200" progId="Equation.3">
                  <p:embed/>
                </p:oleObj>
              </mc:Choice>
              <mc:Fallback>
                <p:oleObj name="Equation" r:id="rId6" imgW="1358640" imgH="241200" progId="Equation.3">
                  <p:embed/>
                  <p:pic>
                    <p:nvPicPr>
                      <p:cNvPr id="0" name=""/>
                      <p:cNvPicPr/>
                      <p:nvPr/>
                    </p:nvPicPr>
                    <p:blipFill>
                      <a:blip r:embed="rId7"/>
                      <a:stretch>
                        <a:fillRect/>
                      </a:stretch>
                    </p:blipFill>
                    <p:spPr>
                      <a:xfrm>
                        <a:off x="1905000" y="3314497"/>
                        <a:ext cx="4190999" cy="744196"/>
                      </a:xfrm>
                      <a:prstGeom prst="rect">
                        <a:avLst/>
                      </a:prstGeom>
                    </p:spPr>
                  </p:pic>
                </p:oleObj>
              </mc:Fallback>
            </mc:AlternateContent>
          </a:graphicData>
        </a:graphic>
      </p:graphicFrame>
      <p:sp>
        <p:nvSpPr>
          <p:cNvPr id="9" name="Slide Number Placeholder 8"/>
          <p:cNvSpPr>
            <a:spLocks noGrp="1"/>
          </p:cNvSpPr>
          <p:nvPr>
            <p:ph type="sldNum" sz="quarter" idx="12"/>
          </p:nvPr>
        </p:nvSpPr>
        <p:spPr/>
        <p:txBody>
          <a:bodyPr/>
          <a:lstStyle/>
          <a:p>
            <a:fld id="{3B61ACE0-B4C6-4281-9137-DAF2A4BC917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684312"/>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Substituting </a:t>
            </a:r>
            <a:r>
              <a:rPr lang="en-US" altLang="zh-CN" sz="3600" dirty="0" err="1">
                <a:latin typeface="Times New Roman" pitchFamily="18" charset="0"/>
                <a:ea typeface="SimSun" pitchFamily="2" charset="-122"/>
                <a:cs typeface="Times New Roman" pitchFamily="18" charset="0"/>
              </a:rPr>
              <a:t>e</a:t>
            </a:r>
            <a:r>
              <a:rPr kumimoji="0" lang="en-US" altLang="zh-CN" sz="3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qs</a:t>
            </a:r>
            <a:r>
              <a:rPr kumimoji="0" lang="en-US" altLang="zh-CN" sz="3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(5) and (6) into eq. (3), the solution of microwave </a:t>
            </a:r>
            <a:r>
              <a:rPr kumimoji="0" lang="en-US" altLang="zh-CN" sz="3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radiative</a:t>
            </a:r>
            <a:r>
              <a:rPr kumimoji="0" lang="en-US" altLang="zh-CN" sz="3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transfer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may now be written in terms of temperature as: </a:t>
            </a:r>
            <a:endParaRPr kumimoji="0" lang="en-US" altLang="zh-CN"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3553" name="Picture 8"/>
          <p:cNvPicPr>
            <a:picLocks noChangeAspect="1" noChangeArrowheads="1"/>
          </p:cNvPicPr>
          <p:nvPr/>
        </p:nvPicPr>
        <p:blipFill>
          <a:blip r:embed="rId2" cstate="print"/>
          <a:srcRect l="11859" t="18520" r="57523" b="68945"/>
          <a:stretch>
            <a:fillRect/>
          </a:stretch>
        </p:blipFill>
        <p:spPr bwMode="auto">
          <a:xfrm>
            <a:off x="152400" y="2971800"/>
            <a:ext cx="8991600" cy="2133600"/>
          </a:xfrm>
          <a:prstGeom prst="rect">
            <a:avLst/>
          </a:prstGeom>
          <a:noFill/>
        </p:spPr>
      </p:pic>
      <p:sp>
        <p:nvSpPr>
          <p:cNvPr id="23555"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Calibri" pitchFamily="34" charset="0"/>
              <a:ea typeface="SimSun" pitchFamily="2" charset="-122"/>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SimSun" pitchFamily="2" charset="-122"/>
                <a:cs typeface="Calibri" pitchFamily="34" charset="0"/>
              </a:rPr>
              <a:t> </a:t>
            </a:r>
            <a:r>
              <a:rPr kumimoji="0" lang="en-US" altLang="zh-CN" sz="800" b="0" i="0" u="none" strike="noStrike" cap="none" normalizeH="0" baseline="0" smtClean="0">
                <a:ln>
                  <a:noFill/>
                </a:ln>
                <a:solidFill>
                  <a:schemeClr val="tx1"/>
                </a:solidFill>
                <a:effectLst/>
                <a:latin typeface="Arial" pitchFamily="34" charset="0"/>
                <a:cs typeface="Arial"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7772400" y="5539264"/>
            <a:ext cx="762000" cy="369332"/>
          </a:xfrm>
          <a:prstGeom prst="rect">
            <a:avLst/>
          </a:prstGeom>
          <a:noFill/>
        </p:spPr>
        <p:txBody>
          <a:bodyPr wrap="square" rtlCol="0">
            <a:spAutoFit/>
          </a:bodyPr>
          <a:lstStyle/>
          <a:p>
            <a:r>
              <a:rPr lang="en-US" dirty="0" smtClean="0"/>
              <a:t>(7)</a:t>
            </a:r>
            <a:endParaRPr lang="en-US"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224879"/>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smtClean="0">
                <a:latin typeface="Times New Roman" pitchFamily="18" charset="0"/>
                <a:cs typeface="Times New Roman" pitchFamily="18" charset="0"/>
              </a:rPr>
              <a:t>For monochromatic </a:t>
            </a:r>
            <a:r>
              <a:rPr kumimoji="0" lang="en-US" altLang="zh-CN" sz="3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frequencies, the transmittance is an exponential function of the optical depth , hence, we may express </a:t>
            </a:r>
            <a:endParaRPr kumimoji="0" lang="en-US" altLang="zh-CN"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7" name="Picture 10"/>
          <p:cNvPicPr>
            <a:picLocks noChangeAspect="1" noChangeArrowheads="1"/>
          </p:cNvPicPr>
          <p:nvPr/>
        </p:nvPicPr>
        <p:blipFill>
          <a:blip r:embed="rId2" cstate="print"/>
          <a:srcRect l="12820" t="61823" r="57042" b="21368"/>
          <a:stretch>
            <a:fillRect/>
          </a:stretch>
        </p:blipFill>
        <p:spPr bwMode="auto">
          <a:xfrm>
            <a:off x="609601" y="1904999"/>
            <a:ext cx="7696199" cy="2408593"/>
          </a:xfrm>
          <a:prstGeom prst="rect">
            <a:avLst/>
          </a:prstGeom>
          <a:noFill/>
        </p:spPr>
      </p:pic>
      <p:sp>
        <p:nvSpPr>
          <p:cNvPr id="24579" name="Rectangle 3"/>
          <p:cNvSpPr>
            <a:spLocks noChangeArrowheads="1"/>
          </p:cNvSpPr>
          <p:nvPr/>
        </p:nvSpPr>
        <p:spPr bwMode="auto">
          <a:xfrm>
            <a:off x="304800" y="4800600"/>
            <a:ext cx="80772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where </a:t>
            </a:r>
            <a:r>
              <a:rPr kumimoji="0" lang="en-US" altLang="zh-CN" sz="36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 </a:t>
            </a:r>
            <a:r>
              <a:rPr kumimoji="0" lang="en-US" altLang="zh-CN" sz="3600" b="0" i="1"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ṽ</a:t>
            </a:r>
            <a:r>
              <a:rPr kumimoji="0" lang="en-US" altLang="zh-CN" sz="3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(p, 0)</a:t>
            </a:r>
            <a:r>
              <a:rPr kumimoji="0" lang="en-US" altLang="zh-CN" sz="3600"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 is the </a:t>
            </a:r>
            <a:r>
              <a:rPr kumimoji="0" lang="en-US" altLang="zh-CN" sz="3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the transmittance or the entire atmosphere, is a constant value</a:t>
            </a:r>
            <a:r>
              <a:rPr lang="en-US" altLang="zh-CN" sz="3600" dirty="0" smtClean="0">
                <a:latin typeface="Times New Roman" pitchFamily="18" charset="0"/>
                <a:ea typeface="SimSun" pitchFamily="2" charset="-122"/>
                <a:cs typeface="Times New Roman" pitchFamily="18" charset="0"/>
              </a:rPr>
              <a:t>, so:</a:t>
            </a:r>
            <a:endParaRPr kumimoji="0" lang="en-US" altLang="zh-CN"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7848600" y="4343400"/>
            <a:ext cx="609600" cy="369332"/>
          </a:xfrm>
          <a:prstGeom prst="rect">
            <a:avLst/>
          </a:prstGeom>
          <a:noFill/>
        </p:spPr>
        <p:txBody>
          <a:bodyPr wrap="square" rtlCol="0">
            <a:spAutoFit/>
          </a:bodyPr>
          <a:lstStyle/>
          <a:p>
            <a:r>
              <a:rPr lang="en-US" dirty="0" smtClean="0"/>
              <a:t>(8)</a:t>
            </a:r>
            <a:endParaRPr lang="en-US"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001566590"/>
              </p:ext>
            </p:extLst>
          </p:nvPr>
        </p:nvGraphicFramePr>
        <p:xfrm>
          <a:off x="87313" y="3276600"/>
          <a:ext cx="8585200" cy="2984500"/>
        </p:xfrm>
        <a:graphic>
          <a:graphicData uri="http://schemas.openxmlformats.org/presentationml/2006/ole">
            <mc:AlternateContent xmlns:mc="http://schemas.openxmlformats.org/markup-compatibility/2006">
              <mc:Choice xmlns:v="urn:schemas-microsoft-com:vml" Requires="v">
                <p:oleObj spid="_x0000_s66610" name="Equation" r:id="rId3" imgW="2679480" imgH="1104840" progId="Equation.3">
                  <p:embed/>
                </p:oleObj>
              </mc:Choice>
              <mc:Fallback>
                <p:oleObj name="Equation" r:id="rId3" imgW="2679480" imgH="1104840" progId="Equation.3">
                  <p:embed/>
                  <p:pic>
                    <p:nvPicPr>
                      <p:cNvPr id="0" name="Object 1"/>
                      <p:cNvPicPr>
                        <a:picLocks noChangeAspect="1" noChangeArrowheads="1"/>
                      </p:cNvPicPr>
                      <p:nvPr/>
                    </p:nvPicPr>
                    <p:blipFill>
                      <a:blip r:embed="rId4"/>
                      <a:srcRect/>
                      <a:stretch>
                        <a:fillRect/>
                      </a:stretch>
                    </p:blipFill>
                    <p:spPr bwMode="auto">
                      <a:xfrm>
                        <a:off x="87313" y="3276600"/>
                        <a:ext cx="8585200" cy="2984500"/>
                      </a:xfrm>
                      <a:prstGeom prst="rect">
                        <a:avLst/>
                      </a:prstGeom>
                      <a:noFill/>
                    </p:spPr>
                  </p:pic>
                </p:oleObj>
              </mc:Fallback>
            </mc:AlternateContent>
          </a:graphicData>
        </a:graphic>
      </p:graphicFrame>
      <p:pic>
        <p:nvPicPr>
          <p:cNvPr id="6" name="Picture 11"/>
          <p:cNvPicPr>
            <a:picLocks noChangeAspect="1" noChangeArrowheads="1"/>
          </p:cNvPicPr>
          <p:nvPr/>
        </p:nvPicPr>
        <p:blipFill rotWithShape="1">
          <a:blip r:embed="rId5" cstate="print"/>
          <a:srcRect l="18588" t="84045" r="62182" b="9401"/>
          <a:stretch/>
        </p:blipFill>
        <p:spPr bwMode="auto">
          <a:xfrm>
            <a:off x="764450" y="228600"/>
            <a:ext cx="5407750" cy="1219200"/>
          </a:xfrm>
          <a:prstGeom prst="rect">
            <a:avLst/>
          </a:prstGeom>
          <a:noFill/>
        </p:spPr>
      </p:pic>
      <p:sp>
        <p:nvSpPr>
          <p:cNvPr id="7" name="TextBox 6"/>
          <p:cNvSpPr txBox="1"/>
          <p:nvPr/>
        </p:nvSpPr>
        <p:spPr>
          <a:xfrm>
            <a:off x="228600" y="1600200"/>
            <a:ext cx="8534400" cy="1219200"/>
          </a:xfrm>
          <a:prstGeom prst="rect">
            <a:avLst/>
          </a:prstGeom>
          <a:noFill/>
        </p:spPr>
        <p:txBody>
          <a:bodyPr wrap="square" rtlCol="0">
            <a:spAutoFit/>
          </a:bodyPr>
          <a:lstStyle/>
          <a:p>
            <a:pPr lvl="0"/>
            <a:r>
              <a:rPr lang="en-US" altLang="zh-CN" sz="2800" dirty="0">
                <a:latin typeface="Times New Roman" pitchFamily="18" charset="0"/>
                <a:ea typeface="SimSun" pitchFamily="2" charset="-122"/>
                <a:cs typeface="Times New Roman" pitchFamily="18" charset="0"/>
              </a:rPr>
              <a:t>Substituting  eq. 9 into  eq. 7, rearranging terms and </a:t>
            </a:r>
            <a:r>
              <a:rPr lang="en-US" altLang="zh-CN" sz="2800" dirty="0" smtClean="0">
                <a:latin typeface="Times New Roman" pitchFamily="18" charset="0"/>
                <a:ea typeface="SimSun" pitchFamily="2" charset="-122"/>
                <a:cs typeface="Times New Roman" pitchFamily="18" charset="0"/>
              </a:rPr>
              <a:t>letting          (p, 0) =       (p)         </a:t>
            </a:r>
            <a:endParaRPr lang="en-US" altLang="zh-CN" sz="2800" b="1" dirty="0">
              <a:latin typeface="Times New Roman" pitchFamily="18" charset="0"/>
              <a:ea typeface="SimSun" pitchFamily="2" charset="-122"/>
              <a:cs typeface="Times New Roman" pitchFamily="18" charset="0"/>
            </a:endParaRPr>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283145068"/>
              </p:ext>
            </p:extLst>
          </p:nvPr>
        </p:nvGraphicFramePr>
        <p:xfrm>
          <a:off x="1295400" y="2057400"/>
          <a:ext cx="731520" cy="609600"/>
        </p:xfrm>
        <a:graphic>
          <a:graphicData uri="http://schemas.openxmlformats.org/presentationml/2006/ole">
            <mc:AlternateContent xmlns:mc="http://schemas.openxmlformats.org/markup-compatibility/2006">
              <mc:Choice xmlns:v="urn:schemas-microsoft-com:vml" Requires="v">
                <p:oleObj spid="_x0000_s66611" name="Equation" r:id="rId6" imgW="190440" imgH="228600" progId="Equation.3">
                  <p:embed/>
                </p:oleObj>
              </mc:Choice>
              <mc:Fallback>
                <p:oleObj name="Equation" r:id="rId6" imgW="190440" imgH="228600" progId="Equation.3">
                  <p:embed/>
                  <p:pic>
                    <p:nvPicPr>
                      <p:cNvPr id="0" name=""/>
                      <p:cNvPicPr/>
                      <p:nvPr/>
                    </p:nvPicPr>
                    <p:blipFill>
                      <a:blip r:embed="rId7"/>
                      <a:stretch>
                        <a:fillRect/>
                      </a:stretch>
                    </p:blipFill>
                    <p:spPr>
                      <a:xfrm>
                        <a:off x="1295400" y="2057400"/>
                        <a:ext cx="731520" cy="6096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715740"/>
              </p:ext>
            </p:extLst>
          </p:nvPr>
        </p:nvGraphicFramePr>
        <p:xfrm>
          <a:off x="3276600" y="2107686"/>
          <a:ext cx="539586" cy="550731"/>
        </p:xfrm>
        <a:graphic>
          <a:graphicData uri="http://schemas.openxmlformats.org/presentationml/2006/ole">
            <mc:AlternateContent xmlns:mc="http://schemas.openxmlformats.org/markup-compatibility/2006">
              <mc:Choice xmlns:v="urn:schemas-microsoft-com:vml" Requires="v">
                <p:oleObj spid="_x0000_s66612" name="Equation" r:id="rId8" imgW="190440" imgH="228600" progId="Equation.3">
                  <p:embed/>
                </p:oleObj>
              </mc:Choice>
              <mc:Fallback>
                <p:oleObj name="Equation" r:id="rId8" imgW="190440" imgH="2286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2107686"/>
                        <a:ext cx="539586" cy="550731"/>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24</a:t>
            </a:fld>
            <a:endParaRPr lang="en-US"/>
          </a:p>
        </p:txBody>
      </p:sp>
      <p:sp>
        <p:nvSpPr>
          <p:cNvPr id="5" name="TextBox 4"/>
          <p:cNvSpPr txBox="1"/>
          <p:nvPr/>
        </p:nvSpPr>
        <p:spPr>
          <a:xfrm>
            <a:off x="7315200" y="838200"/>
            <a:ext cx="442750" cy="369332"/>
          </a:xfrm>
          <a:prstGeom prst="rect">
            <a:avLst/>
          </a:prstGeom>
          <a:noFill/>
        </p:spPr>
        <p:txBody>
          <a:bodyPr wrap="none" rtlCol="0">
            <a:spAutoFit/>
          </a:bodyPr>
          <a:lstStyle/>
          <a:p>
            <a:r>
              <a:rPr lang="en-US" dirty="0" smtClean="0"/>
              <a:t>(9)</a:t>
            </a:r>
            <a:endParaRPr lang="en-US" dirty="0"/>
          </a:p>
        </p:txBody>
      </p:sp>
    </p:spTree>
    <p:extLst>
      <p:ext uri="{BB962C8B-B14F-4D97-AF65-F5344CB8AC3E}">
        <p14:creationId xmlns:p14="http://schemas.microsoft.com/office/powerpoint/2010/main" val="708285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0" y="228600"/>
            <a:ext cx="9144000" cy="5897563"/>
          </a:xfrm>
        </p:spPr>
        <p:txBody>
          <a:bodyPr>
            <a:normAutofit lnSpcReduction="10000"/>
          </a:bodyPr>
          <a:lstStyle/>
          <a:p>
            <a:pPr eaLnBrk="1" hangingPunct="1">
              <a:buFontTx/>
              <a:buNone/>
            </a:pPr>
            <a:r>
              <a:rPr lang="en-US" altLang="en-US" sz="3600" dirty="0" smtClean="0">
                <a:solidFill>
                  <a:srgbClr val="C00000"/>
                </a:solidFill>
              </a:rPr>
              <a:t>Determination of  Planetary Radiation Budget</a:t>
            </a:r>
          </a:p>
          <a:p>
            <a:pPr eaLnBrk="1" hangingPunct="1">
              <a:buFontTx/>
              <a:buNone/>
            </a:pPr>
            <a:endParaRPr lang="en-US" altLang="en-US" sz="3600" dirty="0" smtClean="0">
              <a:solidFill>
                <a:srgbClr val="C00000"/>
              </a:solidFill>
            </a:endParaRPr>
          </a:p>
          <a:p>
            <a:pPr eaLnBrk="1" hangingPunct="1"/>
            <a:r>
              <a:rPr lang="en-US" altLang="en-US" sz="3600" dirty="0" smtClean="0">
                <a:solidFill>
                  <a:srgbClr val="002060"/>
                </a:solidFill>
              </a:rPr>
              <a:t>Angular Distribution Models (ADM)  Models</a:t>
            </a:r>
          </a:p>
          <a:p>
            <a:pPr eaLnBrk="1" hangingPunct="1"/>
            <a:r>
              <a:rPr lang="en-US" altLang="en-US" sz="3600" dirty="0" smtClean="0">
                <a:solidFill>
                  <a:srgbClr val="002060"/>
                </a:solidFill>
              </a:rPr>
              <a:t>Global Radiation Budget</a:t>
            </a:r>
          </a:p>
          <a:p>
            <a:pPr eaLnBrk="1" hangingPunct="1"/>
            <a:r>
              <a:rPr lang="en-US" altLang="en-US" sz="3600" dirty="0" smtClean="0">
                <a:solidFill>
                  <a:srgbClr val="002060"/>
                </a:solidFill>
              </a:rPr>
              <a:t>Climate Sensitivity to Clouds</a:t>
            </a:r>
          </a:p>
          <a:p>
            <a:pPr eaLnBrk="1" hangingPunct="1"/>
            <a:r>
              <a:rPr lang="en-US" altLang="en-US" sz="3600" dirty="0" smtClean="0">
                <a:solidFill>
                  <a:srgbClr val="002060"/>
                </a:solidFill>
              </a:rPr>
              <a:t>Cloud Radiative Forcing</a:t>
            </a:r>
          </a:p>
          <a:p>
            <a:pPr eaLnBrk="1" hangingPunct="1"/>
            <a:r>
              <a:rPr lang="en-US" altLang="en-US" sz="3600" dirty="0" smtClean="0">
                <a:solidFill>
                  <a:srgbClr val="002060"/>
                </a:solidFill>
              </a:rPr>
              <a:t> Results from Radiation Budget Missions (ERBE; CERES)</a:t>
            </a:r>
          </a:p>
          <a:p>
            <a:pPr eaLnBrk="1" hangingPunct="1"/>
            <a:r>
              <a:rPr lang="en-US" altLang="en-US" sz="3600" dirty="0" smtClean="0">
                <a:solidFill>
                  <a:srgbClr val="002060"/>
                </a:solidFill>
              </a:rPr>
              <a:t>Special Programs to Better Understand Clouds (ARM)</a:t>
            </a:r>
          </a:p>
          <a:p>
            <a:pPr eaLnBrk="1" hangingPunct="1"/>
            <a:endParaRPr lang="en-US" altLang="en-US" sz="2800" dirty="0" smtClean="0">
              <a:solidFill>
                <a:schemeClr val="accent2"/>
              </a:solidFill>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25</a:t>
            </a:fld>
            <a:endParaRPr lang="en-US"/>
          </a:p>
        </p:txBody>
      </p:sp>
    </p:spTree>
    <p:extLst>
      <p:ext uri="{BB962C8B-B14F-4D97-AF65-F5344CB8AC3E}">
        <p14:creationId xmlns:p14="http://schemas.microsoft.com/office/powerpoint/2010/main" val="73939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457200"/>
            <a:ext cx="876776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0" y="38100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600" b="1">
                <a:solidFill>
                  <a:schemeClr val="bg1"/>
                </a:solidFill>
                <a:latin typeface="Palatino" charset="0"/>
              </a:rPr>
              <a:t>Clouds and the Earth’s Radiant Energy System</a:t>
            </a:r>
          </a:p>
        </p:txBody>
      </p:sp>
      <p:sp>
        <p:nvSpPr>
          <p:cNvPr id="3076" name="Text Box 4"/>
          <p:cNvSpPr txBox="1">
            <a:spLocks noChangeArrowheads="1"/>
          </p:cNvSpPr>
          <p:nvPr/>
        </p:nvSpPr>
        <p:spPr bwMode="auto">
          <a:xfrm>
            <a:off x="1890713" y="5715000"/>
            <a:ext cx="5608637" cy="769938"/>
          </a:xfrm>
          <a:prstGeom prst="rect">
            <a:avLst/>
          </a:prstGeom>
          <a:solidFill>
            <a:srgbClr val="1967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200" b="1">
                <a:solidFill>
                  <a:schemeClr val="bg1"/>
                </a:solidFill>
                <a:latin typeface="Palatino" charset="0"/>
              </a:rPr>
              <a:t>Is the global energy budget changing? </a:t>
            </a:r>
          </a:p>
          <a:p>
            <a:pPr algn="ctr">
              <a:spcBef>
                <a:spcPct val="0"/>
              </a:spcBef>
              <a:buFontTx/>
              <a:buNone/>
            </a:pPr>
            <a:r>
              <a:rPr lang="en-US" altLang="en-US" sz="2200" b="1">
                <a:solidFill>
                  <a:schemeClr val="bg1"/>
                </a:solidFill>
                <a:latin typeface="Palatino" charset="0"/>
              </a:rPr>
              <a:t>Effect of clouds on the radiation budget.</a:t>
            </a:r>
            <a:endParaRPr lang="en-US" altLang="en-US" sz="2200">
              <a:latin typeface="Palatino" charset="0"/>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26</a:t>
            </a:fld>
            <a:endParaRPr lang="en-US"/>
          </a:p>
        </p:txBody>
      </p:sp>
    </p:spTree>
    <p:extLst>
      <p:ext uri="{BB962C8B-B14F-4D97-AF65-F5344CB8AC3E}">
        <p14:creationId xmlns:p14="http://schemas.microsoft.com/office/powerpoint/2010/main" val="3586866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b="2110"/>
          <a:stretch>
            <a:fillRect/>
          </a:stretch>
        </p:blipFill>
        <p:spPr bwMode="auto">
          <a:xfrm>
            <a:off x="762000" y="949325"/>
            <a:ext cx="76962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212725" y="6361113"/>
            <a:ext cx="568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chemeClr val="accent2"/>
                </a:solidFill>
              </a:rPr>
              <a:t>As estimated from models (Kiehl and Trenberth, 1997)</a:t>
            </a:r>
          </a:p>
        </p:txBody>
      </p:sp>
      <p:sp>
        <p:nvSpPr>
          <p:cNvPr id="4100" name="Text Box 6"/>
          <p:cNvSpPr txBox="1">
            <a:spLocks noChangeArrowheads="1"/>
          </p:cNvSpPr>
          <p:nvPr/>
        </p:nvSpPr>
        <p:spPr bwMode="auto">
          <a:xfrm>
            <a:off x="212725" y="15875"/>
            <a:ext cx="8778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a:solidFill>
                  <a:srgbClr val="CC0000"/>
                </a:solidFill>
              </a:rPr>
              <a:t>Satellites serve as source of information on the Global Energy Budget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27</a:t>
            </a:fld>
            <a:endParaRPr lang="en-US"/>
          </a:p>
        </p:txBody>
      </p:sp>
    </p:spTree>
    <p:extLst>
      <p:ext uri="{BB962C8B-B14F-4D97-AF65-F5344CB8AC3E}">
        <p14:creationId xmlns:p14="http://schemas.microsoft.com/office/powerpoint/2010/main" val="2572684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990600"/>
          </a:xfrm>
        </p:spPr>
        <p:txBody>
          <a:bodyPr/>
          <a:lstStyle/>
          <a:p>
            <a:pPr eaLnBrk="1" hangingPunct="1"/>
            <a:r>
              <a:rPr lang="en-US" altLang="en-US" sz="3600" smtClean="0">
                <a:solidFill>
                  <a:srgbClr val="CC0000"/>
                </a:solidFill>
              </a:rPr>
              <a:t>Effect of Clouds</a:t>
            </a:r>
          </a:p>
        </p:txBody>
      </p:sp>
      <p:sp>
        <p:nvSpPr>
          <p:cNvPr id="5123" name="Rectangle 3"/>
          <p:cNvSpPr>
            <a:spLocks noGrp="1" noChangeArrowheads="1"/>
          </p:cNvSpPr>
          <p:nvPr>
            <p:ph type="body" idx="1"/>
          </p:nvPr>
        </p:nvSpPr>
        <p:spPr>
          <a:xfrm>
            <a:off x="152400" y="685800"/>
            <a:ext cx="8839200" cy="6172200"/>
          </a:xfrm>
        </p:spPr>
        <p:txBody>
          <a:bodyPr>
            <a:normAutofit lnSpcReduction="10000"/>
          </a:bodyPr>
          <a:lstStyle/>
          <a:p>
            <a:pPr eaLnBrk="1" hangingPunct="1">
              <a:buFontTx/>
              <a:buNone/>
            </a:pPr>
            <a:r>
              <a:rPr lang="en-US" altLang="en-US" sz="3600" dirty="0" smtClean="0">
                <a:solidFill>
                  <a:srgbClr val="002060"/>
                </a:solidFill>
              </a:rPr>
              <a:t> Clouds interact both with solar radiation, in the shortwave region of the spectrum, and with the radiation thermally emitted by the earth and atmosphere, in the </a:t>
            </a:r>
            <a:r>
              <a:rPr lang="en-US" altLang="en-US" sz="3600" dirty="0" err="1" smtClean="0">
                <a:solidFill>
                  <a:srgbClr val="002060"/>
                </a:solidFill>
              </a:rPr>
              <a:t>longwave</a:t>
            </a:r>
            <a:r>
              <a:rPr lang="en-US" altLang="en-US" sz="3600" dirty="0" smtClean="0">
                <a:solidFill>
                  <a:srgbClr val="002060"/>
                </a:solidFill>
              </a:rPr>
              <a:t> region.</a:t>
            </a:r>
          </a:p>
          <a:p>
            <a:pPr eaLnBrk="1" hangingPunct="1">
              <a:buFontTx/>
              <a:buNone/>
            </a:pPr>
            <a:r>
              <a:rPr lang="en-US" altLang="en-US" sz="3600" dirty="0" smtClean="0">
                <a:solidFill>
                  <a:srgbClr val="002060"/>
                </a:solidFill>
              </a:rPr>
              <a:t>Clouds reduce the net absorption of solar radiation by increasing the earth albedo, and they decrease the loss of terrestrial radiation to space by decreasing the effective radiative brightness temperature of the earth. </a:t>
            </a:r>
          </a:p>
          <a:p>
            <a:pPr eaLnBrk="1" hangingPunct="1">
              <a:buFontTx/>
              <a:buNone/>
            </a:pPr>
            <a:endParaRPr lang="en-US" altLang="en-US" sz="3600" dirty="0" smtClean="0">
              <a:solidFill>
                <a:schemeClr val="accent2"/>
              </a:solidFill>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28</a:t>
            </a:fld>
            <a:endParaRPr lang="en-US"/>
          </a:p>
        </p:txBody>
      </p:sp>
    </p:spTree>
    <p:extLst>
      <p:ext uri="{BB962C8B-B14F-4D97-AF65-F5344CB8AC3E}">
        <p14:creationId xmlns:p14="http://schemas.microsoft.com/office/powerpoint/2010/main" val="1210654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0" y="0"/>
            <a:ext cx="8991600" cy="6858000"/>
          </a:xfrm>
        </p:spPr>
        <p:txBody>
          <a:bodyPr/>
          <a:lstStyle/>
          <a:p>
            <a:pPr eaLnBrk="1" hangingPunct="1">
              <a:buFontTx/>
              <a:buNone/>
            </a:pPr>
            <a:r>
              <a:rPr lang="en-US" altLang="en-US" sz="4000" dirty="0" smtClean="0">
                <a:solidFill>
                  <a:srgbClr val="002060"/>
                </a:solidFill>
              </a:rPr>
              <a:t>The effect of </a:t>
            </a:r>
            <a:r>
              <a:rPr lang="en-US" altLang="en-US" sz="4000" dirty="0" smtClean="0">
                <a:solidFill>
                  <a:srgbClr val="C00000"/>
                </a:solidFill>
              </a:rPr>
              <a:t>cloud cover </a:t>
            </a:r>
            <a:r>
              <a:rPr lang="en-US" altLang="en-US" sz="4000" dirty="0" smtClean="0">
                <a:solidFill>
                  <a:srgbClr val="002060"/>
                </a:solidFill>
              </a:rPr>
              <a:t>on solar radiation depends primarily on the </a:t>
            </a:r>
            <a:r>
              <a:rPr lang="en-US" altLang="en-US" sz="4000" i="1" dirty="0" smtClean="0">
                <a:solidFill>
                  <a:srgbClr val="C00000"/>
                </a:solidFill>
              </a:rPr>
              <a:t>thickness of the cloud</a:t>
            </a:r>
            <a:r>
              <a:rPr lang="en-US" altLang="en-US" sz="4000" dirty="0" smtClean="0">
                <a:solidFill>
                  <a:srgbClr val="002060"/>
                </a:solidFill>
              </a:rPr>
              <a:t>, but also it depends upon </a:t>
            </a:r>
            <a:r>
              <a:rPr lang="en-US" altLang="en-US" sz="4000" dirty="0" smtClean="0">
                <a:solidFill>
                  <a:srgbClr val="C00000"/>
                </a:solidFill>
              </a:rPr>
              <a:t>particle size and phase</a:t>
            </a:r>
            <a:r>
              <a:rPr lang="en-US" altLang="en-US" sz="4000" dirty="0" smtClean="0">
                <a:solidFill>
                  <a:srgbClr val="002060"/>
                </a:solidFill>
              </a:rPr>
              <a:t>. </a:t>
            </a:r>
          </a:p>
          <a:p>
            <a:pPr eaLnBrk="1" hangingPunct="1">
              <a:buFontTx/>
              <a:buNone/>
            </a:pPr>
            <a:r>
              <a:rPr lang="en-US" altLang="en-US" sz="4000" dirty="0" smtClean="0">
                <a:solidFill>
                  <a:srgbClr val="002060"/>
                </a:solidFill>
              </a:rPr>
              <a:t>The </a:t>
            </a:r>
            <a:r>
              <a:rPr lang="en-US" altLang="en-US" sz="4000" i="1" dirty="0" err="1" smtClean="0">
                <a:solidFill>
                  <a:srgbClr val="C00000"/>
                </a:solidFill>
              </a:rPr>
              <a:t>longwave</a:t>
            </a:r>
            <a:r>
              <a:rPr lang="en-US" altLang="en-US" sz="4000" dirty="0" smtClean="0">
                <a:solidFill>
                  <a:srgbClr val="C00000"/>
                </a:solidFill>
              </a:rPr>
              <a:t> effect </a:t>
            </a:r>
            <a:r>
              <a:rPr lang="en-US" altLang="en-US" sz="4000" dirty="0" smtClean="0">
                <a:solidFill>
                  <a:srgbClr val="002060"/>
                </a:solidFill>
              </a:rPr>
              <a:t>depends primarily upon </a:t>
            </a:r>
            <a:r>
              <a:rPr lang="en-US" altLang="en-US" sz="4000" i="1" dirty="0" smtClean="0">
                <a:solidFill>
                  <a:srgbClr val="C00000"/>
                </a:solidFill>
              </a:rPr>
              <a:t>cloud top temperature</a:t>
            </a:r>
            <a:r>
              <a:rPr lang="en-US" altLang="en-US" sz="4000" i="1" dirty="0" smtClean="0">
                <a:solidFill>
                  <a:srgbClr val="002060"/>
                </a:solidFill>
              </a:rPr>
              <a:t>, </a:t>
            </a:r>
            <a:r>
              <a:rPr lang="en-US" altLang="en-US" sz="4000" dirty="0" smtClean="0">
                <a:solidFill>
                  <a:srgbClr val="002060"/>
                </a:solidFill>
              </a:rPr>
              <a:t>which is a function of </a:t>
            </a:r>
            <a:r>
              <a:rPr lang="en-US" altLang="en-US" sz="4000" dirty="0" smtClean="0">
                <a:solidFill>
                  <a:srgbClr val="C00000"/>
                </a:solidFill>
              </a:rPr>
              <a:t>cloud height</a:t>
            </a:r>
            <a:r>
              <a:rPr lang="en-US" altLang="en-US" sz="4000" dirty="0" smtClean="0">
                <a:solidFill>
                  <a:srgbClr val="002060"/>
                </a:solidFill>
              </a:rPr>
              <a:t>, and, for </a:t>
            </a:r>
            <a:r>
              <a:rPr lang="en-US" altLang="en-US" sz="4000" i="1" dirty="0" smtClean="0">
                <a:solidFill>
                  <a:srgbClr val="C00000"/>
                </a:solidFill>
              </a:rPr>
              <a:t>thin clouds, </a:t>
            </a:r>
            <a:r>
              <a:rPr lang="en-US" altLang="en-US" sz="4000" dirty="0" smtClean="0">
                <a:solidFill>
                  <a:srgbClr val="002060"/>
                </a:solidFill>
              </a:rPr>
              <a:t>upon </a:t>
            </a:r>
            <a:r>
              <a:rPr lang="en-US" altLang="en-US" sz="4000" i="1" dirty="0" smtClean="0">
                <a:solidFill>
                  <a:srgbClr val="C00000"/>
                </a:solidFill>
              </a:rPr>
              <a:t>emissivity</a:t>
            </a:r>
            <a:r>
              <a:rPr lang="en-US" altLang="en-US" sz="4000" dirty="0" smtClean="0">
                <a:solidFill>
                  <a:srgbClr val="002060"/>
                </a:solidFill>
              </a:rPr>
              <a:t>, which is related to </a:t>
            </a:r>
            <a:r>
              <a:rPr lang="en-US" altLang="en-US" sz="4000" i="1" dirty="0" smtClean="0">
                <a:solidFill>
                  <a:srgbClr val="C00000"/>
                </a:solidFill>
              </a:rPr>
              <a:t>optical thickness</a:t>
            </a:r>
            <a:r>
              <a:rPr lang="en-US" altLang="en-US" sz="4000" dirty="0" smtClean="0">
                <a:solidFill>
                  <a:srgbClr val="002060"/>
                </a:solidFill>
              </a:rPr>
              <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29</a:t>
            </a:fld>
            <a:endParaRPr lang="en-US"/>
          </a:p>
        </p:txBody>
      </p:sp>
    </p:spTree>
    <p:extLst>
      <p:ext uri="{BB962C8B-B14F-4D97-AF65-F5344CB8AC3E}">
        <p14:creationId xmlns:p14="http://schemas.microsoft.com/office/powerpoint/2010/main" val="29396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cstate="print"/>
          <a:srcRect l="6410" t="44160" r="54327" b="11964"/>
          <a:stretch>
            <a:fillRect/>
          </a:stretch>
        </p:blipFill>
        <p:spPr bwMode="auto">
          <a:xfrm>
            <a:off x="0" y="769204"/>
            <a:ext cx="8686632" cy="6088796"/>
          </a:xfrm>
          <a:prstGeom prst="rect">
            <a:avLst/>
          </a:prstGeom>
          <a:noFill/>
          <a:ln w="9525">
            <a:noFill/>
            <a:miter lim="800000"/>
            <a:headEnd/>
            <a:tailEnd/>
          </a:ln>
        </p:spPr>
      </p:pic>
      <p:sp>
        <p:nvSpPr>
          <p:cNvPr id="3" name="TextBox 2"/>
          <p:cNvSpPr txBox="1"/>
          <p:nvPr/>
        </p:nvSpPr>
        <p:spPr>
          <a:xfrm>
            <a:off x="914400" y="0"/>
            <a:ext cx="7391400" cy="584775"/>
          </a:xfrm>
          <a:prstGeom prst="rect">
            <a:avLst/>
          </a:prstGeom>
          <a:noFill/>
        </p:spPr>
        <p:txBody>
          <a:bodyPr wrap="square" rtlCol="0">
            <a:spAutoFit/>
          </a:bodyPr>
          <a:lstStyle/>
          <a:p>
            <a:pPr algn="ctr"/>
            <a:r>
              <a:rPr lang="en-US" sz="3200" dirty="0" smtClean="0">
                <a:solidFill>
                  <a:srgbClr val="C00000"/>
                </a:solidFill>
              </a:rPr>
              <a:t>Absorption spectrum in microwave</a:t>
            </a:r>
            <a:endParaRPr lang="en-US" sz="3200" dirty="0">
              <a:solidFill>
                <a:srgbClr val="C00000"/>
              </a:solidFill>
            </a:endParaRPr>
          </a:p>
        </p:txBody>
      </p:sp>
      <p:sp>
        <p:nvSpPr>
          <p:cNvPr id="4" name="TextBox 3"/>
          <p:cNvSpPr txBox="1"/>
          <p:nvPr/>
        </p:nvSpPr>
        <p:spPr>
          <a:xfrm>
            <a:off x="381000" y="6400800"/>
            <a:ext cx="1524000" cy="461665"/>
          </a:xfrm>
          <a:prstGeom prst="rect">
            <a:avLst/>
          </a:prstGeom>
          <a:noFill/>
        </p:spPr>
        <p:txBody>
          <a:bodyPr wrap="square" rtlCol="0">
            <a:spAutoFit/>
          </a:bodyPr>
          <a:lstStyle/>
          <a:p>
            <a:r>
              <a:rPr lang="en-US" sz="2400" dirty="0" smtClean="0">
                <a:solidFill>
                  <a:srgbClr val="C00000"/>
                </a:solidFill>
                <a:latin typeface="Times New Roman" pitchFamily="18" charset="0"/>
                <a:cs typeface="Times New Roman" pitchFamily="18" charset="0"/>
              </a:rPr>
              <a:t>Figure 1</a:t>
            </a:r>
            <a:endParaRPr lang="en-US" sz="2400" dirty="0">
              <a:solidFill>
                <a:srgbClr val="C000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0" y="0"/>
            <a:ext cx="8991600" cy="6858000"/>
          </a:xfrm>
        </p:spPr>
        <p:txBody>
          <a:bodyPr/>
          <a:lstStyle/>
          <a:p>
            <a:pPr eaLnBrk="1" hangingPunct="1"/>
            <a:r>
              <a:rPr lang="en-US" altLang="en-US" dirty="0" smtClean="0">
                <a:solidFill>
                  <a:srgbClr val="002060"/>
                </a:solidFill>
              </a:rPr>
              <a:t>The solar radiation effect and the thermal emission effect are in opposite directions as far as net radiation at the top of the atmosphere is concerned. </a:t>
            </a:r>
          </a:p>
          <a:p>
            <a:pPr eaLnBrk="1" hangingPunct="1"/>
            <a:r>
              <a:rPr lang="en-US" altLang="en-US" dirty="0" smtClean="0">
                <a:solidFill>
                  <a:srgbClr val="002060"/>
                </a:solidFill>
              </a:rPr>
              <a:t>Each effect, by itself, is large, but the combine effect is relatively small and will depend significantly on the cloud-free profile of atmospheric temperature, humidity, and aerosols, and upon surface temperature and optical properties. </a:t>
            </a:r>
          </a:p>
          <a:p>
            <a:pPr eaLnBrk="1" hangingPunct="1"/>
            <a:r>
              <a:rPr lang="en-US" altLang="en-US" dirty="0" smtClean="0">
                <a:solidFill>
                  <a:srgbClr val="002060"/>
                </a:solidFill>
              </a:rPr>
              <a:t>The net effect is the difference of two large terms; led to a debate in the 70s on  the role clouds play  in the climate system.</a:t>
            </a:r>
          </a:p>
        </p:txBody>
      </p:sp>
      <p:sp>
        <p:nvSpPr>
          <p:cNvPr id="2" name="Slide Number Placeholder 1"/>
          <p:cNvSpPr>
            <a:spLocks noGrp="1"/>
          </p:cNvSpPr>
          <p:nvPr>
            <p:ph type="sldNum" sz="quarter" idx="12"/>
          </p:nvPr>
        </p:nvSpPr>
        <p:spPr/>
        <p:txBody>
          <a:bodyPr/>
          <a:lstStyle/>
          <a:p>
            <a:fld id="{3B61ACE0-B4C6-4281-9137-DAF2A4BC917B}" type="slidenum">
              <a:rPr lang="en-US" smtClean="0"/>
              <a:pPr/>
              <a:t>30</a:t>
            </a:fld>
            <a:endParaRPr lang="en-US"/>
          </a:p>
        </p:txBody>
      </p:sp>
    </p:spTree>
    <p:extLst>
      <p:ext uri="{BB962C8B-B14F-4D97-AF65-F5344CB8AC3E}">
        <p14:creationId xmlns:p14="http://schemas.microsoft.com/office/powerpoint/2010/main" val="1287221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685800"/>
          </a:xfrm>
        </p:spPr>
        <p:txBody>
          <a:bodyPr/>
          <a:lstStyle/>
          <a:p>
            <a:pPr eaLnBrk="1" hangingPunct="1"/>
            <a:r>
              <a:rPr lang="en-US" altLang="en-US" sz="3200" i="1" smtClean="0">
                <a:solidFill>
                  <a:srgbClr val="CC0000"/>
                </a:solidFill>
              </a:rPr>
              <a:t>Early studies of sensitivity to cloud amount</a:t>
            </a:r>
            <a:endParaRPr lang="en-US" altLang="en-US" sz="3200" smtClean="0"/>
          </a:p>
        </p:txBody>
      </p:sp>
      <p:sp>
        <p:nvSpPr>
          <p:cNvPr id="8195" name="Rectangle 3"/>
          <p:cNvSpPr>
            <a:spLocks noGrp="1" noChangeArrowheads="1"/>
          </p:cNvSpPr>
          <p:nvPr>
            <p:ph type="body" idx="1"/>
          </p:nvPr>
        </p:nvSpPr>
        <p:spPr>
          <a:xfrm>
            <a:off x="0" y="762000"/>
            <a:ext cx="9144000" cy="5943600"/>
          </a:xfrm>
        </p:spPr>
        <p:txBody>
          <a:bodyPr/>
          <a:lstStyle/>
          <a:p>
            <a:pPr marL="0" indent="0" eaLnBrk="1" hangingPunct="1">
              <a:lnSpc>
                <a:spcPct val="90000"/>
              </a:lnSpc>
              <a:buFontTx/>
              <a:buNone/>
            </a:pPr>
            <a:r>
              <a:rPr lang="en-US" altLang="en-US" dirty="0" smtClean="0">
                <a:solidFill>
                  <a:srgbClr val="002060"/>
                </a:solidFill>
              </a:rPr>
              <a:t>One of the early attempts to quantify the effect of clouds on the earth’s radiation budget is described in a technical report by London (1957), whose results were widely cited prior to satellite measurements. Using temperature and cloud cover observations for the Northern Hemisphere, he computed solar and infrared fluxes at the top of the atmosphere with and without clouds. He found that clouds have a net energy input primarily during the spring and summer seasons, with an annual average effect of ~35 W/m*2  a result not so different form modern satellite-based estimates to be discussed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31</a:t>
            </a:fld>
            <a:endParaRPr lang="en-US"/>
          </a:p>
        </p:txBody>
      </p:sp>
    </p:spTree>
    <p:extLst>
      <p:ext uri="{BB962C8B-B14F-4D97-AF65-F5344CB8AC3E}">
        <p14:creationId xmlns:p14="http://schemas.microsoft.com/office/powerpoint/2010/main" val="1589334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0" y="152400"/>
            <a:ext cx="9144000" cy="6705600"/>
          </a:xfrm>
        </p:spPr>
        <p:txBody>
          <a:bodyPr/>
          <a:lstStyle/>
          <a:p>
            <a:pPr eaLnBrk="1" hangingPunct="1"/>
            <a:r>
              <a:rPr lang="en-US" altLang="en-US" dirty="0" smtClean="0">
                <a:solidFill>
                  <a:srgbClr val="002060"/>
                </a:solidFill>
              </a:rPr>
              <a:t>Later, </a:t>
            </a:r>
            <a:r>
              <a:rPr lang="en-US" altLang="en-US" dirty="0" err="1" smtClean="0">
                <a:solidFill>
                  <a:srgbClr val="002060"/>
                </a:solidFill>
              </a:rPr>
              <a:t>Budyko</a:t>
            </a:r>
            <a:r>
              <a:rPr lang="en-US" altLang="en-US" dirty="0" smtClean="0">
                <a:solidFill>
                  <a:srgbClr val="002060"/>
                </a:solidFill>
              </a:rPr>
              <a:t> (1969) used observations of the temperature (</a:t>
            </a:r>
            <a:r>
              <a:rPr lang="en-US" altLang="en-US" dirty="0" err="1" smtClean="0">
                <a:solidFill>
                  <a:srgbClr val="002060"/>
                </a:solidFill>
              </a:rPr>
              <a:t>T</a:t>
            </a:r>
            <a:r>
              <a:rPr lang="en-US" altLang="en-US" baseline="-25000" dirty="0" err="1" smtClean="0">
                <a:solidFill>
                  <a:srgbClr val="002060"/>
                </a:solidFill>
              </a:rPr>
              <a:t>s</a:t>
            </a:r>
            <a:r>
              <a:rPr lang="en-US" altLang="en-US" dirty="0" smtClean="0">
                <a:solidFill>
                  <a:srgbClr val="002060"/>
                </a:solidFill>
              </a:rPr>
              <a:t>) and cloud amount (A</a:t>
            </a:r>
            <a:r>
              <a:rPr lang="en-US" altLang="en-US" baseline="-25000" dirty="0" smtClean="0">
                <a:solidFill>
                  <a:srgbClr val="002060"/>
                </a:solidFill>
              </a:rPr>
              <a:t>c</a:t>
            </a:r>
            <a:r>
              <a:rPr lang="en-US" altLang="en-US" dirty="0" smtClean="0">
                <a:solidFill>
                  <a:srgbClr val="002060"/>
                </a:solidFill>
              </a:rPr>
              <a:t>) compiled in </a:t>
            </a:r>
            <a:r>
              <a:rPr lang="en-US" altLang="en-US" dirty="0" err="1" smtClean="0">
                <a:solidFill>
                  <a:srgbClr val="002060"/>
                </a:solidFill>
              </a:rPr>
              <a:t>Budyko</a:t>
            </a:r>
            <a:r>
              <a:rPr lang="en-US" altLang="en-US" dirty="0" smtClean="0">
                <a:solidFill>
                  <a:srgbClr val="002060"/>
                </a:solidFill>
              </a:rPr>
              <a:t> (1963) to calculate outgoing infrared flux at the top of the atmosphere (F) and to derive a relationship based on regression:</a:t>
            </a:r>
          </a:p>
          <a:p>
            <a:pPr lvl="1" algn="ctr" eaLnBrk="1" hangingPunct="1">
              <a:buFontTx/>
              <a:buNone/>
            </a:pPr>
            <a:r>
              <a:rPr lang="en-US" altLang="en-US" dirty="0" smtClean="0">
                <a:solidFill>
                  <a:srgbClr val="002060"/>
                </a:solidFill>
              </a:rPr>
              <a:t>F = 223 + 2.2T</a:t>
            </a:r>
            <a:r>
              <a:rPr lang="en-US" altLang="en-US" baseline="-25000" dirty="0" smtClean="0">
                <a:solidFill>
                  <a:srgbClr val="002060"/>
                </a:solidFill>
              </a:rPr>
              <a:t>s</a:t>
            </a:r>
            <a:r>
              <a:rPr lang="en-US" altLang="en-US" dirty="0" smtClean="0">
                <a:solidFill>
                  <a:srgbClr val="002060"/>
                </a:solidFill>
              </a:rPr>
              <a:t>  - (48+1.6T</a:t>
            </a:r>
            <a:r>
              <a:rPr lang="en-US" altLang="en-US" baseline="-25000" dirty="0" smtClean="0">
                <a:solidFill>
                  <a:srgbClr val="002060"/>
                </a:solidFill>
              </a:rPr>
              <a:t>s</a:t>
            </a:r>
            <a:r>
              <a:rPr lang="en-US" altLang="en-US" dirty="0" smtClean="0">
                <a:solidFill>
                  <a:srgbClr val="002060"/>
                </a:solidFill>
              </a:rPr>
              <a:t>)Ac</a:t>
            </a:r>
          </a:p>
          <a:p>
            <a:pPr lvl="1" eaLnBrk="1" hangingPunct="1">
              <a:buFontTx/>
              <a:buNone/>
            </a:pPr>
            <a:endParaRPr lang="en-US" altLang="en-US" dirty="0" smtClean="0">
              <a:solidFill>
                <a:srgbClr val="002060"/>
              </a:solidFill>
            </a:endParaRPr>
          </a:p>
          <a:p>
            <a:pPr algn="ctr" eaLnBrk="1" hangingPunct="1"/>
            <a:r>
              <a:rPr lang="en-US" altLang="en-US" dirty="0" smtClean="0">
                <a:solidFill>
                  <a:srgbClr val="002060"/>
                </a:solidFill>
              </a:rPr>
              <a:t>where F is in </a:t>
            </a:r>
            <a:r>
              <a:rPr lang="en-US" altLang="en-US" sz="2800" i="1" dirty="0" smtClean="0">
                <a:solidFill>
                  <a:srgbClr val="002060"/>
                </a:solidFill>
              </a:rPr>
              <a:t>W/m</a:t>
            </a:r>
            <a:r>
              <a:rPr lang="en-US" altLang="en-US" sz="2800" i="1" baseline="30000" dirty="0" smtClean="0">
                <a:solidFill>
                  <a:srgbClr val="002060"/>
                </a:solidFill>
              </a:rPr>
              <a:t>-2</a:t>
            </a:r>
            <a:r>
              <a:rPr lang="en-US" altLang="en-US" dirty="0" smtClean="0">
                <a:solidFill>
                  <a:srgbClr val="002060"/>
                </a:solidFill>
              </a:rPr>
              <a:t> and T is in  </a:t>
            </a:r>
            <a:r>
              <a:rPr lang="en-US" altLang="en-US" baseline="30000" dirty="0" smtClean="0">
                <a:solidFill>
                  <a:srgbClr val="002060"/>
                </a:solidFill>
              </a:rPr>
              <a:t>0</a:t>
            </a:r>
            <a:r>
              <a:rPr lang="en-US" altLang="en-US" dirty="0" smtClean="0">
                <a:solidFill>
                  <a:srgbClr val="002060"/>
                </a:solidFill>
              </a:rPr>
              <a:t>C. For a mean global surface temperature of 288 K, he finds the </a:t>
            </a:r>
            <a:r>
              <a:rPr lang="en-US" altLang="en-US" i="1" dirty="0" smtClean="0">
                <a:solidFill>
                  <a:srgbClr val="002060"/>
                </a:solidFill>
              </a:rPr>
              <a:t>sensitivity of the infrared flux to clouds </a:t>
            </a:r>
            <a:r>
              <a:rPr lang="en-US" altLang="en-US" dirty="0" smtClean="0">
                <a:solidFill>
                  <a:srgbClr val="002060"/>
                </a:solidFill>
              </a:rPr>
              <a:t>to be</a:t>
            </a:r>
          </a:p>
          <a:p>
            <a:pPr algn="ctr" eaLnBrk="1" hangingPunct="1">
              <a:buFontTx/>
              <a:buNone/>
            </a:pPr>
            <a:r>
              <a:rPr lang="en-US" altLang="en-US" dirty="0" smtClean="0">
                <a:solidFill>
                  <a:srgbClr val="002060"/>
                </a:solidFill>
              </a:rPr>
              <a:t> </a:t>
            </a:r>
            <a:r>
              <a:rPr lang="el-GR" altLang="en-US" dirty="0" smtClean="0">
                <a:solidFill>
                  <a:srgbClr val="002060"/>
                </a:solidFill>
              </a:rPr>
              <a:t>δ</a:t>
            </a:r>
            <a:r>
              <a:rPr lang="en-US" altLang="en-US" dirty="0" smtClean="0">
                <a:solidFill>
                  <a:srgbClr val="002060"/>
                </a:solidFill>
              </a:rPr>
              <a:t>F/</a:t>
            </a:r>
            <a:r>
              <a:rPr lang="el-GR" altLang="en-US" dirty="0" smtClean="0">
                <a:solidFill>
                  <a:srgbClr val="002060"/>
                </a:solidFill>
              </a:rPr>
              <a:t>δ</a:t>
            </a:r>
            <a:r>
              <a:rPr lang="en-US" altLang="en-US" dirty="0" smtClean="0">
                <a:solidFill>
                  <a:srgbClr val="002060"/>
                </a:solidFill>
              </a:rPr>
              <a:t>A</a:t>
            </a:r>
            <a:r>
              <a:rPr lang="en-US" altLang="en-US" baseline="-25000" dirty="0" smtClean="0">
                <a:solidFill>
                  <a:srgbClr val="002060"/>
                </a:solidFill>
              </a:rPr>
              <a:t>c</a:t>
            </a:r>
            <a:r>
              <a:rPr lang="en-US" altLang="en-US" dirty="0" smtClean="0">
                <a:solidFill>
                  <a:srgbClr val="002060"/>
                </a:solidFill>
              </a:rPr>
              <a:t> = -72 </a:t>
            </a:r>
            <a:r>
              <a:rPr lang="en-US" altLang="en-US" sz="2800" i="1" dirty="0" smtClean="0">
                <a:solidFill>
                  <a:srgbClr val="002060"/>
                </a:solidFill>
              </a:rPr>
              <a:t>W/m</a:t>
            </a:r>
            <a:r>
              <a:rPr lang="en-US" altLang="en-US" sz="2800" i="1" baseline="30000" dirty="0" smtClean="0">
                <a:solidFill>
                  <a:srgbClr val="002060"/>
                </a:solidFill>
              </a:rPr>
              <a:t>-2</a:t>
            </a:r>
            <a:r>
              <a:rPr lang="en-US" altLang="en-US" dirty="0" smtClean="0">
                <a:solidFill>
                  <a:srgbClr val="002060"/>
                </a:solidFill>
              </a:rPr>
              <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32</a:t>
            </a:fld>
            <a:endParaRPr lang="en-US"/>
          </a:p>
        </p:txBody>
      </p:sp>
    </p:spTree>
    <p:extLst>
      <p:ext uri="{BB962C8B-B14F-4D97-AF65-F5344CB8AC3E}">
        <p14:creationId xmlns:p14="http://schemas.microsoft.com/office/powerpoint/2010/main" val="1119345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4"/>
          <p:cNvGraphicFramePr>
            <a:graphicFrameLocks noChangeAspect="1"/>
          </p:cNvGraphicFramePr>
          <p:nvPr/>
        </p:nvGraphicFramePr>
        <p:xfrm>
          <a:off x="647700" y="0"/>
          <a:ext cx="8343900" cy="7677150"/>
        </p:xfrm>
        <a:graphic>
          <a:graphicData uri="http://schemas.openxmlformats.org/presentationml/2006/ole">
            <mc:AlternateContent xmlns:mc="http://schemas.openxmlformats.org/markup-compatibility/2006">
              <mc:Choice xmlns:v="urn:schemas-microsoft-com:vml" Requires="v">
                <p:oleObj spid="_x0000_s70668" name="Document" r:id="rId3" imgW="8351372" imgH="7700985" progId="Word.Document.8">
                  <p:embed/>
                </p:oleObj>
              </mc:Choice>
              <mc:Fallback>
                <p:oleObj name="Document" r:id="rId3" imgW="8351372" imgH="770098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0"/>
                        <a:ext cx="8343900" cy="76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3" name="Object 5"/>
          <p:cNvGraphicFramePr>
            <a:graphicFrameLocks noChangeAspect="1"/>
          </p:cNvGraphicFramePr>
          <p:nvPr/>
        </p:nvGraphicFramePr>
        <p:xfrm>
          <a:off x="-1797050" y="1230313"/>
          <a:ext cx="6037263" cy="4003675"/>
        </p:xfrm>
        <a:graphic>
          <a:graphicData uri="http://schemas.openxmlformats.org/presentationml/2006/ole">
            <mc:AlternateContent xmlns:mc="http://schemas.openxmlformats.org/markup-compatibility/2006">
              <mc:Choice xmlns:v="urn:schemas-microsoft-com:vml" Requires="v">
                <p:oleObj spid="_x0000_s70669" name="Document" r:id="rId5" imgW="6035484" imgH="4109523" progId="Word.Document.8">
                  <p:embed/>
                </p:oleObj>
              </mc:Choice>
              <mc:Fallback>
                <p:oleObj name="Document" r:id="rId5" imgW="6035484" imgH="4109523"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7050" y="1230313"/>
                        <a:ext cx="6037263" cy="400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33</a:t>
            </a:fld>
            <a:endParaRPr lang="en-US"/>
          </a:p>
        </p:txBody>
      </p:sp>
    </p:spTree>
    <p:extLst>
      <p:ext uri="{BB962C8B-B14F-4D97-AF65-F5344CB8AC3E}">
        <p14:creationId xmlns:p14="http://schemas.microsoft.com/office/powerpoint/2010/main" val="86929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p:cNvGraphicFramePr>
            <a:graphicFrameLocks noChangeAspect="1"/>
          </p:cNvGraphicFramePr>
          <p:nvPr>
            <p:extLst>
              <p:ext uri="{D42A27DB-BD31-4B8C-83A1-F6EECF244321}">
                <p14:modId xmlns:p14="http://schemas.microsoft.com/office/powerpoint/2010/main" val="363483576"/>
              </p:ext>
            </p:extLst>
          </p:nvPr>
        </p:nvGraphicFramePr>
        <p:xfrm>
          <a:off x="233363" y="255588"/>
          <a:ext cx="8548687" cy="6102350"/>
        </p:xfrm>
        <a:graphic>
          <a:graphicData uri="http://schemas.openxmlformats.org/presentationml/2006/ole">
            <mc:AlternateContent xmlns:mc="http://schemas.openxmlformats.org/markup-compatibility/2006">
              <mc:Choice xmlns:v="urn:schemas-microsoft-com:vml" Requires="v">
                <p:oleObj spid="_x0000_s71687" name="Document" r:id="rId3" imgW="11875488" imgH="8693295" progId="Word.Document.8">
                  <p:embed/>
                </p:oleObj>
              </mc:Choice>
              <mc:Fallback>
                <p:oleObj name="Document" r:id="rId3" imgW="11875488" imgH="8693295" progId="Word.Document.8">
                  <p:embed/>
                  <p:pic>
                    <p:nvPicPr>
                      <p:cNvPr id="0" name=""/>
                      <p:cNvPicPr>
                        <a:picLocks noChangeAspect="1" noChangeArrowheads="1"/>
                      </p:cNvPicPr>
                      <p:nvPr/>
                    </p:nvPicPr>
                    <p:blipFill>
                      <a:blip r:embed="rId4"/>
                      <a:srcRect/>
                      <a:stretch>
                        <a:fillRect/>
                      </a:stretch>
                    </p:blipFill>
                    <p:spPr bwMode="auto">
                      <a:xfrm>
                        <a:off x="233363" y="255588"/>
                        <a:ext cx="8548687"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34</a:t>
            </a:fld>
            <a:endParaRPr lang="en-US"/>
          </a:p>
        </p:txBody>
      </p:sp>
    </p:spTree>
    <p:extLst>
      <p:ext uri="{BB962C8B-B14F-4D97-AF65-F5344CB8AC3E}">
        <p14:creationId xmlns:p14="http://schemas.microsoft.com/office/powerpoint/2010/main" val="778904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52400" y="381000"/>
            <a:ext cx="8839200" cy="6248400"/>
          </a:xfrm>
        </p:spPr>
        <p:txBody>
          <a:bodyPr>
            <a:normAutofit fontScale="55000" lnSpcReduction="20000"/>
          </a:bodyPr>
          <a:lstStyle/>
          <a:p>
            <a:r>
              <a:rPr lang="en-US" sz="4000" dirty="0"/>
              <a:t>For the values adopted by Schneider (1989</a:t>
            </a:r>
            <a:r>
              <a:rPr lang="en-US" sz="4000" dirty="0" smtClean="0"/>
              <a:t>)</a:t>
            </a:r>
          </a:p>
          <a:p>
            <a:pPr marL="0" indent="0" algn="ctr">
              <a:buNone/>
            </a:pPr>
            <a:endParaRPr lang="en-US" dirty="0"/>
          </a:p>
          <a:p>
            <a:pPr marL="0" indent="0" algn="ctr">
              <a:buNone/>
            </a:pPr>
            <a:r>
              <a:rPr lang="en-US" dirty="0"/>
              <a:t>	</a:t>
            </a:r>
            <a:r>
              <a:rPr lang="en-US" sz="4000" dirty="0" smtClean="0"/>
              <a:t>a</a:t>
            </a:r>
            <a:r>
              <a:rPr lang="en-US" sz="4000" baseline="-25000" dirty="0" smtClean="0"/>
              <a:t>c </a:t>
            </a:r>
            <a:r>
              <a:rPr lang="en-US" sz="4000" dirty="0" smtClean="0"/>
              <a:t>= 0.5        </a:t>
            </a:r>
            <a:r>
              <a:rPr lang="en-US" sz="4000" dirty="0"/>
              <a:t>and      </a:t>
            </a:r>
            <a:r>
              <a:rPr lang="en-US" sz="4000" dirty="0" smtClean="0">
                <a:sym typeface="Symbol"/>
              </a:rPr>
              <a:t></a:t>
            </a:r>
            <a:r>
              <a:rPr lang="en-US" sz="4000" baseline="-25000" dirty="0" smtClean="0">
                <a:sym typeface="Symbol"/>
              </a:rPr>
              <a:t>0</a:t>
            </a:r>
            <a:r>
              <a:rPr lang="en-US" sz="4000" baseline="-25000" dirty="0" smtClean="0"/>
              <a:t> </a:t>
            </a:r>
            <a:r>
              <a:rPr lang="en-US" sz="4000" dirty="0" smtClean="0"/>
              <a:t> = 0.12     </a:t>
            </a:r>
            <a:endParaRPr lang="en-US" sz="4000" dirty="0"/>
          </a:p>
          <a:p>
            <a:pPr marL="0" indent="0">
              <a:buNone/>
            </a:pPr>
            <a:r>
              <a:rPr lang="en-US" dirty="0"/>
              <a:t> </a:t>
            </a:r>
          </a:p>
          <a:p>
            <a:pPr marL="0" indent="0">
              <a:buNone/>
            </a:pPr>
            <a:r>
              <a:rPr lang="en-US" sz="4000" dirty="0" smtClean="0"/>
              <a:t>The </a:t>
            </a:r>
            <a:r>
              <a:rPr lang="en-US" sz="4000" dirty="0"/>
              <a:t>solar radiation sensitivity coefficient is -130 W/m</a:t>
            </a:r>
            <a:r>
              <a:rPr lang="en-US" sz="4000" baseline="30000" dirty="0"/>
              <a:t>-2</a:t>
            </a:r>
            <a:r>
              <a:rPr lang="en-US" sz="4000" dirty="0"/>
              <a:t> </a:t>
            </a:r>
          </a:p>
          <a:p>
            <a:pPr marL="0" indent="0">
              <a:buNone/>
            </a:pPr>
            <a:r>
              <a:rPr lang="en-US" sz="4000" dirty="0" smtClean="0"/>
              <a:t>(</a:t>
            </a:r>
            <a:r>
              <a:rPr lang="en-US" sz="4000" dirty="0"/>
              <a:t>Here the results are normalized to the solar constant of </a:t>
            </a:r>
            <a:endParaRPr lang="en-US" sz="4000" dirty="0" smtClean="0"/>
          </a:p>
          <a:p>
            <a:pPr marL="0" indent="0">
              <a:buNone/>
            </a:pPr>
            <a:r>
              <a:rPr lang="en-US" sz="4000" dirty="0" smtClean="0"/>
              <a:t> </a:t>
            </a:r>
            <a:r>
              <a:rPr lang="en-US" sz="4000" dirty="0"/>
              <a:t>1368 W/m</a:t>
            </a:r>
            <a:r>
              <a:rPr lang="en-US" sz="4000" baseline="30000" dirty="0"/>
              <a:t>-2</a:t>
            </a:r>
            <a:r>
              <a:rPr lang="en-US" sz="4000" dirty="0" smtClean="0"/>
              <a:t>).</a:t>
            </a:r>
          </a:p>
          <a:p>
            <a:pPr marL="0" indent="0">
              <a:buNone/>
            </a:pPr>
            <a:endParaRPr lang="en-US" dirty="0"/>
          </a:p>
          <a:p>
            <a:pPr marL="0" indent="0">
              <a:buNone/>
            </a:pPr>
            <a:r>
              <a:rPr lang="en-US" dirty="0"/>
              <a:t>	</a:t>
            </a:r>
            <a:r>
              <a:rPr lang="en-US" sz="4500" dirty="0"/>
              <a:t>The net sensitivity to cloud amount is the difference between the</a:t>
            </a:r>
          </a:p>
          <a:p>
            <a:pPr marL="0" indent="0">
              <a:buNone/>
            </a:pPr>
            <a:r>
              <a:rPr lang="en-US" sz="4500" dirty="0" smtClean="0"/>
              <a:t>solar </a:t>
            </a:r>
            <a:r>
              <a:rPr lang="en-US" sz="4500" dirty="0"/>
              <a:t>and infrared sensitivity coefficients:</a:t>
            </a:r>
          </a:p>
          <a:p>
            <a:pPr marL="0" indent="0">
              <a:buNone/>
            </a:pPr>
            <a:r>
              <a:rPr lang="en-US" dirty="0"/>
              <a:t> </a:t>
            </a:r>
            <a:endParaRPr lang="en-US" dirty="0" smtClean="0"/>
          </a:p>
          <a:p>
            <a:pPr marL="0" indent="0">
              <a:buNone/>
            </a:pPr>
            <a:endParaRPr lang="en-US" dirty="0"/>
          </a:p>
          <a:p>
            <a:pPr marL="0" indent="0">
              <a:buNone/>
            </a:pPr>
            <a:r>
              <a:rPr lang="en-US" dirty="0"/>
              <a:t> </a:t>
            </a:r>
          </a:p>
          <a:p>
            <a:pPr marL="0" indent="0">
              <a:buNone/>
            </a:pPr>
            <a:r>
              <a:rPr lang="en-US" dirty="0"/>
              <a:t> </a:t>
            </a:r>
          </a:p>
          <a:p>
            <a:pPr marL="0" indent="0">
              <a:buNone/>
            </a:pPr>
            <a:endParaRPr lang="en-US" dirty="0" smtClean="0"/>
          </a:p>
          <a:p>
            <a:pPr marL="0" indent="0">
              <a:buNone/>
            </a:pPr>
            <a:endParaRPr lang="en-US" dirty="0"/>
          </a:p>
          <a:p>
            <a:pPr marL="0" indent="0">
              <a:buNone/>
            </a:pPr>
            <a:endParaRPr lang="en-US" dirty="0" smtClean="0"/>
          </a:p>
          <a:p>
            <a:pPr marL="0" indent="0">
              <a:buNone/>
            </a:pPr>
            <a:r>
              <a:rPr lang="en-US" sz="5100" dirty="0" smtClean="0"/>
              <a:t>which </a:t>
            </a:r>
            <a:r>
              <a:rPr lang="en-US" sz="5100" dirty="0"/>
              <a:t>for Schneider’s model is -55 W/m</a:t>
            </a:r>
            <a:r>
              <a:rPr lang="en-US" sz="5100" baseline="30000" dirty="0"/>
              <a:t>-2</a:t>
            </a:r>
            <a:endParaRPr lang="en-US" sz="5100" dirty="0"/>
          </a:p>
          <a:p>
            <a:endParaRPr lang="en-US"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35</a:t>
            </a:fld>
            <a:endParaRPr lang="en-US"/>
          </a:p>
        </p:txBody>
      </p:sp>
      <p:pic>
        <p:nvPicPr>
          <p:cNvPr id="7373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267200"/>
            <a:ext cx="42005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923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1447800"/>
            <a:ext cx="88392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sp>
        <p:nvSpPr>
          <p:cNvPr id="12291" name="Text Box 3"/>
          <p:cNvSpPr txBox="1">
            <a:spLocks noChangeArrowheads="1"/>
          </p:cNvSpPr>
          <p:nvPr/>
        </p:nvSpPr>
        <p:spPr bwMode="auto">
          <a:xfrm rot="-5400000">
            <a:off x="1586707" y="4571206"/>
            <a:ext cx="12176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Low Cloud</a:t>
            </a:r>
          </a:p>
          <a:p>
            <a:pPr algn="ctr">
              <a:spcBef>
                <a:spcPct val="0"/>
              </a:spcBef>
              <a:buFontTx/>
              <a:buNone/>
            </a:pPr>
            <a:r>
              <a:rPr lang="en-US" altLang="en-US" sz="1600" b="1">
                <a:latin typeface="Palatino" charset="0"/>
              </a:rPr>
              <a:t>Amount</a:t>
            </a:r>
          </a:p>
        </p:txBody>
      </p:sp>
      <p:sp>
        <p:nvSpPr>
          <p:cNvPr id="12292" name="Text Box 4"/>
          <p:cNvSpPr txBox="1">
            <a:spLocks noChangeArrowheads="1"/>
          </p:cNvSpPr>
          <p:nvPr/>
        </p:nvSpPr>
        <p:spPr bwMode="auto">
          <a:xfrm rot="-5400000">
            <a:off x="3355976" y="4613275"/>
            <a:ext cx="1498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Cloud Optical</a:t>
            </a:r>
          </a:p>
          <a:p>
            <a:pPr algn="ctr">
              <a:spcBef>
                <a:spcPct val="0"/>
              </a:spcBef>
              <a:buFontTx/>
              <a:buNone/>
            </a:pPr>
            <a:r>
              <a:rPr lang="en-US" altLang="en-US" sz="1600" b="1">
                <a:latin typeface="Palatino" charset="0"/>
              </a:rPr>
              <a:t>Depth</a:t>
            </a:r>
          </a:p>
        </p:txBody>
      </p:sp>
      <p:sp>
        <p:nvSpPr>
          <p:cNvPr id="12293" name="Text Box 5"/>
          <p:cNvSpPr txBox="1">
            <a:spLocks noChangeArrowheads="1"/>
          </p:cNvSpPr>
          <p:nvPr/>
        </p:nvSpPr>
        <p:spPr bwMode="auto">
          <a:xfrm rot="-5400000">
            <a:off x="2164557" y="2261394"/>
            <a:ext cx="12842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High Cloud</a:t>
            </a:r>
          </a:p>
          <a:p>
            <a:pPr algn="ctr">
              <a:spcBef>
                <a:spcPct val="0"/>
              </a:spcBef>
              <a:buFontTx/>
              <a:buNone/>
            </a:pPr>
            <a:r>
              <a:rPr lang="en-US" altLang="en-US" sz="1600" b="1">
                <a:latin typeface="Palatino" charset="0"/>
              </a:rPr>
              <a:t>Amount</a:t>
            </a:r>
          </a:p>
        </p:txBody>
      </p:sp>
      <p:sp>
        <p:nvSpPr>
          <p:cNvPr id="12294" name="Text Box 6"/>
          <p:cNvSpPr txBox="1">
            <a:spLocks noChangeArrowheads="1"/>
          </p:cNvSpPr>
          <p:nvPr/>
        </p:nvSpPr>
        <p:spPr bwMode="auto">
          <a:xfrm rot="-5400000">
            <a:off x="3078957" y="1931194"/>
            <a:ext cx="827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Cloud</a:t>
            </a:r>
          </a:p>
          <a:p>
            <a:pPr algn="ctr">
              <a:spcBef>
                <a:spcPct val="0"/>
              </a:spcBef>
              <a:buFontTx/>
              <a:buNone/>
            </a:pPr>
            <a:r>
              <a:rPr lang="en-US" altLang="en-US" sz="1600" b="1">
                <a:latin typeface="Palatino" charset="0"/>
              </a:rPr>
              <a:t>Height</a:t>
            </a:r>
          </a:p>
        </p:txBody>
      </p:sp>
      <p:sp>
        <p:nvSpPr>
          <p:cNvPr id="12295" name="Text Box 7"/>
          <p:cNvSpPr txBox="1">
            <a:spLocks noChangeArrowheads="1"/>
          </p:cNvSpPr>
          <p:nvPr/>
        </p:nvSpPr>
        <p:spPr bwMode="auto">
          <a:xfrm rot="-5400000">
            <a:off x="4020344" y="2259806"/>
            <a:ext cx="1443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Particle Size</a:t>
            </a:r>
          </a:p>
          <a:p>
            <a:pPr algn="ctr">
              <a:spcBef>
                <a:spcPct val="0"/>
              </a:spcBef>
              <a:buFontTx/>
              <a:buNone/>
            </a:pPr>
            <a:r>
              <a:rPr lang="en-US" altLang="en-US" sz="1600" b="1">
                <a:latin typeface="Palatino" charset="0"/>
              </a:rPr>
              <a:t>(Low Clouds)</a:t>
            </a:r>
          </a:p>
        </p:txBody>
      </p:sp>
      <p:sp>
        <p:nvSpPr>
          <p:cNvPr id="12296" name="Text Box 8"/>
          <p:cNvSpPr txBox="1">
            <a:spLocks noChangeArrowheads="1"/>
          </p:cNvSpPr>
          <p:nvPr/>
        </p:nvSpPr>
        <p:spPr bwMode="auto">
          <a:xfrm rot="-5400000">
            <a:off x="4548982" y="4750594"/>
            <a:ext cx="16906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Indirect Aerosol</a:t>
            </a:r>
          </a:p>
          <a:p>
            <a:pPr algn="ctr">
              <a:spcBef>
                <a:spcPct val="0"/>
              </a:spcBef>
              <a:buFontTx/>
              <a:buNone/>
            </a:pPr>
            <a:r>
              <a:rPr lang="en-US" altLang="en-US" sz="1600" b="1">
                <a:latin typeface="Palatino" charset="0"/>
              </a:rPr>
              <a:t>Forcing</a:t>
            </a:r>
          </a:p>
        </p:txBody>
      </p:sp>
      <p:sp>
        <p:nvSpPr>
          <p:cNvPr id="12297" name="Text Box 9"/>
          <p:cNvSpPr txBox="1">
            <a:spLocks noChangeArrowheads="1"/>
          </p:cNvSpPr>
          <p:nvPr/>
        </p:nvSpPr>
        <p:spPr bwMode="auto">
          <a:xfrm rot="-5400000">
            <a:off x="4902201" y="5040312"/>
            <a:ext cx="2209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Direct Anthropogenic</a:t>
            </a:r>
          </a:p>
          <a:p>
            <a:pPr algn="ctr">
              <a:spcBef>
                <a:spcPct val="0"/>
              </a:spcBef>
              <a:buFontTx/>
              <a:buNone/>
            </a:pPr>
            <a:r>
              <a:rPr lang="en-US" altLang="en-US" sz="1600" b="1">
                <a:latin typeface="Palatino" charset="0"/>
              </a:rPr>
              <a:t>Aerosol Forcing</a:t>
            </a:r>
          </a:p>
        </p:txBody>
      </p:sp>
      <p:sp>
        <p:nvSpPr>
          <p:cNvPr id="12298" name="Text Box 10"/>
          <p:cNvSpPr txBox="1">
            <a:spLocks noChangeArrowheads="1"/>
          </p:cNvSpPr>
          <p:nvPr/>
        </p:nvSpPr>
        <p:spPr bwMode="auto">
          <a:xfrm rot="-5400000">
            <a:off x="5938045" y="2834481"/>
            <a:ext cx="14144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Stratospheric</a:t>
            </a:r>
          </a:p>
          <a:p>
            <a:pPr algn="ctr">
              <a:spcBef>
                <a:spcPct val="0"/>
              </a:spcBef>
              <a:buFontTx/>
              <a:buNone/>
            </a:pPr>
            <a:r>
              <a:rPr lang="en-US" altLang="en-US" sz="1600" b="1">
                <a:latin typeface="Palatino" charset="0"/>
              </a:rPr>
              <a:t>Ozone</a:t>
            </a:r>
          </a:p>
        </p:txBody>
      </p:sp>
      <p:sp>
        <p:nvSpPr>
          <p:cNvPr id="12299" name="Text Box 11"/>
          <p:cNvSpPr txBox="1">
            <a:spLocks noChangeArrowheads="1"/>
          </p:cNvSpPr>
          <p:nvPr/>
        </p:nvSpPr>
        <p:spPr bwMode="auto">
          <a:xfrm rot="-5400000">
            <a:off x="6635750" y="5095875"/>
            <a:ext cx="139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Land Albedo</a:t>
            </a:r>
          </a:p>
        </p:txBody>
      </p:sp>
      <p:sp>
        <p:nvSpPr>
          <p:cNvPr id="12300" name="Text Box 12"/>
          <p:cNvSpPr txBox="1">
            <a:spLocks noChangeArrowheads="1"/>
          </p:cNvSpPr>
          <p:nvPr/>
        </p:nvSpPr>
        <p:spPr bwMode="auto">
          <a:xfrm rot="-5400000">
            <a:off x="7527132" y="2947194"/>
            <a:ext cx="9286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Carbon</a:t>
            </a:r>
          </a:p>
          <a:p>
            <a:pPr algn="ctr">
              <a:spcBef>
                <a:spcPct val="0"/>
              </a:spcBef>
              <a:buFontTx/>
              <a:buNone/>
            </a:pPr>
            <a:r>
              <a:rPr lang="en-US" altLang="en-US" sz="1600" b="1">
                <a:latin typeface="Palatino" charset="0"/>
              </a:rPr>
              <a:t>Dioxide</a:t>
            </a:r>
          </a:p>
        </p:txBody>
      </p:sp>
      <p:sp>
        <p:nvSpPr>
          <p:cNvPr id="12301" name="Text Box 13"/>
          <p:cNvSpPr txBox="1">
            <a:spLocks noChangeArrowheads="1"/>
          </p:cNvSpPr>
          <p:nvPr/>
        </p:nvSpPr>
        <p:spPr bwMode="auto">
          <a:xfrm>
            <a:off x="2921000" y="150813"/>
            <a:ext cx="3122613" cy="523875"/>
          </a:xfrm>
          <a:prstGeom prst="rect">
            <a:avLst/>
          </a:prstGeom>
          <a:noFill/>
          <a:ln>
            <a:noFill/>
          </a:ln>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a:defRPr/>
            </a:pPr>
            <a:r>
              <a:rPr lang="en-US" sz="2800" dirty="0" smtClean="0">
                <a:solidFill>
                  <a:srgbClr val="C00000"/>
                </a:solidFill>
                <a:latin typeface="+mn-lt"/>
              </a:rPr>
              <a:t>Climate Sensitivity</a:t>
            </a:r>
          </a:p>
        </p:txBody>
      </p:sp>
      <p:sp>
        <p:nvSpPr>
          <p:cNvPr id="12302" name="Text Box 14"/>
          <p:cNvSpPr txBox="1">
            <a:spLocks noChangeArrowheads="1"/>
          </p:cNvSpPr>
          <p:nvPr/>
        </p:nvSpPr>
        <p:spPr bwMode="auto">
          <a:xfrm>
            <a:off x="177800" y="3575050"/>
            <a:ext cx="12588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000">
                <a:latin typeface="Palatino" charset="0"/>
              </a:rPr>
              <a:t>Radiative</a:t>
            </a:r>
          </a:p>
          <a:p>
            <a:pPr algn="ctr">
              <a:spcBef>
                <a:spcPct val="0"/>
              </a:spcBef>
              <a:buFontTx/>
              <a:buNone/>
            </a:pPr>
            <a:r>
              <a:rPr lang="en-US" altLang="en-US" sz="2000">
                <a:latin typeface="Palatino" charset="0"/>
              </a:rPr>
              <a:t>Effect</a:t>
            </a:r>
          </a:p>
          <a:p>
            <a:pPr algn="ctr">
              <a:spcBef>
                <a:spcPct val="0"/>
              </a:spcBef>
              <a:buFontTx/>
              <a:buNone/>
            </a:pPr>
            <a:r>
              <a:rPr lang="en-US" altLang="en-US" sz="2000">
                <a:latin typeface="Palatino" charset="0"/>
              </a:rPr>
              <a:t>(W/m</a:t>
            </a:r>
            <a:r>
              <a:rPr lang="en-US" altLang="en-US" sz="2000" baseline="30000">
                <a:latin typeface="Palatino" charset="0"/>
              </a:rPr>
              <a:t>2</a:t>
            </a:r>
            <a:r>
              <a:rPr lang="en-US" altLang="en-US" sz="2000">
                <a:latin typeface="Palatino" charset="0"/>
              </a:rPr>
              <a:t>)</a:t>
            </a:r>
          </a:p>
        </p:txBody>
      </p:sp>
      <p:sp>
        <p:nvSpPr>
          <p:cNvPr id="12303" name="Text Box 15"/>
          <p:cNvSpPr txBox="1">
            <a:spLocks noChangeArrowheads="1"/>
          </p:cNvSpPr>
          <p:nvPr/>
        </p:nvSpPr>
        <p:spPr bwMode="auto">
          <a:xfrm>
            <a:off x="1435100" y="803275"/>
            <a:ext cx="637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400" i="1">
                <a:solidFill>
                  <a:srgbClr val="002060"/>
                </a:solidFill>
                <a:latin typeface="Palatino" charset="0"/>
              </a:rPr>
              <a:t>Radiative</a:t>
            </a:r>
            <a:r>
              <a:rPr lang="en-US" altLang="en-US" sz="2400" i="1">
                <a:solidFill>
                  <a:srgbClr val="ED181E"/>
                </a:solidFill>
                <a:latin typeface="Palatino" charset="0"/>
              </a:rPr>
              <a:t> </a:t>
            </a:r>
            <a:r>
              <a:rPr lang="en-US" altLang="en-US" sz="2400" i="1">
                <a:solidFill>
                  <a:srgbClr val="002060"/>
                </a:solidFill>
                <a:latin typeface="Palatino" charset="0"/>
              </a:rPr>
              <a:t>Effect at the Top of the Atmosphere</a:t>
            </a:r>
          </a:p>
          <a:p>
            <a:pPr algn="ctr">
              <a:spcBef>
                <a:spcPct val="0"/>
              </a:spcBef>
              <a:buFontTx/>
              <a:buNone/>
            </a:pPr>
            <a:r>
              <a:rPr lang="en-US" altLang="en-US" sz="2400" i="1">
                <a:solidFill>
                  <a:srgbClr val="002060"/>
                </a:solidFill>
                <a:latin typeface="Palatino" charset="0"/>
              </a:rPr>
              <a:t>For a 50% Increase in Climate Param</a:t>
            </a:r>
            <a:r>
              <a:rPr lang="en-US" altLang="en-US" sz="1800" b="1" i="1">
                <a:solidFill>
                  <a:srgbClr val="002060"/>
                </a:solidFill>
                <a:latin typeface="Palatino" charset="0"/>
              </a:rPr>
              <a:t>eter</a:t>
            </a:r>
          </a:p>
        </p:txBody>
      </p:sp>
      <p:pic>
        <p:nvPicPr>
          <p:cNvPr id="1230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778000"/>
            <a:ext cx="8247063"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17"/>
          <p:cNvSpPr txBox="1">
            <a:spLocks noChangeArrowheads="1"/>
          </p:cNvSpPr>
          <p:nvPr/>
        </p:nvSpPr>
        <p:spPr bwMode="auto">
          <a:xfrm>
            <a:off x="1828800" y="5867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200" b="1"/>
              <a:t>Low clouds</a:t>
            </a:r>
          </a:p>
        </p:txBody>
      </p:sp>
      <p:sp>
        <p:nvSpPr>
          <p:cNvPr id="12306" name="Text Box 18"/>
          <p:cNvSpPr txBox="1">
            <a:spLocks noChangeArrowheads="1"/>
          </p:cNvSpPr>
          <p:nvPr/>
        </p:nvSpPr>
        <p:spPr bwMode="auto">
          <a:xfrm>
            <a:off x="3794125" y="6205538"/>
            <a:ext cx="522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b="1"/>
              <a:t>COD</a:t>
            </a:r>
          </a:p>
        </p:txBody>
      </p:sp>
      <p:sp>
        <p:nvSpPr>
          <p:cNvPr id="2" name="Slide Number Placeholder 1"/>
          <p:cNvSpPr>
            <a:spLocks noGrp="1"/>
          </p:cNvSpPr>
          <p:nvPr>
            <p:ph type="sldNum" sz="quarter" idx="12"/>
          </p:nvPr>
        </p:nvSpPr>
        <p:spPr/>
        <p:txBody>
          <a:bodyPr/>
          <a:lstStyle/>
          <a:p>
            <a:fld id="{3B61ACE0-B4C6-4281-9137-DAF2A4BC917B}" type="slidenum">
              <a:rPr lang="en-US" smtClean="0"/>
              <a:pPr/>
              <a:t>36</a:t>
            </a:fld>
            <a:endParaRPr lang="en-US"/>
          </a:p>
        </p:txBody>
      </p:sp>
    </p:spTree>
    <p:extLst>
      <p:ext uri="{BB962C8B-B14F-4D97-AF65-F5344CB8AC3E}">
        <p14:creationId xmlns:p14="http://schemas.microsoft.com/office/powerpoint/2010/main" val="3079380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73213" y="625475"/>
            <a:ext cx="60356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800" i="1">
                <a:solidFill>
                  <a:srgbClr val="002060"/>
                </a:solidFill>
                <a:latin typeface="Arial Unicode MS" pitchFamily="34" charset="-128"/>
              </a:rPr>
              <a:t>Climate models are inconsistent in predicting  the effects of clouds on climate</a:t>
            </a:r>
          </a:p>
        </p:txBody>
      </p:sp>
      <p:sp>
        <p:nvSpPr>
          <p:cNvPr id="13315" name="Text Box 3"/>
          <p:cNvSpPr txBox="1">
            <a:spLocks noChangeArrowheads="1"/>
          </p:cNvSpPr>
          <p:nvPr/>
        </p:nvSpPr>
        <p:spPr bwMode="auto">
          <a:xfrm>
            <a:off x="6248400" y="6342063"/>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a:latin typeface="Palatino" charset="0"/>
              </a:rPr>
              <a:t>(Cess et al., 1990</a:t>
            </a:r>
            <a:r>
              <a:rPr lang="en-US" altLang="en-US" sz="1800">
                <a:latin typeface="Palatino" charset="0"/>
              </a:rPr>
              <a:t>)</a:t>
            </a:r>
          </a:p>
        </p:txBody>
      </p:sp>
      <p:sp>
        <p:nvSpPr>
          <p:cNvPr id="2052" name="Text Box 4"/>
          <p:cNvSpPr txBox="1">
            <a:spLocks noChangeArrowheads="1"/>
          </p:cNvSpPr>
          <p:nvPr/>
        </p:nvSpPr>
        <p:spPr bwMode="auto">
          <a:xfrm>
            <a:off x="134938" y="133350"/>
            <a:ext cx="8961437" cy="492125"/>
          </a:xfrm>
          <a:prstGeom prst="rect">
            <a:avLst/>
          </a:prstGeom>
          <a:noFill/>
          <a:ln w="9525">
            <a:noFill/>
            <a:miter lim="800000"/>
            <a:headEnd/>
            <a:tailEnd/>
          </a:ln>
          <a:effectLst/>
        </p:spPr>
        <p:txBody>
          <a:bodyPr wrap="none">
            <a:spAutoFit/>
          </a:bodyPr>
          <a:lstStyle/>
          <a:p>
            <a:pPr algn="ctr">
              <a:defRPr/>
            </a:pPr>
            <a:r>
              <a:rPr lang="en-US" sz="2600" dirty="0">
                <a:solidFill>
                  <a:srgbClr val="C00000"/>
                </a:solidFill>
                <a:latin typeface="Palatino" charset="0"/>
              </a:rPr>
              <a:t>CLEAR-SKY AND CLOUD SENSITIVITY FROM 19 GCMS</a:t>
            </a: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l="-1334" t="17743"/>
          <a:stretch>
            <a:fillRect/>
          </a:stretch>
        </p:blipFill>
        <p:spPr bwMode="auto">
          <a:xfrm>
            <a:off x="1371600" y="2046288"/>
            <a:ext cx="6400800"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B61ACE0-B4C6-4281-9137-DAF2A4BC917B}" type="slidenum">
              <a:rPr lang="en-US" smtClean="0"/>
              <a:pPr/>
              <a:t>37</a:t>
            </a:fld>
            <a:endParaRPr lang="en-US"/>
          </a:p>
        </p:txBody>
      </p:sp>
    </p:spTree>
    <p:extLst>
      <p:ext uri="{BB962C8B-B14F-4D97-AF65-F5344CB8AC3E}">
        <p14:creationId xmlns:p14="http://schemas.microsoft.com/office/powerpoint/2010/main" val="808354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0"/>
            <a:ext cx="8610600" cy="990600"/>
          </a:xfrm>
        </p:spPr>
        <p:txBody>
          <a:bodyPr/>
          <a:lstStyle/>
          <a:p>
            <a:pPr eaLnBrk="1" hangingPunct="1"/>
            <a:r>
              <a:rPr lang="en-US" altLang="en-US" sz="3600" smtClean="0">
                <a:solidFill>
                  <a:srgbClr val="CC0000"/>
                </a:solidFill>
              </a:rPr>
              <a:t> </a:t>
            </a:r>
            <a:r>
              <a:rPr lang="en-US" altLang="en-US" sz="2800" smtClean="0">
                <a:solidFill>
                  <a:srgbClr val="CC0000"/>
                </a:solidFill>
              </a:rPr>
              <a:t>Due to their complexity, clouds are difficult to model</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05000"/>
            <a:ext cx="42672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5213"/>
            <a:ext cx="449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
          <p:cNvSpPr txBox="1">
            <a:spLocks noChangeArrowheads="1"/>
          </p:cNvSpPr>
          <p:nvPr/>
        </p:nvSpPr>
        <p:spPr bwMode="auto">
          <a:xfrm>
            <a:off x="0" y="5943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a:solidFill>
                  <a:srgbClr val="002060"/>
                </a:solidFill>
              </a:rPr>
              <a:t>Satellites are useful for identifying clouds.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38</a:t>
            </a:fld>
            <a:endParaRPr lang="en-US"/>
          </a:p>
        </p:txBody>
      </p:sp>
    </p:spTree>
    <p:extLst>
      <p:ext uri="{BB962C8B-B14F-4D97-AF65-F5344CB8AC3E}">
        <p14:creationId xmlns:p14="http://schemas.microsoft.com/office/powerpoint/2010/main" val="1222629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25" y="1295400"/>
            <a:ext cx="686435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a:xfrm>
            <a:off x="381000" y="76200"/>
            <a:ext cx="8077200" cy="1219200"/>
          </a:xfrm>
        </p:spPr>
        <p:txBody>
          <a:bodyPr/>
          <a:lstStyle/>
          <a:p>
            <a:pPr eaLnBrk="1" hangingPunct="1"/>
            <a:r>
              <a:rPr lang="en-US" altLang="en-US" sz="3600" smtClean="0">
                <a:solidFill>
                  <a:srgbClr val="CC0000"/>
                </a:solidFill>
              </a:rPr>
              <a:t>“Man made” clouds: Airplane Tracks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39</a:t>
            </a:fld>
            <a:endParaRPr lang="en-US"/>
          </a:p>
        </p:txBody>
      </p:sp>
    </p:spTree>
    <p:extLst>
      <p:ext uri="{BB962C8B-B14F-4D97-AF65-F5344CB8AC3E}">
        <p14:creationId xmlns:p14="http://schemas.microsoft.com/office/powerpoint/2010/main" val="944545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28600" y="228600"/>
            <a:ext cx="8382000" cy="6400800"/>
          </a:xfrm>
        </p:spPr>
        <p:txBody>
          <a:bodyPr>
            <a:noAutofit/>
          </a:bodyPr>
          <a:lstStyle/>
          <a:p>
            <a:pPr algn="l">
              <a:buFont typeface="Arial" pitchFamily="34" charset="0"/>
              <a:buChar char="•"/>
            </a:pPr>
            <a:r>
              <a:rPr lang="en-US" dirty="0" smtClean="0">
                <a:solidFill>
                  <a:srgbClr val="002060"/>
                </a:solidFill>
                <a:latin typeface="Times New Roman" pitchFamily="18" charset="0"/>
                <a:cs typeface="Times New Roman" pitchFamily="18" charset="0"/>
              </a:rPr>
              <a:t> Water </a:t>
            </a:r>
            <a:r>
              <a:rPr lang="en-US" dirty="0">
                <a:solidFill>
                  <a:srgbClr val="002060"/>
                </a:solidFill>
                <a:latin typeface="Times New Roman" pitchFamily="18" charset="0"/>
                <a:cs typeface="Times New Roman" pitchFamily="18" charset="0"/>
              </a:rPr>
              <a:t>vapor and molecular oxygen exhibit absorption lines in the microwave region. </a:t>
            </a:r>
            <a:endParaRPr lang="en-US" dirty="0" smtClean="0">
              <a:solidFill>
                <a:srgbClr val="002060"/>
              </a:solidFill>
              <a:latin typeface="Times New Roman" pitchFamily="18" charset="0"/>
              <a:cs typeface="Times New Roman" pitchFamily="18" charset="0"/>
            </a:endParaRPr>
          </a:p>
          <a:p>
            <a:pPr algn="l">
              <a:buFont typeface="Arial" pitchFamily="34" charset="0"/>
              <a:buChar char="•"/>
            </a:pPr>
            <a:r>
              <a:rPr lang="en-US" dirty="0" smtClean="0">
                <a:solidFill>
                  <a:srgbClr val="002060"/>
                </a:solidFill>
                <a:latin typeface="Times New Roman" pitchFamily="18" charset="0"/>
                <a:cs typeface="Times New Roman" pitchFamily="18" charset="0"/>
              </a:rPr>
              <a:t> Below </a:t>
            </a:r>
            <a:r>
              <a:rPr lang="en-US" dirty="0">
                <a:solidFill>
                  <a:srgbClr val="002060"/>
                </a:solidFill>
                <a:latin typeface="Times New Roman" pitchFamily="18" charset="0"/>
                <a:cs typeface="Times New Roman" pitchFamily="18" charset="0"/>
              </a:rPr>
              <a:t>40 GHz (1 GHz = 10</a:t>
            </a:r>
            <a:r>
              <a:rPr lang="en-US" baseline="30000" dirty="0">
                <a:solidFill>
                  <a:srgbClr val="002060"/>
                </a:solidFill>
                <a:latin typeface="Times New Roman" pitchFamily="18" charset="0"/>
                <a:cs typeface="Times New Roman" pitchFamily="18" charset="0"/>
              </a:rPr>
              <a:t>9</a:t>
            </a:r>
            <a:r>
              <a:rPr lang="en-US" dirty="0">
                <a:solidFill>
                  <a:srgbClr val="002060"/>
                </a:solidFill>
                <a:latin typeface="Times New Roman" pitchFamily="18" charset="0"/>
                <a:cs typeface="Times New Roman" pitchFamily="18" charset="0"/>
              </a:rPr>
              <a:t> cycles/sec; note 1 cm = 30 GHz) only the weakly absorbing pressure broadened 22.235 GHz water vapor line is dominant. </a:t>
            </a:r>
            <a:r>
              <a:rPr lang="en-US" dirty="0" smtClean="0">
                <a:solidFill>
                  <a:srgbClr val="002060"/>
                </a:solidFill>
                <a:latin typeface="Times New Roman" pitchFamily="18" charset="0"/>
                <a:cs typeface="Times New Roman" pitchFamily="18" charset="0"/>
              </a:rPr>
              <a:t> </a:t>
            </a:r>
          </a:p>
          <a:p>
            <a:pPr algn="l">
              <a:buFont typeface="Arial" pitchFamily="34" charset="0"/>
              <a:buChar char="•"/>
            </a:pPr>
            <a:r>
              <a:rPr lang="en-US" dirty="0" smtClean="0">
                <a:solidFill>
                  <a:srgbClr val="002060"/>
                </a:solidFill>
                <a:latin typeface="Times New Roman" pitchFamily="18" charset="0"/>
                <a:cs typeface="Times New Roman" pitchFamily="18" charset="0"/>
              </a:rPr>
              <a:t> At </a:t>
            </a:r>
            <a:r>
              <a:rPr lang="en-US" dirty="0">
                <a:solidFill>
                  <a:srgbClr val="002060"/>
                </a:solidFill>
                <a:latin typeface="Times New Roman" pitchFamily="18" charset="0"/>
                <a:cs typeface="Times New Roman" pitchFamily="18" charset="0"/>
              </a:rPr>
              <a:t>about 31.4 GHz, air is relatively transparent. </a:t>
            </a:r>
            <a:r>
              <a:rPr lang="en-US" dirty="0" smtClean="0">
                <a:solidFill>
                  <a:srgbClr val="002060"/>
                </a:solidFill>
                <a:latin typeface="Times New Roman" pitchFamily="18" charset="0"/>
                <a:cs typeface="Times New Roman" pitchFamily="18" charset="0"/>
              </a:rPr>
              <a:t> </a:t>
            </a:r>
          </a:p>
          <a:p>
            <a:pPr algn="l">
              <a:buFont typeface="Arial" pitchFamily="34" charset="0"/>
              <a:buChar char="•"/>
            </a:pP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For frequencies greater than 120 GHz. water vapor absorption again becomes dominant due to the strongly absorbing line at 183 GHz. </a:t>
            </a:r>
            <a:r>
              <a:rPr lang="en-US" i="1" dirty="0">
                <a:solidFill>
                  <a:srgbClr val="C00000"/>
                </a:solidFill>
                <a:latin typeface="Times New Roman" pitchFamily="18" charset="0"/>
                <a:cs typeface="Times New Roman" pitchFamily="18" charset="0"/>
              </a:rPr>
              <a:t>Figure </a:t>
            </a:r>
            <a:r>
              <a:rPr lang="en-US" i="1" dirty="0" smtClean="0">
                <a:solidFill>
                  <a:srgbClr val="C00000"/>
                </a:solidFill>
                <a:latin typeface="Times New Roman" pitchFamily="18" charset="0"/>
                <a:cs typeface="Times New Roman" pitchFamily="18" charset="0"/>
              </a:rPr>
              <a:t>1</a:t>
            </a: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show the vertical atmospheric transmittance as a function of frequency for a standard atmosphere.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8915400" cy="5608638"/>
          </a:xfrm>
        </p:spPr>
        <p:txBody>
          <a:bodyPr/>
          <a:lstStyle/>
          <a:p>
            <a:r>
              <a:rPr lang="en-US" altLang="en-US" smtClean="0"/>
              <a:t/>
            </a:r>
            <a:br>
              <a:rPr lang="en-US" altLang="en-US" smtClean="0"/>
            </a:br>
            <a:r>
              <a:rPr lang="en-US" altLang="en-US" sz="3200" smtClean="0">
                <a:solidFill>
                  <a:srgbClr val="002060"/>
                </a:solidFill>
              </a:rPr>
              <a:t>Over the last dozen years, NASA has launched a series of satellites – known collectively as the Earth Observing System (EOS) – that has provided critical insights into the dynamics of the entire Earth system: clouds, oceans, vegetation, ice, solid Earth and atmosphere (see next slide). Now NASA is helping to create a new generation of satellites to extend and improve upon the Earth system data records established by EOS.</a:t>
            </a:r>
          </a:p>
        </p:txBody>
      </p:sp>
      <p:sp>
        <p:nvSpPr>
          <p:cNvPr id="2" name="Slide Number Placeholder 1"/>
          <p:cNvSpPr>
            <a:spLocks noGrp="1"/>
          </p:cNvSpPr>
          <p:nvPr>
            <p:ph type="sldNum" sz="quarter" idx="12"/>
          </p:nvPr>
        </p:nvSpPr>
        <p:spPr/>
        <p:txBody>
          <a:bodyPr/>
          <a:lstStyle/>
          <a:p>
            <a:fld id="{3B61ACE0-B4C6-4281-9137-DAF2A4BC917B}" type="slidenum">
              <a:rPr lang="en-US" smtClean="0"/>
              <a:pPr/>
              <a:t>40</a:t>
            </a:fld>
            <a:endParaRPr lang="en-US"/>
          </a:p>
        </p:txBody>
      </p:sp>
    </p:spTree>
    <p:extLst>
      <p:ext uri="{BB962C8B-B14F-4D97-AF65-F5344CB8AC3E}">
        <p14:creationId xmlns:p14="http://schemas.microsoft.com/office/powerpoint/2010/main" val="1703473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44638" y="5070475"/>
            <a:ext cx="53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ERBS</a:t>
            </a:r>
          </a:p>
        </p:txBody>
      </p:sp>
      <p:sp>
        <p:nvSpPr>
          <p:cNvPr id="17411" name="Text Box 3"/>
          <p:cNvSpPr txBox="1">
            <a:spLocks noChangeArrowheads="1"/>
          </p:cNvSpPr>
          <p:nvPr/>
        </p:nvSpPr>
        <p:spPr bwMode="auto">
          <a:xfrm>
            <a:off x="228600" y="150813"/>
            <a:ext cx="88392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3100" b="1">
                <a:solidFill>
                  <a:schemeClr val="accent2"/>
                </a:solidFill>
              </a:rPr>
              <a:t>Spaceborne Earth Observation Systems</a:t>
            </a:r>
          </a:p>
        </p:txBody>
      </p:sp>
      <p:pic>
        <p:nvPicPr>
          <p:cNvPr id="17412" name="Picture 4" descr="map"/>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052763" y="2120900"/>
            <a:ext cx="3198812"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2955925" y="2006600"/>
            <a:ext cx="3382963" cy="3382963"/>
            <a:chOff x="2537" y="1182"/>
            <a:chExt cx="2131" cy="2131"/>
          </a:xfrm>
        </p:grpSpPr>
        <p:sp>
          <p:nvSpPr>
            <p:cNvPr id="17467" name="Oval 6"/>
            <p:cNvSpPr>
              <a:spLocks noChangeArrowheads="1"/>
            </p:cNvSpPr>
            <p:nvPr/>
          </p:nvSpPr>
          <p:spPr bwMode="auto">
            <a:xfrm>
              <a:off x="2537" y="1182"/>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graphicFrame>
          <p:nvGraphicFramePr>
            <p:cNvPr id="17468" name="Object 7"/>
            <p:cNvGraphicFramePr>
              <a:graphicFrameLocks/>
            </p:cNvGraphicFramePr>
            <p:nvPr/>
          </p:nvGraphicFramePr>
          <p:xfrm>
            <a:off x="2580" y="1211"/>
            <a:ext cx="2073" cy="2073"/>
          </p:xfrm>
          <a:graphic>
            <a:graphicData uri="http://schemas.openxmlformats.org/presentationml/2006/ole">
              <mc:AlternateContent xmlns:mc="http://schemas.openxmlformats.org/markup-compatibility/2006">
                <mc:Choice xmlns:v="urn:schemas-microsoft-com:vml" Requires="v">
                  <p:oleObj spid="_x0000_s72716" name="Photo Editor Photo" r:id="rId4" imgW="1561905" imgH="1533739" progId="MSPhotoEd.3">
                    <p:embed/>
                  </p:oleObj>
                </mc:Choice>
                <mc:Fallback>
                  <p:oleObj name="Photo Editor Photo" r:id="rId4" imgW="1561905" imgH="1533739" progId="MSPhotoEd.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0" y="1211"/>
                          <a:ext cx="2073" cy="207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53882" dir="2700000" algn="ctr" rotWithShape="0">
                                  <a:srgbClr val="000032">
                                    <a:alpha val="50000"/>
                                  </a:srgbClr>
                                </a:outerShdw>
                              </a:effectLst>
                            </a14:hiddenEffects>
                          </a:ext>
                        </a:extLst>
                      </p:spPr>
                    </p:pic>
                  </p:oleObj>
                </mc:Fallback>
              </mc:AlternateContent>
            </a:graphicData>
          </a:graphic>
        </p:graphicFrame>
      </p:grpSp>
      <p:grpSp>
        <p:nvGrpSpPr>
          <p:cNvPr id="3" name="Group 8"/>
          <p:cNvGrpSpPr>
            <a:grpSpLocks/>
          </p:cNvGrpSpPr>
          <p:nvPr/>
        </p:nvGrpSpPr>
        <p:grpSpPr bwMode="auto">
          <a:xfrm>
            <a:off x="2962275" y="2006600"/>
            <a:ext cx="3382963" cy="3382963"/>
            <a:chOff x="396" y="874"/>
            <a:chExt cx="2131" cy="2131"/>
          </a:xfrm>
        </p:grpSpPr>
        <p:sp>
          <p:nvSpPr>
            <p:cNvPr id="17465" name="Oval 9"/>
            <p:cNvSpPr>
              <a:spLocks noChangeArrowheads="1"/>
            </p:cNvSpPr>
            <p:nvPr/>
          </p:nvSpPr>
          <p:spPr bwMode="auto">
            <a:xfrm>
              <a:off x="396" y="874"/>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pic>
          <p:nvPicPr>
            <p:cNvPr id="1746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 y="941"/>
              <a:ext cx="2015" cy="20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 name="Group 11"/>
          <p:cNvGrpSpPr>
            <a:grpSpLocks/>
          </p:cNvGrpSpPr>
          <p:nvPr/>
        </p:nvGrpSpPr>
        <p:grpSpPr bwMode="auto">
          <a:xfrm>
            <a:off x="2963863" y="2020888"/>
            <a:ext cx="3382962" cy="3382962"/>
            <a:chOff x="424" y="892"/>
            <a:chExt cx="2131" cy="2131"/>
          </a:xfrm>
        </p:grpSpPr>
        <p:sp>
          <p:nvSpPr>
            <p:cNvPr id="17463" name="Oval 12"/>
            <p:cNvSpPr>
              <a:spLocks noChangeArrowheads="1"/>
            </p:cNvSpPr>
            <p:nvPr/>
          </p:nvSpPr>
          <p:spPr bwMode="auto">
            <a:xfrm>
              <a:off x="424" y="892"/>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pic>
          <p:nvPicPr>
            <p:cNvPr id="1746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 y="927"/>
              <a:ext cx="2073" cy="20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7416" name="Group 14"/>
          <p:cNvGrpSpPr>
            <a:grpSpLocks/>
          </p:cNvGrpSpPr>
          <p:nvPr/>
        </p:nvGrpSpPr>
        <p:grpSpPr bwMode="auto">
          <a:xfrm>
            <a:off x="5805488" y="5534025"/>
            <a:ext cx="1208087" cy="639763"/>
            <a:chOff x="126" y="1904"/>
            <a:chExt cx="460" cy="314"/>
          </a:xfrm>
        </p:grpSpPr>
        <p:pic>
          <p:nvPicPr>
            <p:cNvPr id="17461" name="Picture 15" descr="ter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 y="1931"/>
              <a:ext cx="460"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2" name="Text Box 16"/>
            <p:cNvSpPr txBox="1">
              <a:spLocks noChangeArrowheads="1"/>
            </p:cNvSpPr>
            <p:nvPr/>
          </p:nvSpPr>
          <p:spPr bwMode="auto">
            <a:xfrm>
              <a:off x="392" y="1904"/>
              <a:ext cx="12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Terra</a:t>
              </a:r>
            </a:p>
          </p:txBody>
        </p:sp>
      </p:grpSp>
      <p:grpSp>
        <p:nvGrpSpPr>
          <p:cNvPr id="17417" name="Group 17"/>
          <p:cNvGrpSpPr>
            <a:grpSpLocks/>
          </p:cNvGrpSpPr>
          <p:nvPr/>
        </p:nvGrpSpPr>
        <p:grpSpPr bwMode="auto">
          <a:xfrm>
            <a:off x="5981700" y="1397000"/>
            <a:ext cx="1285875" cy="647700"/>
            <a:chOff x="3730" y="651"/>
            <a:chExt cx="810" cy="408"/>
          </a:xfrm>
        </p:grpSpPr>
        <p:pic>
          <p:nvPicPr>
            <p:cNvPr id="17459" name="Picture 18" descr="Aqua"/>
            <p:cNvPicPr>
              <a:picLocks noChangeAspect="1" noChangeArrowheads="1"/>
            </p:cNvPicPr>
            <p:nvPr/>
          </p:nvPicPr>
          <p:blipFill>
            <a:blip r:embed="rId9">
              <a:lum bright="38000"/>
              <a:extLst>
                <a:ext uri="{28A0092B-C50C-407E-A947-70E740481C1C}">
                  <a14:useLocalDpi xmlns:a14="http://schemas.microsoft.com/office/drawing/2010/main" val="0"/>
                </a:ext>
              </a:extLst>
            </a:blip>
            <a:srcRect/>
            <a:stretch>
              <a:fillRect/>
            </a:stretch>
          </p:blipFill>
          <p:spPr bwMode="auto">
            <a:xfrm>
              <a:off x="3730" y="684"/>
              <a:ext cx="81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0" name="Text Box 19"/>
            <p:cNvSpPr txBox="1">
              <a:spLocks noChangeArrowheads="1"/>
            </p:cNvSpPr>
            <p:nvPr/>
          </p:nvSpPr>
          <p:spPr bwMode="auto">
            <a:xfrm>
              <a:off x="3951" y="651"/>
              <a:ext cx="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Aqua</a:t>
              </a:r>
            </a:p>
          </p:txBody>
        </p:sp>
      </p:grpSp>
      <p:grpSp>
        <p:nvGrpSpPr>
          <p:cNvPr id="17418" name="Group 20"/>
          <p:cNvGrpSpPr>
            <a:grpSpLocks/>
          </p:cNvGrpSpPr>
          <p:nvPr/>
        </p:nvGrpSpPr>
        <p:grpSpPr bwMode="auto">
          <a:xfrm>
            <a:off x="2343150" y="5613400"/>
            <a:ext cx="1112838" cy="715963"/>
            <a:chOff x="1486" y="3187"/>
            <a:chExt cx="701" cy="451"/>
          </a:xfrm>
        </p:grpSpPr>
        <p:pic>
          <p:nvPicPr>
            <p:cNvPr id="17457" name="Picture 21" descr="gra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6" y="3290"/>
              <a:ext cx="70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8" name="Text Box 22"/>
            <p:cNvSpPr txBox="1">
              <a:spLocks noChangeArrowheads="1"/>
            </p:cNvSpPr>
            <p:nvPr/>
          </p:nvSpPr>
          <p:spPr bwMode="auto">
            <a:xfrm>
              <a:off x="1697" y="3187"/>
              <a:ext cx="2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Grace</a:t>
              </a:r>
            </a:p>
          </p:txBody>
        </p:sp>
      </p:grpSp>
      <p:grpSp>
        <p:nvGrpSpPr>
          <p:cNvPr id="17419" name="Group 23"/>
          <p:cNvGrpSpPr>
            <a:grpSpLocks/>
          </p:cNvGrpSpPr>
          <p:nvPr/>
        </p:nvGrpSpPr>
        <p:grpSpPr bwMode="auto">
          <a:xfrm>
            <a:off x="1346200" y="1806575"/>
            <a:ext cx="1009650" cy="958850"/>
            <a:chOff x="780" y="909"/>
            <a:chExt cx="636" cy="604"/>
          </a:xfrm>
        </p:grpSpPr>
        <p:pic>
          <p:nvPicPr>
            <p:cNvPr id="17455" name="Picture 24" descr="quicksca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 y="1058"/>
              <a:ext cx="499"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6" name="Text Box 25"/>
            <p:cNvSpPr txBox="1">
              <a:spLocks noChangeArrowheads="1"/>
            </p:cNvSpPr>
            <p:nvPr/>
          </p:nvSpPr>
          <p:spPr bwMode="auto">
            <a:xfrm>
              <a:off x="780" y="909"/>
              <a:ext cx="3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QuikScat</a:t>
              </a:r>
            </a:p>
          </p:txBody>
        </p:sp>
      </p:grpSp>
      <p:grpSp>
        <p:nvGrpSpPr>
          <p:cNvPr id="17420" name="Group 26"/>
          <p:cNvGrpSpPr>
            <a:grpSpLocks/>
          </p:cNvGrpSpPr>
          <p:nvPr/>
        </p:nvGrpSpPr>
        <p:grpSpPr bwMode="auto">
          <a:xfrm>
            <a:off x="7078663" y="1716088"/>
            <a:ext cx="860425" cy="914400"/>
            <a:chOff x="4325" y="936"/>
            <a:chExt cx="542" cy="576"/>
          </a:xfrm>
        </p:grpSpPr>
        <p:pic>
          <p:nvPicPr>
            <p:cNvPr id="17453" name="Picture 27" descr="s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5" y="1100"/>
              <a:ext cx="54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4" name="Text Box 28"/>
            <p:cNvSpPr txBox="1">
              <a:spLocks noChangeArrowheads="1"/>
            </p:cNvSpPr>
            <p:nvPr/>
          </p:nvSpPr>
          <p:spPr bwMode="auto">
            <a:xfrm>
              <a:off x="4586" y="936"/>
              <a:ext cx="19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Sage</a:t>
              </a:r>
            </a:p>
          </p:txBody>
        </p:sp>
      </p:grpSp>
      <p:grpSp>
        <p:nvGrpSpPr>
          <p:cNvPr id="17421" name="Group 29"/>
          <p:cNvGrpSpPr>
            <a:grpSpLocks/>
          </p:cNvGrpSpPr>
          <p:nvPr/>
        </p:nvGrpSpPr>
        <p:grpSpPr bwMode="auto">
          <a:xfrm>
            <a:off x="685800" y="4303713"/>
            <a:ext cx="1135063" cy="1028700"/>
            <a:chOff x="991" y="1853"/>
            <a:chExt cx="354" cy="415"/>
          </a:xfrm>
        </p:grpSpPr>
        <p:pic>
          <p:nvPicPr>
            <p:cNvPr id="17451" name="Picture 30" descr="seawind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2" y="1951"/>
              <a:ext cx="28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2" name="Text Box 31"/>
            <p:cNvSpPr txBox="1">
              <a:spLocks noChangeArrowheads="1"/>
            </p:cNvSpPr>
            <p:nvPr/>
          </p:nvSpPr>
          <p:spPr bwMode="auto">
            <a:xfrm>
              <a:off x="991" y="1853"/>
              <a:ext cx="189"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SeaWinds</a:t>
              </a:r>
            </a:p>
          </p:txBody>
        </p:sp>
      </p:grpSp>
      <p:grpSp>
        <p:nvGrpSpPr>
          <p:cNvPr id="17422" name="Group 32"/>
          <p:cNvGrpSpPr>
            <a:grpSpLocks/>
          </p:cNvGrpSpPr>
          <p:nvPr/>
        </p:nvGrpSpPr>
        <p:grpSpPr bwMode="auto">
          <a:xfrm>
            <a:off x="7667625" y="3590925"/>
            <a:ext cx="942975" cy="679450"/>
            <a:chOff x="4394" y="1467"/>
            <a:chExt cx="594" cy="428"/>
          </a:xfrm>
        </p:grpSpPr>
        <p:pic>
          <p:nvPicPr>
            <p:cNvPr id="17449" name="Picture 33" descr="trmm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1" y="1467"/>
              <a:ext cx="477"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0" name="Text Box 34"/>
            <p:cNvSpPr txBox="1">
              <a:spLocks noChangeArrowheads="1"/>
            </p:cNvSpPr>
            <p:nvPr/>
          </p:nvSpPr>
          <p:spPr bwMode="auto">
            <a:xfrm>
              <a:off x="4394" y="1554"/>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TRMM</a:t>
              </a:r>
            </a:p>
          </p:txBody>
        </p:sp>
      </p:grpSp>
      <p:sp>
        <p:nvSpPr>
          <p:cNvPr id="17423" name="Text Box 35"/>
          <p:cNvSpPr txBox="1">
            <a:spLocks noChangeArrowheads="1"/>
          </p:cNvSpPr>
          <p:nvPr/>
        </p:nvSpPr>
        <p:spPr bwMode="auto">
          <a:xfrm>
            <a:off x="6985000" y="5006975"/>
            <a:ext cx="550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Toms-EP</a:t>
            </a:r>
          </a:p>
        </p:txBody>
      </p:sp>
      <p:grpSp>
        <p:nvGrpSpPr>
          <p:cNvPr id="17424" name="Group 36"/>
          <p:cNvGrpSpPr>
            <a:grpSpLocks/>
          </p:cNvGrpSpPr>
          <p:nvPr/>
        </p:nvGrpSpPr>
        <p:grpSpPr bwMode="auto">
          <a:xfrm>
            <a:off x="3549650" y="5821363"/>
            <a:ext cx="995363" cy="790575"/>
            <a:chOff x="1538" y="2602"/>
            <a:chExt cx="310" cy="319"/>
          </a:xfrm>
        </p:grpSpPr>
        <p:pic>
          <p:nvPicPr>
            <p:cNvPr id="17447" name="Picture 37" descr="uar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38" y="2659"/>
              <a:ext cx="31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8" name="Text Box 38"/>
            <p:cNvSpPr txBox="1">
              <a:spLocks noChangeArrowheads="1"/>
            </p:cNvSpPr>
            <p:nvPr/>
          </p:nvSpPr>
          <p:spPr bwMode="auto">
            <a:xfrm>
              <a:off x="1576" y="2602"/>
              <a:ext cx="11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UARS</a:t>
              </a:r>
            </a:p>
          </p:txBody>
        </p:sp>
      </p:grpSp>
      <p:sp>
        <p:nvSpPr>
          <p:cNvPr id="17425" name="Text Box 39"/>
          <p:cNvSpPr txBox="1">
            <a:spLocks noChangeArrowheads="1"/>
          </p:cNvSpPr>
          <p:nvPr/>
        </p:nvSpPr>
        <p:spPr bwMode="auto">
          <a:xfrm>
            <a:off x="5116513" y="5627688"/>
            <a:ext cx="550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a:t>Jason</a:t>
            </a:r>
          </a:p>
        </p:txBody>
      </p:sp>
      <p:grpSp>
        <p:nvGrpSpPr>
          <p:cNvPr id="17426" name="Group 40"/>
          <p:cNvGrpSpPr>
            <a:grpSpLocks/>
          </p:cNvGrpSpPr>
          <p:nvPr/>
        </p:nvGrpSpPr>
        <p:grpSpPr bwMode="auto">
          <a:xfrm>
            <a:off x="4764088" y="1108075"/>
            <a:ext cx="984250" cy="746125"/>
            <a:chOff x="933" y="2989"/>
            <a:chExt cx="530" cy="272"/>
          </a:xfrm>
        </p:grpSpPr>
        <p:pic>
          <p:nvPicPr>
            <p:cNvPr id="17445" name="Picture 41" descr="landsat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3" y="3067"/>
              <a:ext cx="53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6" name="Text Box 42"/>
            <p:cNvSpPr txBox="1">
              <a:spLocks noChangeArrowheads="1"/>
            </p:cNvSpPr>
            <p:nvPr/>
          </p:nvSpPr>
          <p:spPr bwMode="auto">
            <a:xfrm>
              <a:off x="989" y="2989"/>
              <a:ext cx="308"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Landsat</a:t>
              </a:r>
              <a:r>
                <a:rPr lang="en-US" altLang="en-US" sz="800" b="1" i="1"/>
                <a:t> 7</a:t>
              </a:r>
            </a:p>
          </p:txBody>
        </p:sp>
      </p:grpSp>
      <p:grpSp>
        <p:nvGrpSpPr>
          <p:cNvPr id="17427" name="Group 43"/>
          <p:cNvGrpSpPr>
            <a:grpSpLocks/>
          </p:cNvGrpSpPr>
          <p:nvPr/>
        </p:nvGrpSpPr>
        <p:grpSpPr bwMode="auto">
          <a:xfrm>
            <a:off x="1979613" y="1354138"/>
            <a:ext cx="1438275" cy="879475"/>
            <a:chOff x="1383" y="666"/>
            <a:chExt cx="906" cy="554"/>
          </a:xfrm>
        </p:grpSpPr>
        <p:graphicFrame>
          <p:nvGraphicFramePr>
            <p:cNvPr id="17443" name="Object 44"/>
            <p:cNvGraphicFramePr>
              <a:graphicFrameLocks noChangeAspect="1"/>
            </p:cNvGraphicFramePr>
            <p:nvPr/>
          </p:nvGraphicFramePr>
          <p:xfrm>
            <a:off x="1688" y="712"/>
            <a:ext cx="601" cy="508"/>
          </p:xfrm>
          <a:graphic>
            <a:graphicData uri="http://schemas.openxmlformats.org/presentationml/2006/ole">
              <mc:AlternateContent xmlns:mc="http://schemas.openxmlformats.org/markup-compatibility/2006">
                <mc:Choice xmlns:v="urn:schemas-microsoft-com:vml" Requires="v">
                  <p:oleObj spid="_x0000_s72717" name="Photo Editor Photo" r:id="rId17" imgW="3333333" imgH="2819794" progId="MSPhotoEd.3">
                    <p:embed/>
                  </p:oleObj>
                </mc:Choice>
                <mc:Fallback>
                  <p:oleObj name="Photo Editor Photo" r:id="rId17" imgW="3333333" imgH="2819794" progId="MSPhotoEd.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88" y="712"/>
                          <a:ext cx="601"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44" name="Rectangle 45"/>
            <p:cNvSpPr>
              <a:spLocks noChangeArrowheads="1"/>
            </p:cNvSpPr>
            <p:nvPr/>
          </p:nvSpPr>
          <p:spPr bwMode="auto">
            <a:xfrm>
              <a:off x="1383" y="666"/>
              <a:ext cx="4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SORCE</a:t>
              </a:r>
            </a:p>
          </p:txBody>
        </p:sp>
      </p:grpSp>
      <p:sp>
        <p:nvSpPr>
          <p:cNvPr id="17428" name="Text Box 46"/>
          <p:cNvSpPr txBox="1">
            <a:spLocks noChangeArrowheads="1"/>
          </p:cNvSpPr>
          <p:nvPr/>
        </p:nvSpPr>
        <p:spPr bwMode="auto">
          <a:xfrm>
            <a:off x="8175625" y="4383088"/>
            <a:ext cx="669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ACRIMSAT</a:t>
            </a:r>
          </a:p>
        </p:txBody>
      </p:sp>
      <p:sp>
        <p:nvSpPr>
          <p:cNvPr id="17429" name="Text Box 47"/>
          <p:cNvSpPr txBox="1">
            <a:spLocks noChangeArrowheads="1"/>
          </p:cNvSpPr>
          <p:nvPr/>
        </p:nvSpPr>
        <p:spPr bwMode="auto">
          <a:xfrm>
            <a:off x="7642225" y="2554288"/>
            <a:ext cx="481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EO-1</a:t>
            </a:r>
          </a:p>
        </p:txBody>
      </p:sp>
      <p:grpSp>
        <p:nvGrpSpPr>
          <p:cNvPr id="17430" name="Group 48"/>
          <p:cNvGrpSpPr>
            <a:grpSpLocks/>
          </p:cNvGrpSpPr>
          <p:nvPr/>
        </p:nvGrpSpPr>
        <p:grpSpPr bwMode="auto">
          <a:xfrm>
            <a:off x="3221038" y="1030288"/>
            <a:ext cx="1373187" cy="944562"/>
            <a:chOff x="1919" y="432"/>
            <a:chExt cx="865" cy="595"/>
          </a:xfrm>
        </p:grpSpPr>
        <p:sp>
          <p:nvSpPr>
            <p:cNvPr id="17441" name="Text Box 49"/>
            <p:cNvSpPr txBox="1">
              <a:spLocks noChangeArrowheads="1"/>
            </p:cNvSpPr>
            <p:nvPr/>
          </p:nvSpPr>
          <p:spPr bwMode="auto">
            <a:xfrm>
              <a:off x="1919" y="432"/>
              <a:ext cx="7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TOPEX/Poseidon</a:t>
              </a:r>
            </a:p>
          </p:txBody>
        </p:sp>
        <p:pic>
          <p:nvPicPr>
            <p:cNvPr id="17442" name="Picture 50" descr="TOPEX-Poseidon-sc-wh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24" y="576"/>
              <a:ext cx="66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31" name="Picture 51" descr="SEAWiFS"/>
          <p:cNvPicPr>
            <a:picLocks noChangeAspect="1" noChangeArrowheads="1"/>
          </p:cNvPicPr>
          <p:nvPr/>
        </p:nvPicPr>
        <p:blipFill>
          <a:blip r:embed="rId20">
            <a:extLst>
              <a:ext uri="{28A0092B-C50C-407E-A947-70E740481C1C}">
                <a14:useLocalDpi xmlns:a14="http://schemas.microsoft.com/office/drawing/2010/main" val="0"/>
              </a:ext>
            </a:extLst>
          </a:blip>
          <a:srcRect r="16176" b="11765"/>
          <a:stretch>
            <a:fillRect/>
          </a:stretch>
        </p:blipFill>
        <p:spPr bwMode="auto">
          <a:xfrm>
            <a:off x="1012825" y="2782888"/>
            <a:ext cx="1085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Text Box 52"/>
          <p:cNvSpPr txBox="1">
            <a:spLocks noChangeArrowheads="1"/>
          </p:cNvSpPr>
          <p:nvPr/>
        </p:nvSpPr>
        <p:spPr bwMode="auto">
          <a:xfrm>
            <a:off x="708025" y="2859088"/>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SeaWiFS</a:t>
            </a:r>
          </a:p>
        </p:txBody>
      </p:sp>
      <p:pic>
        <p:nvPicPr>
          <p:cNvPr id="17433" name="Picture 53" descr="icesat_whi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60425" y="3544888"/>
            <a:ext cx="10096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4" name="Text Box 54"/>
          <p:cNvSpPr txBox="1">
            <a:spLocks noChangeArrowheads="1"/>
          </p:cNvSpPr>
          <p:nvPr/>
        </p:nvSpPr>
        <p:spPr bwMode="auto">
          <a:xfrm>
            <a:off x="646113" y="3448050"/>
            <a:ext cx="374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IceSat</a:t>
            </a:r>
          </a:p>
        </p:txBody>
      </p:sp>
      <p:pic>
        <p:nvPicPr>
          <p:cNvPr id="17435" name="Picture 55" descr="ERBS-SC-wht"/>
          <p:cNvPicPr>
            <a:picLocks noChangeAspect="1" noChangeArrowheads="1"/>
          </p:cNvPicPr>
          <p:nvPr/>
        </p:nvPicPr>
        <p:blipFill>
          <a:blip r:embed="rId22">
            <a:extLst>
              <a:ext uri="{28A0092B-C50C-407E-A947-70E740481C1C}">
                <a14:useLocalDpi xmlns:a14="http://schemas.microsoft.com/office/drawing/2010/main" val="0"/>
              </a:ext>
            </a:extLst>
          </a:blip>
          <a:srcRect l="5556" t="516" r="38426" b="58798"/>
          <a:stretch>
            <a:fillRect/>
          </a:stretch>
        </p:blipFill>
        <p:spPr bwMode="auto">
          <a:xfrm>
            <a:off x="1393825" y="5297488"/>
            <a:ext cx="11525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56" descr="jason-1-sc-wht"/>
          <p:cNvPicPr>
            <a:picLocks noChangeAspect="1" noChangeArrowheads="1"/>
          </p:cNvPicPr>
          <p:nvPr/>
        </p:nvPicPr>
        <p:blipFill>
          <a:blip r:embed="rId23" cstate="print">
            <a:clrChange>
              <a:clrFrom>
                <a:srgbClr val="F4F9EF"/>
              </a:clrFrom>
              <a:clrTo>
                <a:srgbClr val="F4F9EF">
                  <a:alpha val="0"/>
                </a:srgbClr>
              </a:clrTo>
            </a:clrChange>
            <a:extLst>
              <a:ext uri="{28A0092B-C50C-407E-A947-70E740481C1C}">
                <a14:useLocalDpi xmlns:a14="http://schemas.microsoft.com/office/drawing/2010/main" val="0"/>
              </a:ext>
            </a:extLst>
          </a:blip>
          <a:srcRect/>
          <a:stretch>
            <a:fillRect/>
          </a:stretch>
        </p:blipFill>
        <p:spPr bwMode="auto">
          <a:xfrm>
            <a:off x="4602163" y="5883275"/>
            <a:ext cx="13335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57" descr="AcrimSat"/>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794625" y="4611688"/>
            <a:ext cx="8572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58" descr="toms-ep-sc2-wht"/>
          <p:cNvPicPr>
            <a:picLocks noChangeAspect="1" noChangeArrowheads="1"/>
          </p:cNvPicPr>
          <p:nvPr/>
        </p:nvPicPr>
        <p:blipFill>
          <a:blip r:embed="rId25" cstate="print">
            <a:extLst>
              <a:ext uri="{28A0092B-C50C-407E-A947-70E740481C1C}">
                <a14:useLocalDpi xmlns:a14="http://schemas.microsoft.com/office/drawing/2010/main" val="0"/>
              </a:ext>
            </a:extLst>
          </a:blip>
          <a:srcRect l="55173" t="30168" b="2794"/>
          <a:stretch>
            <a:fillRect/>
          </a:stretch>
        </p:blipFill>
        <p:spPr bwMode="auto">
          <a:xfrm>
            <a:off x="7108825" y="5221288"/>
            <a:ext cx="10001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59" descr="eo_1_rend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66025" y="2782888"/>
            <a:ext cx="9144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64" name="Picture 6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09900" y="2097088"/>
            <a:ext cx="3254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3B61ACE0-B4C6-4281-9137-DAF2A4BC917B}" type="slidenum">
              <a:rPr lang="en-US" smtClean="0"/>
              <a:pPr/>
              <a:t>41</a:t>
            </a:fld>
            <a:endParaRPr lang="en-US"/>
          </a:p>
        </p:txBody>
      </p:sp>
    </p:spTree>
    <p:extLst>
      <p:ext uri="{BB962C8B-B14F-4D97-AF65-F5344CB8AC3E}">
        <p14:creationId xmlns:p14="http://schemas.microsoft.com/office/powerpoint/2010/main" val="118799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123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73100" y="0"/>
            <a:ext cx="7772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400">
                <a:solidFill>
                  <a:srgbClr val="C00000"/>
                </a:solidFill>
              </a:rPr>
              <a:t>A configuration of several satellites with complimentary capabilities is considered as ideal for cloud research. In particular, the newer systems with active capabilities.</a:t>
            </a:r>
          </a:p>
        </p:txBody>
      </p:sp>
      <p:pic>
        <p:nvPicPr>
          <p:cNvPr id="18435" name="Picture 3" descr="F:\PICASSO\3-satellite fig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355725"/>
            <a:ext cx="78486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3733800" y="2057400"/>
            <a:ext cx="1227138" cy="304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      CALIPSO</a:t>
            </a:r>
          </a:p>
        </p:txBody>
      </p:sp>
      <p:sp>
        <p:nvSpPr>
          <p:cNvPr id="18437" name="Text Box 5"/>
          <p:cNvSpPr txBox="1">
            <a:spLocks noChangeArrowheads="1"/>
          </p:cNvSpPr>
          <p:nvPr/>
        </p:nvSpPr>
        <p:spPr bwMode="auto">
          <a:xfrm>
            <a:off x="2209800" y="1981200"/>
            <a:ext cx="887413" cy="304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      Aqua</a:t>
            </a:r>
          </a:p>
        </p:txBody>
      </p:sp>
      <p:sp>
        <p:nvSpPr>
          <p:cNvPr id="18438" name="Text Box 6"/>
          <p:cNvSpPr txBox="1">
            <a:spLocks noChangeArrowheads="1"/>
          </p:cNvSpPr>
          <p:nvPr/>
        </p:nvSpPr>
        <p:spPr bwMode="auto">
          <a:xfrm>
            <a:off x="6019800" y="2286000"/>
            <a:ext cx="919163" cy="304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CloudSat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42</a:t>
            </a:fld>
            <a:endParaRPr lang="en-US"/>
          </a:p>
        </p:txBody>
      </p:sp>
    </p:spTree>
    <p:extLst>
      <p:ext uri="{BB962C8B-B14F-4D97-AF65-F5344CB8AC3E}">
        <p14:creationId xmlns:p14="http://schemas.microsoft.com/office/powerpoint/2010/main" val="884324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6629400"/>
          </a:xfrm>
        </p:spPr>
        <p:txBody>
          <a:bodyPr>
            <a:normAutofit fontScale="90000"/>
          </a:bodyPr>
          <a:lstStyle/>
          <a:p>
            <a:pPr algn="l"/>
            <a:r>
              <a:rPr lang="en-US" sz="4000" dirty="0" smtClean="0">
                <a:solidFill>
                  <a:srgbClr val="C00000"/>
                </a:solidFill>
                <a:latin typeface="Times New Roman" pitchFamily="18" charset="0"/>
                <a:cs typeface="Times New Roman" pitchFamily="18" charset="0"/>
              </a:rPr>
              <a:t>Special problem </a:t>
            </a:r>
            <a:r>
              <a:rPr lang="en-US" sz="4000" dirty="0" smtClean="0">
                <a:solidFill>
                  <a:srgbClr val="002060"/>
                </a:solidFill>
                <a:latin typeface="Times New Roman" pitchFamily="18" charset="0"/>
                <a:cs typeface="Times New Roman" pitchFamily="18" charset="0"/>
              </a:rPr>
              <a:t>in the use of </a:t>
            </a:r>
            <a:r>
              <a:rPr lang="en-US" sz="4000" dirty="0" smtClean="0">
                <a:solidFill>
                  <a:srgbClr val="C00000"/>
                </a:solidFill>
                <a:latin typeface="Times New Roman" pitchFamily="18" charset="0"/>
                <a:cs typeface="Times New Roman" pitchFamily="18" charset="0"/>
              </a:rPr>
              <a:t>microwave</a:t>
            </a:r>
            <a:r>
              <a:rPr lang="en-US" sz="4000" dirty="0" smtClean="0">
                <a:solidFill>
                  <a:srgbClr val="002060"/>
                </a:solidFill>
                <a:latin typeface="Times New Roman" pitchFamily="18" charset="0"/>
                <a:cs typeface="Times New Roman" pitchFamily="18" charset="0"/>
              </a:rPr>
              <a:t> from a satellite platform is the </a:t>
            </a:r>
            <a:r>
              <a:rPr lang="en-US" sz="4000" dirty="0" smtClean="0">
                <a:solidFill>
                  <a:srgbClr val="C00000"/>
                </a:solidFill>
                <a:latin typeface="Times New Roman" pitchFamily="18" charset="0"/>
                <a:cs typeface="Times New Roman" pitchFamily="18" charset="0"/>
              </a:rPr>
              <a:t>emissivity of the earth surface.</a:t>
            </a:r>
            <a:r>
              <a:rPr lang="en-US" sz="4000" dirty="0" smtClean="0">
                <a:solidFill>
                  <a:srgbClr val="002060"/>
                </a:solidFill>
                <a:latin typeface="Times New Roman" pitchFamily="18" charset="0"/>
                <a:cs typeface="Times New Roman" pitchFamily="18" charset="0"/>
              </a:rPr>
              <a:t> In the microwave region of the spectrum, emissivity values of the earth surface </a:t>
            </a:r>
            <a:r>
              <a:rPr lang="en-US" sz="4000" dirty="0" smtClean="0">
                <a:solidFill>
                  <a:srgbClr val="C00000"/>
                </a:solidFill>
                <a:latin typeface="Times New Roman" pitchFamily="18" charset="0"/>
                <a:cs typeface="Times New Roman" pitchFamily="18" charset="0"/>
              </a:rPr>
              <a:t>range</a:t>
            </a:r>
            <a:r>
              <a:rPr lang="en-US" sz="4000" dirty="0" smtClean="0">
                <a:solidFill>
                  <a:srgbClr val="002060"/>
                </a:solidFill>
                <a:latin typeface="Times New Roman" pitchFamily="18" charset="0"/>
                <a:cs typeface="Times New Roman" pitchFamily="18" charset="0"/>
              </a:rPr>
              <a:t> from  </a:t>
            </a:r>
            <a:r>
              <a:rPr lang="en-US" sz="4000" dirty="0" smtClean="0">
                <a:solidFill>
                  <a:srgbClr val="C00000"/>
                </a:solidFill>
                <a:latin typeface="Times New Roman" pitchFamily="18" charset="0"/>
                <a:cs typeface="Times New Roman" pitchFamily="18" charset="0"/>
              </a:rPr>
              <a:t>0.4 to 1.0</a:t>
            </a:r>
            <a:r>
              <a:rPr lang="en-US" sz="4000" dirty="0" smtClean="0">
                <a:solidFill>
                  <a:srgbClr val="002060"/>
                </a:solidFill>
                <a:latin typeface="Times New Roman" pitchFamily="18" charset="0"/>
                <a:cs typeface="Times New Roman" pitchFamily="18" charset="0"/>
              </a:rPr>
              <a:t>.  The </a:t>
            </a:r>
            <a:r>
              <a:rPr lang="en-US" sz="4000" dirty="0">
                <a:solidFill>
                  <a:srgbClr val="002060"/>
                </a:solidFill>
                <a:latin typeface="Times New Roman" pitchFamily="18" charset="0"/>
                <a:cs typeface="Times New Roman" pitchFamily="18" charset="0"/>
              </a:rPr>
              <a:t>emissivity of the </a:t>
            </a:r>
            <a:r>
              <a:rPr lang="en-US" sz="4000" dirty="0">
                <a:solidFill>
                  <a:srgbClr val="C00000"/>
                </a:solidFill>
                <a:latin typeface="Times New Roman" pitchFamily="18" charset="0"/>
                <a:cs typeface="Times New Roman" pitchFamily="18" charset="0"/>
              </a:rPr>
              <a:t>sea surface </a:t>
            </a:r>
            <a:r>
              <a:rPr lang="en-US" sz="4000" dirty="0">
                <a:solidFill>
                  <a:srgbClr val="002060"/>
                </a:solidFill>
                <a:latin typeface="Times New Roman" pitchFamily="18" charset="0"/>
                <a:cs typeface="Times New Roman" pitchFamily="18" charset="0"/>
              </a:rPr>
              <a:t>typically ranges between </a:t>
            </a:r>
            <a:r>
              <a:rPr lang="en-US" sz="4000" dirty="0">
                <a:solidFill>
                  <a:srgbClr val="C00000"/>
                </a:solidFill>
                <a:latin typeface="Times New Roman" pitchFamily="18" charset="0"/>
                <a:cs typeface="Times New Roman" pitchFamily="18" charset="0"/>
              </a:rPr>
              <a:t>0.4 and 0.5,</a:t>
            </a:r>
            <a:r>
              <a:rPr lang="en-US" sz="4000" dirty="0">
                <a:solidFill>
                  <a:srgbClr val="002060"/>
                </a:solidFill>
                <a:latin typeface="Times New Roman" pitchFamily="18" charset="0"/>
                <a:cs typeface="Times New Roman" pitchFamily="18" charset="0"/>
              </a:rPr>
              <a:t> depending upon such variables as </a:t>
            </a:r>
            <a:r>
              <a:rPr lang="en-US" sz="4000" dirty="0">
                <a:solidFill>
                  <a:srgbClr val="C00000"/>
                </a:solidFill>
                <a:latin typeface="Times New Roman" pitchFamily="18" charset="0"/>
                <a:cs typeface="Times New Roman" pitchFamily="18" charset="0"/>
              </a:rPr>
              <a:t>salinity, sea ice, surface roughness and sea foam.</a:t>
            </a:r>
            <a:r>
              <a:rPr lang="en-US" sz="4000" dirty="0">
                <a:solidFill>
                  <a:srgbClr val="002060"/>
                </a:solidFill>
                <a:latin typeface="Times New Roman" pitchFamily="18" charset="0"/>
                <a:cs typeface="Times New Roman" pitchFamily="18" charset="0"/>
              </a:rPr>
              <a:t> </a:t>
            </a:r>
            <a:r>
              <a:rPr lang="en-US" sz="4000" dirty="0" smtClean="0">
                <a:solidFill>
                  <a:srgbClr val="002060"/>
                </a:solidFill>
                <a:latin typeface="Times New Roman" pitchFamily="18" charset="0"/>
                <a:cs typeface="Times New Roman" pitchFamily="18" charset="0"/>
              </a:rPr>
              <a:t>This complicates interpretation of terrestrial and atmospheric radiation with earth surface reflections.  </a:t>
            </a:r>
            <a:br>
              <a:rPr lang="en-US" sz="4000" dirty="0" smtClean="0">
                <a:solidFill>
                  <a:srgbClr val="002060"/>
                </a:solidFill>
                <a:latin typeface="Times New Roman" pitchFamily="18" charset="0"/>
                <a:cs typeface="Times New Roman" pitchFamily="18" charset="0"/>
              </a:rPr>
            </a:br>
            <a:r>
              <a:rPr lang="en-US" sz="3600" dirty="0" smtClean="0">
                <a:solidFill>
                  <a:srgbClr val="002060"/>
                </a:solidFill>
                <a:latin typeface="Times New Roman" pitchFamily="18" charset="0"/>
                <a:cs typeface="Times New Roman" pitchFamily="18" charset="0"/>
              </a:rPr>
              <a:t/>
            </a:r>
            <a:br>
              <a:rPr lang="en-US" sz="3600" dirty="0" smtClean="0">
                <a:solidFill>
                  <a:srgbClr val="002060"/>
                </a:solidFill>
                <a:latin typeface="Times New Roman" pitchFamily="18" charset="0"/>
                <a:cs typeface="Times New Roman" pitchFamily="18" charset="0"/>
              </a:rPr>
            </a:br>
            <a:endParaRPr lang="en-US" sz="3600" dirty="0">
              <a:solidFill>
                <a:srgbClr val="00206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B61ACE0-B4C6-4281-9137-DAF2A4BC917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763000" cy="7294305"/>
          </a:xfrm>
          <a:prstGeom prst="rect">
            <a:avLst/>
          </a:prstGeom>
        </p:spPr>
        <p:txBody>
          <a:bodyPr wrap="square">
            <a:spAutoFit/>
          </a:bodyPr>
          <a:lstStyle/>
          <a:p>
            <a:r>
              <a:rPr lang="en-US" sz="3600" dirty="0">
                <a:solidFill>
                  <a:srgbClr val="002060"/>
                </a:solidFill>
                <a:latin typeface="Times New Roman" pitchFamily="18" charset="0"/>
                <a:cs typeface="Times New Roman" pitchFamily="18" charset="0"/>
              </a:rPr>
              <a:t>In addition, there is a frequency dependence with higher frequencies displaying higher emissivity values. </a:t>
            </a:r>
            <a:r>
              <a:rPr lang="en-US" sz="3600" dirty="0">
                <a:solidFill>
                  <a:srgbClr val="C00000"/>
                </a:solidFill>
                <a:latin typeface="Times New Roman" pitchFamily="18" charset="0"/>
                <a:cs typeface="Times New Roman" pitchFamily="18" charset="0"/>
              </a:rPr>
              <a:t>Over land</a:t>
            </a:r>
            <a:r>
              <a:rPr lang="en-US" sz="3600" dirty="0">
                <a:solidFill>
                  <a:srgbClr val="002060"/>
                </a:solidFill>
                <a:latin typeface="Times New Roman" pitchFamily="18" charset="0"/>
                <a:cs typeface="Times New Roman" pitchFamily="18" charset="0"/>
              </a:rPr>
              <a:t>, the emissivity depends on the </a:t>
            </a:r>
            <a:r>
              <a:rPr lang="en-US" sz="3600" dirty="0">
                <a:solidFill>
                  <a:srgbClr val="C00000"/>
                </a:solidFill>
                <a:latin typeface="Times New Roman" pitchFamily="18" charset="0"/>
                <a:cs typeface="Times New Roman" pitchFamily="18" charset="0"/>
              </a:rPr>
              <a:t>moisture content of the soil</a:t>
            </a:r>
            <a:r>
              <a:rPr lang="en-US" sz="3600" dirty="0">
                <a:solidFill>
                  <a:srgbClr val="002060"/>
                </a:solidFill>
                <a:latin typeface="Times New Roman" pitchFamily="18" charset="0"/>
                <a:cs typeface="Times New Roman" pitchFamily="18" charset="0"/>
              </a:rPr>
              <a:t>. Wetting of a soil surface results in a rapid decrease in emissivity. The emissivity of </a:t>
            </a:r>
            <a:r>
              <a:rPr lang="en-US" sz="3600" dirty="0">
                <a:solidFill>
                  <a:srgbClr val="C00000"/>
                </a:solidFill>
                <a:latin typeface="Times New Roman" pitchFamily="18" charset="0"/>
                <a:cs typeface="Times New Roman" pitchFamily="18" charset="0"/>
              </a:rPr>
              <a:t>dry soil </a:t>
            </a:r>
            <a:r>
              <a:rPr lang="en-US" sz="3600" dirty="0">
                <a:solidFill>
                  <a:srgbClr val="002060"/>
                </a:solidFill>
                <a:latin typeface="Times New Roman" pitchFamily="18" charset="0"/>
                <a:cs typeface="Times New Roman" pitchFamily="18" charset="0"/>
              </a:rPr>
              <a:t>is on the order of </a:t>
            </a:r>
            <a:r>
              <a:rPr lang="en-US" sz="3600" dirty="0">
                <a:solidFill>
                  <a:srgbClr val="C00000"/>
                </a:solidFill>
                <a:latin typeface="Times New Roman" pitchFamily="18" charset="0"/>
                <a:cs typeface="Times New Roman" pitchFamily="18" charset="0"/>
              </a:rPr>
              <a:t>0.95 to 0.97</a:t>
            </a:r>
            <a:r>
              <a:rPr lang="en-US" sz="3600" dirty="0">
                <a:solidFill>
                  <a:srgbClr val="002060"/>
                </a:solidFill>
                <a:latin typeface="Times New Roman" pitchFamily="18" charset="0"/>
                <a:cs typeface="Times New Roman" pitchFamily="18" charset="0"/>
              </a:rPr>
              <a:t>, while for </a:t>
            </a:r>
            <a:r>
              <a:rPr lang="en-US" sz="3600" dirty="0">
                <a:solidFill>
                  <a:srgbClr val="C00000"/>
                </a:solidFill>
                <a:latin typeface="Times New Roman" pitchFamily="18" charset="0"/>
                <a:cs typeface="Times New Roman" pitchFamily="18" charset="0"/>
              </a:rPr>
              <a:t>wet bare soil </a:t>
            </a:r>
            <a:r>
              <a:rPr lang="en-US" sz="3600" dirty="0">
                <a:solidFill>
                  <a:srgbClr val="002060"/>
                </a:solidFill>
                <a:latin typeface="Times New Roman" pitchFamily="18" charset="0"/>
                <a:cs typeface="Times New Roman" pitchFamily="18" charset="0"/>
              </a:rPr>
              <a:t>it is about </a:t>
            </a:r>
            <a:r>
              <a:rPr lang="en-US" sz="3600" dirty="0">
                <a:solidFill>
                  <a:srgbClr val="C00000"/>
                </a:solidFill>
                <a:latin typeface="Times New Roman" pitchFamily="18" charset="0"/>
                <a:cs typeface="Times New Roman" pitchFamily="18" charset="0"/>
              </a:rPr>
              <a:t>0.80 to 0.90, depending on the frequency</a:t>
            </a:r>
            <a:r>
              <a:rPr lang="en-US" sz="3600" dirty="0">
                <a:solidFill>
                  <a:srgbClr val="002060"/>
                </a:solidFill>
                <a:latin typeface="Times New Roman" pitchFamily="18" charset="0"/>
                <a:cs typeface="Times New Roman" pitchFamily="18" charset="0"/>
              </a:rPr>
              <a:t>. The surface emissivity appearing in the first term has a significant effect on the brightness temperature value.</a:t>
            </a:r>
            <a:br>
              <a:rPr lang="en-US" sz="3600" dirty="0">
                <a:solidFill>
                  <a:srgbClr val="002060"/>
                </a:solidFill>
                <a:latin typeface="Times New Roman" pitchFamily="18" charset="0"/>
                <a:cs typeface="Times New Roman" pitchFamily="18" charset="0"/>
              </a:rPr>
            </a:br>
            <a:endParaRPr lang="en-US" sz="36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6</a:t>
            </a:fld>
            <a:endParaRPr lang="en-US"/>
          </a:p>
        </p:txBody>
      </p:sp>
    </p:spTree>
    <p:extLst>
      <p:ext uri="{BB962C8B-B14F-4D97-AF65-F5344CB8AC3E}">
        <p14:creationId xmlns:p14="http://schemas.microsoft.com/office/powerpoint/2010/main" val="57710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915400" cy="7109639"/>
          </a:xfrm>
          <a:prstGeom prst="rect">
            <a:avLst/>
          </a:prstGeom>
        </p:spPr>
        <p:txBody>
          <a:bodyPr wrap="square">
            <a:spAutoFit/>
          </a:bodyPr>
          <a:lstStyle/>
          <a:p>
            <a:pPr algn="ctr"/>
            <a:r>
              <a:rPr lang="en-US" sz="2800" dirty="0" smtClean="0">
                <a:solidFill>
                  <a:srgbClr val="C00000"/>
                </a:solidFill>
                <a:latin typeface="Times New Roman" pitchFamily="18" charset="0"/>
                <a:cs typeface="Times New Roman" pitchFamily="18" charset="0"/>
              </a:rPr>
              <a:t> </a:t>
            </a:r>
            <a:r>
              <a:rPr lang="en-US" sz="3600" dirty="0" smtClean="0">
                <a:solidFill>
                  <a:srgbClr val="C00000"/>
                </a:solidFill>
                <a:latin typeface="Times New Roman" pitchFamily="18" charset="0"/>
                <a:cs typeface="Times New Roman" pitchFamily="18" charset="0"/>
              </a:rPr>
              <a:t>Spectral Intervals  in  (VIS, IR, MW) of interest in  Remote Sensing</a:t>
            </a:r>
            <a:endParaRPr lang="en-US" sz="3600" dirty="0">
              <a:solidFill>
                <a:srgbClr val="C00000"/>
              </a:solidFill>
              <a:latin typeface="Times New Roman" pitchFamily="18" charset="0"/>
              <a:cs typeface="Times New Roman" pitchFamily="18" charset="0"/>
            </a:endParaRPr>
          </a:p>
          <a:p>
            <a:r>
              <a:rPr lang="en-US" sz="3600" dirty="0">
                <a:solidFill>
                  <a:srgbClr val="C00000"/>
                </a:solidFill>
                <a:latin typeface="Times New Roman" pitchFamily="18" charset="0"/>
                <a:cs typeface="Times New Roman" pitchFamily="18" charset="0"/>
              </a:rPr>
              <a:t>Several spectral regions </a:t>
            </a:r>
            <a:r>
              <a:rPr lang="en-US" sz="3600" dirty="0">
                <a:latin typeface="Times New Roman" pitchFamily="18" charset="0"/>
                <a:cs typeface="Times New Roman" pitchFamily="18" charset="0"/>
              </a:rPr>
              <a:t>are considered useful for remote sensing from satellites.</a:t>
            </a:r>
          </a:p>
          <a:p>
            <a:r>
              <a:rPr lang="en-US" sz="3600" dirty="0" smtClean="0">
                <a:solidFill>
                  <a:srgbClr val="C00000"/>
                </a:solidFill>
                <a:latin typeface="Times New Roman" pitchFamily="18" charset="0"/>
                <a:cs typeface="Times New Roman" pitchFamily="18" charset="0"/>
              </a:rPr>
              <a:t>Windows</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to the atmosphere (regions of minimal </a:t>
            </a:r>
            <a:r>
              <a:rPr lang="en-US" sz="3600" dirty="0" smtClean="0">
                <a:latin typeface="Times New Roman" pitchFamily="18" charset="0"/>
                <a:cs typeface="Times New Roman" pitchFamily="18" charset="0"/>
              </a:rPr>
              <a:t>atmospheric absorption</a:t>
            </a:r>
            <a:r>
              <a:rPr lang="en-US" sz="3600" dirty="0">
                <a:latin typeface="Times New Roman" pitchFamily="18" charset="0"/>
                <a:cs typeface="Times New Roman" pitchFamily="18" charset="0"/>
              </a:rPr>
              <a:t>) exist near </a:t>
            </a:r>
            <a:endParaRPr lang="en-US" sz="3600" dirty="0" smtClean="0">
              <a:latin typeface="Times New Roman" pitchFamily="18" charset="0"/>
              <a:cs typeface="Times New Roman" pitchFamily="18" charset="0"/>
            </a:endParaRPr>
          </a:p>
          <a:p>
            <a:r>
              <a:rPr lang="en-US" sz="3600" dirty="0" smtClean="0">
                <a:solidFill>
                  <a:srgbClr val="C00000"/>
                </a:solidFill>
                <a:latin typeface="Times New Roman" pitchFamily="18" charset="0"/>
                <a:cs typeface="Times New Roman" pitchFamily="18" charset="0"/>
              </a:rPr>
              <a:t>4 </a:t>
            </a:r>
            <a:r>
              <a:rPr lang="en-US" sz="3600" dirty="0" err="1">
                <a:solidFill>
                  <a:srgbClr val="C00000"/>
                </a:solidFill>
                <a:latin typeface="Times New Roman" pitchFamily="18" charset="0"/>
                <a:cs typeface="Times New Roman" pitchFamily="18" charset="0"/>
              </a:rPr>
              <a:t>μm</a:t>
            </a:r>
            <a:r>
              <a:rPr lang="en-US" sz="3600" dirty="0">
                <a:solidFill>
                  <a:srgbClr val="C00000"/>
                </a:solidFill>
                <a:latin typeface="Times New Roman" pitchFamily="18" charset="0"/>
                <a:cs typeface="Times New Roman" pitchFamily="18" charset="0"/>
              </a:rPr>
              <a:t>, 10 </a:t>
            </a:r>
            <a:r>
              <a:rPr lang="en-US" sz="3600" dirty="0" err="1">
                <a:solidFill>
                  <a:srgbClr val="C00000"/>
                </a:solidFill>
                <a:latin typeface="Times New Roman" pitchFamily="18" charset="0"/>
                <a:cs typeface="Times New Roman" pitchFamily="18" charset="0"/>
              </a:rPr>
              <a:t>μm</a:t>
            </a:r>
            <a:r>
              <a:rPr lang="en-US" sz="3600" dirty="0">
                <a:solidFill>
                  <a:srgbClr val="C00000"/>
                </a:solidFill>
                <a:latin typeface="Times New Roman" pitchFamily="18" charset="0"/>
                <a:cs typeface="Times New Roman" pitchFamily="18" charset="0"/>
              </a:rPr>
              <a:t>, 0.3 cm, and 1 cm. </a:t>
            </a:r>
            <a:endParaRPr lang="en-US" sz="3600" dirty="0" smtClean="0">
              <a:solidFill>
                <a:srgbClr val="C00000"/>
              </a:solidFill>
              <a:latin typeface="Times New Roman" pitchFamily="18" charset="0"/>
              <a:cs typeface="Times New Roman" pitchFamily="18" charset="0"/>
            </a:endParaRPr>
          </a:p>
          <a:p>
            <a:r>
              <a:rPr lang="en-US" sz="3600" dirty="0" smtClean="0">
                <a:solidFill>
                  <a:srgbClr val="C00000"/>
                </a:solidFill>
                <a:latin typeface="Times New Roman" pitchFamily="18" charset="0"/>
                <a:cs typeface="Times New Roman" pitchFamily="18" charset="0"/>
              </a:rPr>
              <a:t>Infrared </a:t>
            </a:r>
            <a:r>
              <a:rPr lang="en-US" sz="3600" dirty="0">
                <a:solidFill>
                  <a:srgbClr val="C00000"/>
                </a:solidFill>
                <a:latin typeface="Times New Roman" pitchFamily="18" charset="0"/>
                <a:cs typeface="Times New Roman" pitchFamily="18" charset="0"/>
              </a:rPr>
              <a:t>windows </a:t>
            </a:r>
            <a:r>
              <a:rPr lang="en-US" sz="3600" dirty="0">
                <a:latin typeface="Times New Roman" pitchFamily="18" charset="0"/>
                <a:cs typeface="Times New Roman" pitchFamily="18" charset="0"/>
              </a:rPr>
              <a:t>are used </a:t>
            </a:r>
            <a:r>
              <a:rPr lang="en-US" sz="3600" dirty="0" smtClean="0">
                <a:latin typeface="Times New Roman" pitchFamily="18" charset="0"/>
                <a:cs typeface="Times New Roman" pitchFamily="18" charset="0"/>
              </a:rPr>
              <a:t>for sensing </a:t>
            </a:r>
            <a:r>
              <a:rPr lang="en-US" sz="3600" dirty="0">
                <a:latin typeface="Times New Roman" pitchFamily="18" charset="0"/>
                <a:cs typeface="Times New Roman" pitchFamily="18" charset="0"/>
              </a:rPr>
              <a:t>the </a:t>
            </a:r>
            <a:r>
              <a:rPr lang="en-US" sz="3600" dirty="0">
                <a:solidFill>
                  <a:srgbClr val="C00000"/>
                </a:solidFill>
                <a:latin typeface="Times New Roman" pitchFamily="18" charset="0"/>
                <a:cs typeface="Times New Roman" pitchFamily="18" charset="0"/>
              </a:rPr>
              <a:t>temperature of the earth surface and clouds</a:t>
            </a:r>
            <a:r>
              <a:rPr lang="en-US" sz="3600" dirty="0">
                <a:latin typeface="Times New Roman" pitchFamily="18" charset="0"/>
                <a:cs typeface="Times New Roman" pitchFamily="18" charset="0"/>
              </a:rPr>
              <a:t>, while </a:t>
            </a:r>
            <a:r>
              <a:rPr lang="en-US" sz="3600" dirty="0">
                <a:solidFill>
                  <a:srgbClr val="C00000"/>
                </a:solidFill>
                <a:latin typeface="Times New Roman" pitchFamily="18" charset="0"/>
                <a:cs typeface="Times New Roman" pitchFamily="18" charset="0"/>
              </a:rPr>
              <a:t>microwave windows </a:t>
            </a:r>
            <a:r>
              <a:rPr lang="en-US" sz="3600" dirty="0">
                <a:latin typeface="Times New Roman" pitchFamily="18" charset="0"/>
                <a:cs typeface="Times New Roman" pitchFamily="18" charset="0"/>
              </a:rPr>
              <a:t>help </a:t>
            </a:r>
            <a:r>
              <a:rPr lang="en-US" sz="3600" dirty="0" smtClean="0">
                <a:latin typeface="Times New Roman" pitchFamily="18" charset="0"/>
                <a:cs typeface="Times New Roman" pitchFamily="18" charset="0"/>
              </a:rPr>
              <a:t>to investigate </a:t>
            </a:r>
            <a:r>
              <a:rPr lang="en-US" sz="3600" dirty="0">
                <a:latin typeface="Times New Roman" pitchFamily="18" charset="0"/>
                <a:cs typeface="Times New Roman" pitchFamily="18" charset="0"/>
              </a:rPr>
              <a:t>the </a:t>
            </a:r>
            <a:r>
              <a:rPr lang="en-US" sz="3600" dirty="0">
                <a:solidFill>
                  <a:srgbClr val="C00000"/>
                </a:solidFill>
                <a:latin typeface="Times New Roman" pitchFamily="18" charset="0"/>
                <a:cs typeface="Times New Roman" pitchFamily="18" charset="0"/>
              </a:rPr>
              <a:t>surface emissivity </a:t>
            </a:r>
            <a:r>
              <a:rPr lang="en-US" sz="3600" dirty="0">
                <a:latin typeface="Times New Roman" pitchFamily="18" charset="0"/>
                <a:cs typeface="Times New Roman" pitchFamily="18" charset="0"/>
              </a:rPr>
              <a:t>and the </a:t>
            </a:r>
            <a:r>
              <a:rPr lang="en-US" sz="3600" dirty="0">
                <a:solidFill>
                  <a:srgbClr val="C00000"/>
                </a:solidFill>
                <a:latin typeface="Times New Roman" pitchFamily="18" charset="0"/>
                <a:cs typeface="Times New Roman" pitchFamily="18" charset="0"/>
              </a:rPr>
              <a:t>liquid water content of clouds. </a:t>
            </a:r>
            <a:endParaRPr lang="en-US" sz="3600" dirty="0" smtClean="0">
              <a:solidFill>
                <a:srgbClr val="C00000"/>
              </a:solidFill>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66" y="16933"/>
            <a:ext cx="9110133" cy="6247864"/>
          </a:xfrm>
          <a:prstGeom prst="rect">
            <a:avLst/>
          </a:prstGeom>
        </p:spPr>
        <p:txBody>
          <a:bodyPr wrap="square">
            <a:spAutoFit/>
          </a:bodyPr>
          <a:lstStyle/>
          <a:p>
            <a:r>
              <a:rPr lang="en-US" sz="4000" dirty="0">
                <a:latin typeface="Times New Roman" pitchFamily="18" charset="0"/>
                <a:cs typeface="Times New Roman" pitchFamily="18" charset="0"/>
              </a:rPr>
              <a:t>The CO</a:t>
            </a:r>
            <a:r>
              <a:rPr lang="en-US" sz="4000" baseline="-25000" dirty="0">
                <a:latin typeface="Times New Roman" pitchFamily="18" charset="0"/>
                <a:cs typeface="Times New Roman" pitchFamily="18" charset="0"/>
              </a:rPr>
              <a:t>2 </a:t>
            </a:r>
            <a:r>
              <a:rPr lang="en-US" sz="4000" dirty="0">
                <a:latin typeface="Times New Roman" pitchFamily="18" charset="0"/>
                <a:cs typeface="Times New Roman" pitchFamily="18" charset="0"/>
              </a:rPr>
              <a:t>and O</a:t>
            </a:r>
            <a:r>
              <a:rPr lang="en-US" sz="4000" baseline="-25000" dirty="0">
                <a:latin typeface="Times New Roman" pitchFamily="18" charset="0"/>
                <a:cs typeface="Times New Roman" pitchFamily="18" charset="0"/>
              </a:rPr>
              <a:t>2</a:t>
            </a:r>
            <a:r>
              <a:rPr lang="en-US" sz="4000" dirty="0">
                <a:latin typeface="Times New Roman" pitchFamily="18" charset="0"/>
                <a:cs typeface="Times New Roman" pitchFamily="18" charset="0"/>
              </a:rPr>
              <a:t> absorption bands at </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4.3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15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0.25 cm, and </a:t>
            </a:r>
          </a:p>
          <a:p>
            <a:r>
              <a:rPr lang="en-US" sz="4000" dirty="0">
                <a:latin typeface="Times New Roman" pitchFamily="18" charset="0"/>
                <a:cs typeface="Times New Roman" pitchFamily="18" charset="0"/>
              </a:rPr>
              <a:t>0.5 cm are used for temperature profile retrieval; because these gases are uniformly mixed in the atmosphere in known portions they lend themselves to this application. The water </a:t>
            </a:r>
            <a:r>
              <a:rPr lang="en-US" sz="4000" dirty="0" smtClean="0">
                <a:latin typeface="Times New Roman" pitchFamily="18" charset="0"/>
                <a:cs typeface="Times New Roman" pitchFamily="18" charset="0"/>
              </a:rPr>
              <a:t>vapor </a:t>
            </a:r>
            <a:r>
              <a:rPr lang="en-US" sz="4000" dirty="0">
                <a:latin typeface="Times New Roman" pitchFamily="18" charset="0"/>
                <a:cs typeface="Times New Roman" pitchFamily="18" charset="0"/>
              </a:rPr>
              <a:t>absorption bands near 6.3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beyond 18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near 0.2 cm, and near 1.3 cm are sensitive to the water </a:t>
            </a:r>
            <a:r>
              <a:rPr lang="en-US" sz="4000" dirty="0" smtClean="0">
                <a:latin typeface="Times New Roman" pitchFamily="18" charset="0"/>
                <a:cs typeface="Times New Roman" pitchFamily="18" charset="0"/>
              </a:rPr>
              <a:t>vapor </a:t>
            </a:r>
            <a:r>
              <a:rPr lang="en-US" sz="4000" dirty="0">
                <a:latin typeface="Times New Roman" pitchFamily="18" charset="0"/>
                <a:cs typeface="Times New Roman" pitchFamily="18" charset="0"/>
              </a:rPr>
              <a:t>concentration in the atmosphere.</a:t>
            </a:r>
          </a:p>
        </p:txBody>
      </p:sp>
      <p:sp>
        <p:nvSpPr>
          <p:cNvPr id="2" name="Slide Number Placeholder 1"/>
          <p:cNvSpPr>
            <a:spLocks noGrp="1"/>
          </p:cNvSpPr>
          <p:nvPr>
            <p:ph type="sldNum" sz="quarter" idx="12"/>
          </p:nvPr>
        </p:nvSpPr>
        <p:spPr/>
        <p:txBody>
          <a:bodyPr/>
          <a:lstStyle/>
          <a:p>
            <a:fld id="{3B61ACE0-B4C6-4281-9137-DAF2A4BC917B}" type="slidenum">
              <a:rPr lang="en-US" smtClean="0"/>
              <a:pPr/>
              <a:t>8</a:t>
            </a:fld>
            <a:endParaRPr lang="en-US"/>
          </a:p>
        </p:txBody>
      </p:sp>
    </p:spTree>
    <p:extLst>
      <p:ext uri="{BB962C8B-B14F-4D97-AF65-F5344CB8AC3E}">
        <p14:creationId xmlns:p14="http://schemas.microsoft.com/office/powerpoint/2010/main" val="50085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Autofit/>
          </a:bodyPr>
          <a:lstStyle/>
          <a:p>
            <a:r>
              <a:rPr lang="en-US" sz="2800" dirty="0" smtClean="0">
                <a:solidFill>
                  <a:srgbClr val="C00000"/>
                </a:solidFill>
                <a:latin typeface="Times New Roman" pitchFamily="18" charset="0"/>
                <a:cs typeface="Times New Roman" pitchFamily="18" charset="0"/>
              </a:rPr>
              <a:t> </a:t>
            </a:r>
            <a:r>
              <a:rPr lang="en-US" sz="3200" dirty="0" smtClean="0">
                <a:solidFill>
                  <a:srgbClr val="C00000"/>
                </a:solidFill>
                <a:latin typeface="Times New Roman" pitchFamily="18" charset="0"/>
                <a:cs typeface="Times New Roman" pitchFamily="18" charset="0"/>
              </a:rPr>
              <a:t>Spectral </a:t>
            </a:r>
            <a:r>
              <a:rPr lang="en-US" sz="3200" dirty="0">
                <a:solidFill>
                  <a:srgbClr val="C00000"/>
                </a:solidFill>
                <a:latin typeface="Times New Roman" pitchFamily="18" charset="0"/>
                <a:cs typeface="Times New Roman" pitchFamily="18" charset="0"/>
              </a:rPr>
              <a:t>regions used for remote sensing of the earth atmosphere and </a:t>
            </a:r>
            <a:r>
              <a:rPr lang="en-US" sz="3200" dirty="0" smtClean="0">
                <a:solidFill>
                  <a:srgbClr val="C00000"/>
                </a:solidFill>
                <a:latin typeface="Times New Roman" pitchFamily="18" charset="0"/>
                <a:cs typeface="Times New Roman" pitchFamily="18" charset="0"/>
              </a:rPr>
              <a:t>surface</a:t>
            </a:r>
            <a:r>
              <a:rPr lang="en-US" sz="3200" b="1" dirty="0">
                <a:solidFill>
                  <a:srgbClr val="C00000"/>
                </a:solidFill>
                <a:latin typeface="Times New Roman" pitchFamily="18" charset="0"/>
                <a:cs typeface="Times New Roman" pitchFamily="18" charset="0"/>
              </a:rPr>
              <a:t> </a:t>
            </a:r>
            <a:r>
              <a:rPr lang="en-US" sz="3200" dirty="0" smtClean="0">
                <a:solidFill>
                  <a:srgbClr val="C00000"/>
                </a:solidFill>
                <a:latin typeface="Times New Roman" pitchFamily="18" charset="0"/>
                <a:cs typeface="Times New Roman" pitchFamily="18" charset="0"/>
              </a:rPr>
              <a:t>from </a:t>
            </a:r>
            <a:r>
              <a:rPr lang="en-US" sz="3200" dirty="0">
                <a:solidFill>
                  <a:srgbClr val="C00000"/>
                </a:solidFill>
                <a:latin typeface="Times New Roman" pitchFamily="18" charset="0"/>
                <a:cs typeface="Times New Roman" pitchFamily="18" charset="0"/>
              </a:rPr>
              <a:t>satellites. ε indicates emissivity, q denotes water </a:t>
            </a:r>
            <a:r>
              <a:rPr lang="en-US" sz="3200" dirty="0" smtClean="0">
                <a:solidFill>
                  <a:srgbClr val="C00000"/>
                </a:solidFill>
                <a:latin typeface="Times New Roman" pitchFamily="18" charset="0"/>
                <a:cs typeface="Times New Roman" pitchFamily="18" charset="0"/>
              </a:rPr>
              <a:t>vapor</a:t>
            </a:r>
            <a:r>
              <a:rPr lang="en-US" sz="3200" dirty="0">
                <a:solidFill>
                  <a:srgbClr val="C00000"/>
                </a:solidFill>
                <a:latin typeface="Times New Roman" pitchFamily="18" charset="0"/>
                <a:cs typeface="Times New Roman" pitchFamily="18" charset="0"/>
              </a:rPr>
              <a:t>, and T </a:t>
            </a:r>
            <a:r>
              <a:rPr lang="en-US" sz="3200" dirty="0" smtClean="0">
                <a:solidFill>
                  <a:srgbClr val="C00000"/>
                </a:solidFill>
                <a:latin typeface="Times New Roman" pitchFamily="18" charset="0"/>
                <a:cs typeface="Times New Roman" pitchFamily="18" charset="0"/>
              </a:rPr>
              <a:t>represents temperature</a:t>
            </a:r>
            <a:r>
              <a:rPr lang="en-US" sz="2800" dirty="0" smtClean="0">
                <a:solidFill>
                  <a:srgbClr val="C00000"/>
                </a:solidFill>
                <a:latin typeface="Times New Roman" pitchFamily="18" charset="0"/>
                <a:cs typeface="Times New Roman" pitchFamily="18" charset="0"/>
              </a:rPr>
              <a:t>.</a:t>
            </a:r>
            <a:endParaRPr lang="en-US" sz="2800" dirty="0">
              <a:solidFill>
                <a:srgbClr val="C00000"/>
              </a:solidFill>
              <a:latin typeface="Times New Roman" pitchFamily="18" charset="0"/>
              <a:cs typeface="Times New Roman" pitchFamily="18" charset="0"/>
            </a:endParaRPr>
          </a:p>
        </p:txBody>
      </p:sp>
      <p:pic>
        <p:nvPicPr>
          <p:cNvPr id="32770" name="Picture 2"/>
          <p:cNvPicPr>
            <a:picLocks noChangeAspect="1" noChangeArrowheads="1"/>
          </p:cNvPicPr>
          <p:nvPr/>
        </p:nvPicPr>
        <p:blipFill>
          <a:blip r:embed="rId2" cstate="print"/>
          <a:srcRect/>
          <a:stretch>
            <a:fillRect/>
          </a:stretch>
        </p:blipFill>
        <p:spPr bwMode="auto">
          <a:xfrm>
            <a:off x="322763" y="1752600"/>
            <a:ext cx="8821237" cy="4953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2099</Words>
  <Application>Microsoft Office PowerPoint</Application>
  <PresentationFormat>On-screen Show (4:3)</PresentationFormat>
  <Paragraphs>246</Paragraphs>
  <Slides>42</Slides>
  <Notes>9</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42</vt:i4>
      </vt:variant>
    </vt:vector>
  </HeadingPairs>
  <TitlesOfParts>
    <vt:vector size="48" baseType="lpstr">
      <vt:lpstr>Office Theme</vt:lpstr>
      <vt:lpstr>Bitmap Image</vt:lpstr>
      <vt:lpstr>Equation</vt:lpstr>
      <vt:lpstr>Document</vt:lpstr>
      <vt:lpstr>Microsoft Word 97 - 2003 Document</vt:lpstr>
      <vt:lpstr>Photo Editor Photo</vt:lpstr>
      <vt:lpstr>PowerPoint Presentation</vt:lpstr>
      <vt:lpstr>PowerPoint Presentation</vt:lpstr>
      <vt:lpstr>PowerPoint Presentation</vt:lpstr>
      <vt:lpstr>PowerPoint Presentation</vt:lpstr>
      <vt:lpstr>Special problem in the use of microwave from a satellite platform is the emissivity of the earth surface. In the microwave region of the spectrum, emissivity values of the earth surface range from  0.4 to 1.0.  The emissivity of the sea surface typically ranges between 0.4 and 0.5, depending upon such variables as salinity, sea ice, surface roughness and sea foam. This complicates interpretation of terrestrial and atmospheric radiation with earth surface reflections.    </vt:lpstr>
      <vt:lpstr>PowerPoint Presentation</vt:lpstr>
      <vt:lpstr>PowerPoint Presentation</vt:lpstr>
      <vt:lpstr>PowerPoint Presentation</vt:lpstr>
      <vt:lpstr> Spectral regions used for remote sensing of the earth atmosphere and surface from satellites. ε indicates emissivity, q denotes water vapor, and T represents temperature.</vt:lpstr>
      <vt:lpstr>Microwave Instruments of focus  </vt:lpstr>
      <vt:lpstr>Orbit considerations</vt:lpstr>
      <vt:lpstr>Principles of MW radiometry</vt:lpstr>
      <vt:lpstr>Variables obtained</vt:lpstr>
      <vt:lpstr>Detection of MW radiation</vt:lpstr>
      <vt:lpstr>PowerPoint Presentation</vt:lpstr>
      <vt:lpstr> </vt:lpstr>
      <vt:lpstr>Since the emissivity in microwave is less than 1, there is a reflection contribution from the surface. Contribution of each term to the brightness temperature at the top or the atmosphere</vt:lpstr>
      <vt:lpstr>PowerPoint Presentation</vt:lpstr>
      <vt:lpstr>PowerPoint Presentation</vt:lpstr>
      <vt:lpstr>Contribution of each term to the brightness temperature at the top of the atmosphere  </vt:lpstr>
      <vt:lpstr>In the frequency domain, the Planck function is given by  </vt:lpstr>
      <vt:lpstr>PowerPoint Presentation</vt:lpstr>
      <vt:lpstr>PowerPoint Presentation</vt:lpstr>
      <vt:lpstr>PowerPoint Presentation</vt:lpstr>
      <vt:lpstr>PowerPoint Presentation</vt:lpstr>
      <vt:lpstr>PowerPoint Presentation</vt:lpstr>
      <vt:lpstr>PowerPoint Presentation</vt:lpstr>
      <vt:lpstr>Effect of Clouds</vt:lpstr>
      <vt:lpstr>PowerPoint Presentation</vt:lpstr>
      <vt:lpstr>PowerPoint Presentation</vt:lpstr>
      <vt:lpstr>Early studies of sensitivity to cloud amount</vt:lpstr>
      <vt:lpstr>PowerPoint Presentation</vt:lpstr>
      <vt:lpstr>PowerPoint Presentation</vt:lpstr>
      <vt:lpstr>PowerPoint Presentation</vt:lpstr>
      <vt:lpstr>PowerPoint Presentation</vt:lpstr>
      <vt:lpstr>PowerPoint Presentation</vt:lpstr>
      <vt:lpstr>PowerPoint Presentation</vt:lpstr>
      <vt:lpstr> Due to their complexity, clouds are difficult to model</vt:lpstr>
      <vt:lpstr>“Man made” clouds: Airplane Tracks  </vt:lpstr>
      <vt:lpstr> Over the last dozen years, NASA has launched a series of satellites – known collectively as the Earth Observing System (EOS) – that has provided critical insights into the dynamics of the entire Earth system: clouds, oceans, vegetation, ice, solid Earth and atmosphere (see next slide). Now NASA is helping to create a new generation of satellites to extend and improve upon the Earth system data records established by EOS.</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Pinker</dc:creator>
  <cp:lastModifiedBy>Pinker</cp:lastModifiedBy>
  <cp:revision>56</cp:revision>
  <cp:lastPrinted>2014-03-11T21:24:21Z</cp:lastPrinted>
  <dcterms:created xsi:type="dcterms:W3CDTF">2012-03-08T05:25:21Z</dcterms:created>
  <dcterms:modified xsi:type="dcterms:W3CDTF">2014-03-11T21:25:14Z</dcterms:modified>
</cp:coreProperties>
</file>